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3"/>
  </p:notesMasterIdLst>
  <p:sldIdLst>
    <p:sldId id="256" r:id="rId2"/>
    <p:sldId id="258" r:id="rId3"/>
    <p:sldId id="259" r:id="rId4"/>
    <p:sldId id="260" r:id="rId5"/>
    <p:sldId id="274" r:id="rId6"/>
    <p:sldId id="261" r:id="rId7"/>
    <p:sldId id="275" r:id="rId8"/>
    <p:sldId id="267" r:id="rId9"/>
    <p:sldId id="272" r:id="rId10"/>
    <p:sldId id="269" r:id="rId11"/>
    <p:sldId id="268" r:id="rId12"/>
    <p:sldId id="270" r:id="rId13"/>
    <p:sldId id="271" r:id="rId14"/>
    <p:sldId id="264" r:id="rId15"/>
    <p:sldId id="262" r:id="rId16"/>
    <p:sldId id="263" r:id="rId17"/>
    <p:sldId id="265" r:id="rId18"/>
    <p:sldId id="266" r:id="rId19"/>
    <p:sldId id="273" r:id="rId20"/>
    <p:sldId id="276" r:id="rId21"/>
    <p:sldId id="277" r:id="rId2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小沢 智樹"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66" d="100"/>
          <a:sy n="66" d="100"/>
        </p:scale>
        <p:origin x="-139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FA8F97-B28F-40E2-A5B6-589864AEB91B}" type="datetimeFigureOut">
              <a:rPr kumimoji="1" lang="ja-JP" altLang="en-US" smtClean="0"/>
              <a:pPr/>
              <a:t>2020/1/21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58E242-AD66-490A-8193-D292671F4965}" type="slidenum">
              <a:rPr kumimoji="1" lang="ja-JP" altLang="en-US" smtClean="0"/>
              <a:pPr/>
              <a:t>‹#›</a:t>
            </a:fld>
            <a:endParaRPr kumimoji="1" lang="ja-JP" altLang="en-US"/>
          </a:p>
        </p:txBody>
      </p:sp>
    </p:spTree>
    <p:extLst>
      <p:ext uri="{BB962C8B-B14F-4D97-AF65-F5344CB8AC3E}">
        <p14:creationId xmlns:p14="http://schemas.microsoft.com/office/powerpoint/2010/main" val="477959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685800" y="1988841"/>
            <a:ext cx="7772400" cy="2016224"/>
          </a:xfrm>
          <a:ln>
            <a:noFill/>
          </a:ln>
        </p:spPr>
        <p:txBody>
          <a:bodyPr/>
          <a:lstStyle>
            <a:lvl1pPr>
              <a:defRPr/>
            </a:lvl1pPr>
          </a:lstStyle>
          <a:p>
            <a:r>
              <a:rPr kumimoji="1" lang="ja-JP" altLang="en-US" dirty="0" smtClean="0"/>
              <a:t>タイトル</a:t>
            </a:r>
            <a:r>
              <a:rPr kumimoji="1" lang="en-US" altLang="ja-JP" dirty="0" smtClean="0"/>
              <a:t/>
            </a:r>
            <a:br>
              <a:rPr kumimoji="1" lang="en-US" altLang="ja-JP" dirty="0" smtClean="0"/>
            </a:br>
            <a:r>
              <a:rPr kumimoji="1" lang="ja-JP" altLang="en-US" dirty="0" smtClean="0"/>
              <a:t>～サブタイトル～</a:t>
            </a:r>
            <a:endParaRPr kumimoji="1" lang="ja-JP" altLang="en-US" dirty="0"/>
          </a:p>
        </p:txBody>
      </p:sp>
      <p:sp>
        <p:nvSpPr>
          <p:cNvPr id="4" name="日付プレースホルダ 3"/>
          <p:cNvSpPr>
            <a:spLocks noGrp="1"/>
          </p:cNvSpPr>
          <p:nvPr>
            <p:ph type="dt" sz="half" idx="10"/>
          </p:nvPr>
        </p:nvSpPr>
        <p:spPr/>
        <p:txBody>
          <a:bodyPr/>
          <a:lstStyle/>
          <a:p>
            <a:fld id="{90C6BD80-C85D-41A9-8A89-34F0E2249946}" type="datetime1">
              <a:rPr kumimoji="1" lang="ja-JP" altLang="en-US" smtClean="0"/>
              <a:pPr/>
              <a:t>2020/1/21</a:t>
            </a:fld>
            <a:endParaRPr kumimoji="1" lang="ja-JP" altLang="en-US" dirty="0"/>
          </a:p>
        </p:txBody>
      </p:sp>
      <p:sp>
        <p:nvSpPr>
          <p:cNvPr id="5" name="フッター プレースホルダ 4"/>
          <p:cNvSpPr>
            <a:spLocks noGrp="1"/>
          </p:cNvSpPr>
          <p:nvPr>
            <p:ph type="ftr" sz="quarter" idx="11"/>
          </p:nvPr>
        </p:nvSpPr>
        <p:spPr>
          <a:xfrm>
            <a:off x="2843808" y="6356350"/>
            <a:ext cx="3456384" cy="365125"/>
          </a:xfrm>
        </p:spPr>
        <p:txBody>
          <a:bodyPr/>
          <a:lstStyle/>
          <a:p>
            <a:r>
              <a:rPr kumimoji="1" lang="en-US" altLang="ja-JP" dirty="0" smtClean="0"/>
              <a:t>© </a:t>
            </a:r>
            <a:r>
              <a:rPr kumimoji="1" lang="ja-JP" altLang="en-US" dirty="0" smtClean="0"/>
              <a:t>シャイン経営研究所</a:t>
            </a:r>
            <a:r>
              <a:rPr kumimoji="1" lang="en-US" altLang="ja-JP" dirty="0" smtClean="0"/>
              <a:t> 2014 All Rights Reserved</a:t>
            </a:r>
            <a:endParaRPr kumimoji="1" lang="ja-JP" altLang="en-US" dirty="0"/>
          </a:p>
        </p:txBody>
      </p:sp>
      <p:sp>
        <p:nvSpPr>
          <p:cNvPr id="6" name="スライド番号プレースホルダ 5"/>
          <p:cNvSpPr>
            <a:spLocks noGrp="1"/>
          </p:cNvSpPr>
          <p:nvPr>
            <p:ph type="sldNum" sz="quarter" idx="12"/>
          </p:nvPr>
        </p:nvSpPr>
        <p:spPr/>
        <p:txBody>
          <a:bodyPr/>
          <a:lstStyle/>
          <a:p>
            <a:fld id="{79BF7B83-6FF8-49C3-9744-85580DFDBEC5}" type="slidenum">
              <a:rPr kumimoji="1" lang="ja-JP" altLang="en-US" smtClean="0"/>
              <a:pPr/>
              <a:t>‹#›</a:t>
            </a:fld>
            <a:endParaRPr kumimoji="1" lang="ja-JP" altLang="en-US"/>
          </a:p>
        </p:txBody>
      </p:sp>
      <p:cxnSp>
        <p:nvCxnSpPr>
          <p:cNvPr id="10" name="直線コネクタ 9"/>
          <p:cNvCxnSpPr/>
          <p:nvPr userDrawn="1"/>
        </p:nvCxnSpPr>
        <p:spPr>
          <a:xfrm>
            <a:off x="971600" y="3717032"/>
            <a:ext cx="712879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 name="正方形/長方形 9"/>
          <p:cNvSpPr/>
          <p:nvPr userDrawn="1"/>
        </p:nvSpPr>
        <p:spPr>
          <a:xfrm>
            <a:off x="0" y="0"/>
            <a:ext cx="9144000" cy="872716"/>
          </a:xfrm>
          <a:prstGeom prst="rect">
            <a:avLst/>
          </a:prstGeom>
          <a:solidFill>
            <a:schemeClr val="accent1">
              <a:lumMod val="5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title"/>
          </p:nvPr>
        </p:nvSpPr>
        <p:spPr>
          <a:xfrm>
            <a:off x="251520" y="155321"/>
            <a:ext cx="8640960" cy="562074"/>
          </a:xfrm>
        </p:spPr>
        <p:txBody>
          <a:bodyPr>
            <a:noAutofit/>
          </a:bodyPr>
          <a:lstStyle>
            <a:lvl1pPr algn="l">
              <a:defRPr sz="2800">
                <a:solidFill>
                  <a:schemeClr val="bg1"/>
                </a:solidFill>
              </a:defRPr>
            </a:lvl1pPr>
          </a:lstStyle>
          <a:p>
            <a:r>
              <a:rPr kumimoji="1" lang="ja-JP" altLang="en-US" dirty="0" smtClean="0"/>
              <a:t>マスタ タイトルの書式設定</a:t>
            </a:r>
            <a:endParaRPr kumimoji="1" lang="ja-JP" altLang="en-US" dirty="0"/>
          </a:p>
        </p:txBody>
      </p:sp>
      <p:sp>
        <p:nvSpPr>
          <p:cNvPr id="3" name="コンテンツ プレースホルダ 2"/>
          <p:cNvSpPr>
            <a:spLocks noGrp="1"/>
          </p:cNvSpPr>
          <p:nvPr>
            <p:ph idx="1" hasCustomPrompt="1"/>
          </p:nvPr>
        </p:nvSpPr>
        <p:spPr>
          <a:xfrm>
            <a:off x="251520" y="908720"/>
            <a:ext cx="8640960" cy="400110"/>
          </a:xfrm>
        </p:spPr>
        <p:txBody>
          <a:bodyPr>
            <a:spAutoFit/>
          </a:bodyPr>
          <a:lstStyle>
            <a:lvl1pPr marL="177800" indent="-177800">
              <a:defRPr sz="2000"/>
            </a:lvl1pPr>
            <a:lvl2pPr>
              <a:defRPr sz="1600"/>
            </a:lvl2pPr>
            <a:lvl3pPr>
              <a:defRPr sz="1400"/>
            </a:lvl3pPr>
            <a:lvl4pPr>
              <a:defRPr sz="1200"/>
            </a:lvl4pPr>
            <a:lvl5pPr>
              <a:defRPr sz="1200"/>
            </a:lvl5pPr>
          </a:lstStyle>
          <a:p>
            <a:pPr lvl="0"/>
            <a:r>
              <a:rPr kumimoji="1" lang="ja-JP" altLang="en-US" dirty="0" smtClean="0"/>
              <a:t>マスタ テキストの書式設定</a:t>
            </a:r>
            <a:endParaRPr kumimoji="1" lang="ja-JP" altLang="en-US" dirty="0"/>
          </a:p>
        </p:txBody>
      </p:sp>
      <p:sp>
        <p:nvSpPr>
          <p:cNvPr id="4" name="日付プレースホルダ 3"/>
          <p:cNvSpPr>
            <a:spLocks noGrp="1"/>
          </p:cNvSpPr>
          <p:nvPr>
            <p:ph type="dt" sz="half" idx="10"/>
          </p:nvPr>
        </p:nvSpPr>
        <p:spPr>
          <a:xfrm>
            <a:off x="457200" y="6520259"/>
            <a:ext cx="2133600" cy="365125"/>
          </a:xfrm>
        </p:spPr>
        <p:txBody>
          <a:bodyPr/>
          <a:lstStyle/>
          <a:p>
            <a:fld id="{4BEE4F27-5FE8-40B6-A040-94CB950E177C}" type="datetime1">
              <a:rPr kumimoji="1" lang="ja-JP" altLang="en-US" smtClean="0"/>
              <a:pPr/>
              <a:t>2020/1/21</a:t>
            </a:fld>
            <a:endParaRPr kumimoji="1" lang="ja-JP" altLang="en-US"/>
          </a:p>
        </p:txBody>
      </p:sp>
      <p:sp>
        <p:nvSpPr>
          <p:cNvPr id="5" name="フッター プレースホルダ 4"/>
          <p:cNvSpPr>
            <a:spLocks noGrp="1"/>
          </p:cNvSpPr>
          <p:nvPr>
            <p:ph type="ftr" sz="quarter" idx="11"/>
          </p:nvPr>
        </p:nvSpPr>
        <p:spPr>
          <a:xfrm>
            <a:off x="3124200" y="6520259"/>
            <a:ext cx="2895600" cy="365125"/>
          </a:xfrm>
        </p:spPr>
        <p:txBody>
          <a:bodyPr/>
          <a:lstStyle>
            <a:lvl1pPr>
              <a:defRPr sz="1000" b="0" baseline="0">
                <a:solidFill>
                  <a:schemeClr val="tx1"/>
                </a:solidFill>
              </a:defRPr>
            </a:lvl1pPr>
          </a:lstStyle>
          <a:p>
            <a:endParaRPr lang="ja-JP" altLang="en-US" dirty="0"/>
          </a:p>
        </p:txBody>
      </p:sp>
      <p:sp>
        <p:nvSpPr>
          <p:cNvPr id="6" name="スライド番号プレースホルダ 5"/>
          <p:cNvSpPr>
            <a:spLocks noGrp="1"/>
          </p:cNvSpPr>
          <p:nvPr>
            <p:ph type="sldNum" sz="quarter" idx="12"/>
          </p:nvPr>
        </p:nvSpPr>
        <p:spPr>
          <a:xfrm>
            <a:off x="7010400" y="6520259"/>
            <a:ext cx="2133600" cy="365125"/>
          </a:xfrm>
        </p:spPr>
        <p:txBody>
          <a:bodyPr/>
          <a:lstStyle>
            <a:lvl1pPr>
              <a:defRPr baseline="0">
                <a:solidFill>
                  <a:schemeClr val="tx1"/>
                </a:solidFill>
              </a:defRPr>
            </a:lvl1pPr>
          </a:lstStyle>
          <a:p>
            <a:fld id="{79BF7B83-6FF8-49C3-9744-85580DFDBEC5}" type="slidenum">
              <a:rPr lang="ja-JP" altLang="en-US" smtClean="0"/>
              <a:pPr/>
              <a:t>‹#›</a:t>
            </a:fld>
            <a:endParaRPr lang="ja-JP" altLang="en-US" dirty="0"/>
          </a:p>
        </p:txBody>
      </p:sp>
      <p:cxnSp>
        <p:nvCxnSpPr>
          <p:cNvPr id="9" name="直線コネクタ 8"/>
          <p:cNvCxnSpPr/>
          <p:nvPr userDrawn="1"/>
        </p:nvCxnSpPr>
        <p:spPr>
          <a:xfrm>
            <a:off x="0" y="872716"/>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9" descr="シャイン経営研究所ロゴ"/>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12360" y="105705"/>
            <a:ext cx="1229167" cy="6613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5CD55-F281-4F16-BAA0-79E4F37AA0E7}" type="datetime1">
              <a:rPr kumimoji="1" lang="ja-JP" altLang="en-US" smtClean="0"/>
              <a:pPr/>
              <a:t>2020/1/21</a:t>
            </a:fld>
            <a:endParaRPr kumimoji="1" lang="ja-JP" altLang="en-US"/>
          </a:p>
        </p:txBody>
      </p:sp>
      <p:sp>
        <p:nvSpPr>
          <p:cNvPr id="5" name="フッター プレースホルダ 4"/>
          <p:cNvSpPr>
            <a:spLocks noGrp="1"/>
          </p:cNvSpPr>
          <p:nvPr>
            <p:ph type="ftr" sz="quarter" idx="3"/>
          </p:nvPr>
        </p:nvSpPr>
        <p:spPr>
          <a:xfrm>
            <a:off x="2843808" y="6356350"/>
            <a:ext cx="345638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F7B83-6FF8-49C3-9744-85580DFDBEC5}"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1600" y="3068960"/>
            <a:ext cx="7200800" cy="584775"/>
          </a:xfrm>
        </p:spPr>
        <p:txBody>
          <a:bodyPr wrap="square">
            <a:spAutoFit/>
          </a:bodyPr>
          <a:lstStyle/>
          <a:p>
            <a:pPr algn="l"/>
            <a:r>
              <a:rPr lang="ja-JP" altLang="en-US" sz="3200" dirty="0"/>
              <a:t>人材</a:t>
            </a:r>
            <a:r>
              <a:rPr lang="ja-JP" altLang="en-US" sz="3200" dirty="0" smtClean="0"/>
              <a:t>マネジメント基礎</a:t>
            </a:r>
            <a:endParaRPr kumimoji="1" lang="ja-JP" altLang="en-US" sz="3200" dirty="0"/>
          </a:p>
        </p:txBody>
      </p:sp>
      <p:sp>
        <p:nvSpPr>
          <p:cNvPr id="10" name="サブタイトル 2"/>
          <p:cNvSpPr txBox="1">
            <a:spLocks/>
          </p:cNvSpPr>
          <p:nvPr/>
        </p:nvSpPr>
        <p:spPr>
          <a:xfrm>
            <a:off x="2051720" y="4988768"/>
            <a:ext cx="6400800" cy="1320552"/>
          </a:xfrm>
          <a:prstGeom prst="rect">
            <a:avLst/>
          </a:prstGeom>
        </p:spPr>
        <p:txBody>
          <a:bodyPr vert="horz" lIns="91440" tIns="45720" rIns="91440" bIns="45720" rtlCol="0">
            <a:no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lang="en-US" altLang="ja-JP" dirty="0" smtClean="0"/>
              <a:t>YYYY/MM/DD</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dirty="0"/>
              <a:t>研修実施者名</a:t>
            </a: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評価における効果的なフィードバック（</a:t>
            </a:r>
            <a:r>
              <a:rPr lang="en-US" altLang="ja-JP" dirty="0"/>
              <a:t>1</a:t>
            </a:r>
            <a:r>
              <a:rPr kumimoji="1" lang="en-US" altLang="ja-JP" dirty="0" smtClean="0"/>
              <a:t>/2</a:t>
            </a:r>
            <a:r>
              <a:rPr kumimoji="1" lang="ja-JP" altLang="en-US" dirty="0" smtClean="0"/>
              <a:t>）</a:t>
            </a:r>
            <a:endParaRPr kumimoji="1" lang="ja-JP" altLang="en-US" dirty="0"/>
          </a:p>
        </p:txBody>
      </p:sp>
      <p:sp>
        <p:nvSpPr>
          <p:cNvPr id="3" name="コンテンツ プレースホルダー 2"/>
          <p:cNvSpPr>
            <a:spLocks noGrp="1"/>
          </p:cNvSpPr>
          <p:nvPr>
            <p:ph idx="1"/>
          </p:nvPr>
        </p:nvSpPr>
        <p:spPr>
          <a:xfrm>
            <a:off x="251520" y="908720"/>
            <a:ext cx="8640960" cy="707886"/>
          </a:xfrm>
        </p:spPr>
        <p:txBody>
          <a:bodyPr/>
          <a:lstStyle/>
          <a:p>
            <a:r>
              <a:rPr lang="ja-JP" altLang="en-US" dirty="0" smtClean="0"/>
              <a:t>①よかったこと、②やめるべきこと、③改善すべきことの順番でフィードバックを行うと、前向きな議論になりやすい。</a:t>
            </a:r>
            <a:endParaRPr kumimoji="1" lang="ja-JP" altLang="en-US" dirty="0"/>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9</a:t>
            </a:fld>
            <a:endParaRPr lang="ja-JP" altLang="en-US" dirty="0"/>
          </a:p>
        </p:txBody>
      </p:sp>
      <p:sp>
        <p:nvSpPr>
          <p:cNvPr id="16" name="正方形/長方形 15"/>
          <p:cNvSpPr/>
          <p:nvPr/>
        </p:nvSpPr>
        <p:spPr>
          <a:xfrm>
            <a:off x="1043608" y="2708920"/>
            <a:ext cx="1656184" cy="108012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①よかった</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こと</a:t>
            </a:r>
            <a:endParaRPr kumimoji="1" lang="ja-JP" altLang="en-US" sz="2000" b="1" dirty="0">
              <a:solidFill>
                <a:schemeClr val="tx1"/>
              </a:solidFill>
            </a:endParaRPr>
          </a:p>
        </p:txBody>
      </p:sp>
      <p:sp>
        <p:nvSpPr>
          <p:cNvPr id="17" name="正方形/長方形 16"/>
          <p:cNvSpPr/>
          <p:nvPr/>
        </p:nvSpPr>
        <p:spPr>
          <a:xfrm>
            <a:off x="1043608" y="3861048"/>
            <a:ext cx="1656184" cy="108012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②やめる</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べきこと</a:t>
            </a:r>
            <a:endParaRPr kumimoji="1" lang="ja-JP" altLang="en-US" sz="2000" b="1" dirty="0">
              <a:solidFill>
                <a:schemeClr val="tx1"/>
              </a:solidFill>
            </a:endParaRPr>
          </a:p>
        </p:txBody>
      </p:sp>
      <p:sp>
        <p:nvSpPr>
          <p:cNvPr id="18" name="正方形/長方形 17"/>
          <p:cNvSpPr/>
          <p:nvPr/>
        </p:nvSpPr>
        <p:spPr>
          <a:xfrm>
            <a:off x="1043608" y="5013176"/>
            <a:ext cx="1656184" cy="108012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③改善</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すべきこと</a:t>
            </a:r>
            <a:endParaRPr kumimoji="1" lang="ja-JP" altLang="en-US" sz="2000" b="1" dirty="0">
              <a:solidFill>
                <a:schemeClr val="tx1"/>
              </a:solidFill>
            </a:endParaRPr>
          </a:p>
        </p:txBody>
      </p:sp>
      <p:sp>
        <p:nvSpPr>
          <p:cNvPr id="19" name="テキスト ボックス 18"/>
          <p:cNvSpPr txBox="1"/>
          <p:nvPr/>
        </p:nvSpPr>
        <p:spPr>
          <a:xfrm>
            <a:off x="1226566" y="2236802"/>
            <a:ext cx="1329210" cy="400110"/>
          </a:xfrm>
          <a:prstGeom prst="rect">
            <a:avLst/>
          </a:prstGeom>
          <a:noFill/>
        </p:spPr>
        <p:txBody>
          <a:bodyPr wrap="none" rtlCol="0">
            <a:spAutoFit/>
          </a:bodyPr>
          <a:lstStyle/>
          <a:p>
            <a:pPr algn="ctr"/>
            <a:r>
              <a:rPr kumimoji="1" lang="en-US" altLang="ja-JP" sz="2000" dirty="0" smtClean="0"/>
              <a:t>3</a:t>
            </a:r>
            <a:r>
              <a:rPr kumimoji="1" lang="ja-JP" altLang="en-US" sz="2000" dirty="0" err="1" smtClean="0"/>
              <a:t>つの</a:t>
            </a:r>
            <a:r>
              <a:rPr kumimoji="1" lang="ja-JP" altLang="en-US" sz="2000" dirty="0" smtClean="0"/>
              <a:t>順番</a:t>
            </a:r>
            <a:endParaRPr kumimoji="1" lang="ja-JP" altLang="en-US" sz="2000" dirty="0"/>
          </a:p>
        </p:txBody>
      </p:sp>
      <p:sp>
        <p:nvSpPr>
          <p:cNvPr id="20" name="テキスト ボックス 19"/>
          <p:cNvSpPr txBox="1"/>
          <p:nvPr/>
        </p:nvSpPr>
        <p:spPr>
          <a:xfrm>
            <a:off x="2771800" y="2771927"/>
            <a:ext cx="5349166" cy="954107"/>
          </a:xfrm>
          <a:prstGeom prst="rect">
            <a:avLst/>
          </a:prstGeom>
          <a:noFill/>
        </p:spPr>
        <p:txBody>
          <a:bodyPr wrap="square" rtlCol="0" anchor="ctr" anchorCtr="0">
            <a:spAutoFit/>
          </a:bodyPr>
          <a:lstStyle/>
          <a:p>
            <a:pPr marL="179388" indent="-179388">
              <a:buFont typeface="Arial" panose="020B0604020202020204" pitchFamily="34" charset="0"/>
              <a:buChar char="•"/>
            </a:pPr>
            <a:r>
              <a:rPr lang="ja-JP" altLang="en-US" sz="1400" dirty="0"/>
              <a:t>相手が自分の話を理解しているかどうか確認して</a:t>
            </a:r>
            <a:r>
              <a:rPr lang="ja-JP" altLang="en-US" sz="1400" dirty="0" smtClean="0"/>
              <a:t>いた</a:t>
            </a:r>
            <a:endParaRPr lang="en-US" altLang="ja-JP" sz="1400" dirty="0" smtClean="0"/>
          </a:p>
          <a:p>
            <a:pPr marL="179388" indent="-179388">
              <a:buFont typeface="Arial" panose="020B0604020202020204" pitchFamily="34" charset="0"/>
              <a:buChar char="•"/>
            </a:pPr>
            <a:r>
              <a:rPr lang="ja-JP" altLang="en-US" sz="1400" dirty="0" smtClean="0"/>
              <a:t>専門用語</a:t>
            </a:r>
            <a:r>
              <a:rPr lang="ja-JP" altLang="en-US" sz="1400" dirty="0"/>
              <a:t>をあまり使って</a:t>
            </a:r>
            <a:r>
              <a:rPr lang="ja-JP" altLang="en-US" sz="1400" dirty="0" smtClean="0"/>
              <a:t>いなかった</a:t>
            </a:r>
            <a:endParaRPr lang="en-US" altLang="ja-JP" sz="1400" dirty="0" smtClean="0"/>
          </a:p>
          <a:p>
            <a:pPr marL="179388" indent="-179388">
              <a:buFont typeface="Arial" panose="020B0604020202020204" pitchFamily="34" charset="0"/>
              <a:buChar char="•"/>
            </a:pPr>
            <a:r>
              <a:rPr lang="ja-JP" altLang="en-US" sz="1400" dirty="0" smtClean="0"/>
              <a:t>サービス</a:t>
            </a:r>
            <a:r>
              <a:rPr lang="ja-JP" altLang="en-US" sz="1400" dirty="0"/>
              <a:t>の必要性を説明するのに先立って、時代背景の変化を詳しく説明していた</a:t>
            </a:r>
            <a:endParaRPr kumimoji="1" lang="ja-JP" altLang="en-US" sz="1400" dirty="0"/>
          </a:p>
        </p:txBody>
      </p:sp>
      <p:sp>
        <p:nvSpPr>
          <p:cNvPr id="21" name="テキスト ボックス 20"/>
          <p:cNvSpPr txBox="1"/>
          <p:nvPr/>
        </p:nvSpPr>
        <p:spPr>
          <a:xfrm>
            <a:off x="2771800" y="4139498"/>
            <a:ext cx="5349166" cy="523220"/>
          </a:xfrm>
          <a:prstGeom prst="rect">
            <a:avLst/>
          </a:prstGeom>
          <a:noFill/>
        </p:spPr>
        <p:txBody>
          <a:bodyPr wrap="square" rtlCol="0" anchor="ctr" anchorCtr="0">
            <a:spAutoFit/>
          </a:bodyPr>
          <a:lstStyle/>
          <a:p>
            <a:pPr marL="179388" indent="-179388">
              <a:buFont typeface="Arial" panose="020B0604020202020204" pitchFamily="34" charset="0"/>
              <a:buChar char="•"/>
            </a:pPr>
            <a:r>
              <a:rPr lang="ja-JP" altLang="en-US" sz="1400" dirty="0"/>
              <a:t>説明の途中で不必要に</a:t>
            </a:r>
            <a:r>
              <a:rPr lang="ja-JP" altLang="en-US" sz="1400" dirty="0" smtClean="0"/>
              <a:t>笑わない</a:t>
            </a:r>
            <a:endParaRPr lang="en-US" altLang="ja-JP" sz="1400" dirty="0" smtClean="0"/>
          </a:p>
          <a:p>
            <a:pPr marL="179388" indent="-179388">
              <a:buFont typeface="Arial" panose="020B0604020202020204" pitchFamily="34" charset="0"/>
              <a:buChar char="•"/>
            </a:pPr>
            <a:r>
              <a:rPr lang="ja-JP" altLang="en-US" sz="1400" dirty="0" smtClean="0"/>
              <a:t>説明中</a:t>
            </a:r>
            <a:r>
              <a:rPr lang="ja-JP" altLang="en-US" sz="1400" dirty="0"/>
              <a:t>に提案書ばかりを見ない</a:t>
            </a:r>
            <a:endParaRPr kumimoji="1" lang="ja-JP" altLang="en-US" sz="1400" dirty="0"/>
          </a:p>
        </p:txBody>
      </p:sp>
      <p:sp>
        <p:nvSpPr>
          <p:cNvPr id="22" name="テキスト ボックス 21"/>
          <p:cNvSpPr txBox="1"/>
          <p:nvPr/>
        </p:nvSpPr>
        <p:spPr>
          <a:xfrm>
            <a:off x="2771800" y="5183904"/>
            <a:ext cx="5349166" cy="738664"/>
          </a:xfrm>
          <a:prstGeom prst="rect">
            <a:avLst/>
          </a:prstGeom>
          <a:noFill/>
        </p:spPr>
        <p:txBody>
          <a:bodyPr wrap="square" rtlCol="0" anchor="ctr" anchorCtr="0">
            <a:spAutoFit/>
          </a:bodyPr>
          <a:lstStyle/>
          <a:p>
            <a:pPr marL="179388" indent="-179388">
              <a:buFont typeface="Arial" panose="020B0604020202020204" pitchFamily="34" charset="0"/>
              <a:buChar char="•"/>
            </a:pPr>
            <a:r>
              <a:rPr lang="ja-JP" altLang="en-US" sz="1400" dirty="0"/>
              <a:t>サービスの特徴を表現する比喩が多すぎて、逆に特徴が伝わりにくくなって</a:t>
            </a:r>
            <a:r>
              <a:rPr lang="ja-JP" altLang="en-US" sz="1400" dirty="0" smtClean="0"/>
              <a:t>いる</a:t>
            </a:r>
            <a:endParaRPr lang="en-US" altLang="ja-JP" sz="1400" dirty="0" smtClean="0"/>
          </a:p>
          <a:p>
            <a:pPr marL="179388" indent="-179388">
              <a:buFont typeface="Arial" panose="020B0604020202020204" pitchFamily="34" charset="0"/>
              <a:buChar char="•"/>
            </a:pPr>
            <a:r>
              <a:rPr lang="ja-JP" altLang="en-US" sz="1400" dirty="0" smtClean="0"/>
              <a:t>相手</a:t>
            </a:r>
            <a:r>
              <a:rPr lang="ja-JP" altLang="en-US" sz="1400" dirty="0"/>
              <a:t>の記憶に残るキーワードが少なく、説明がやや冗長</a:t>
            </a:r>
            <a:endParaRPr kumimoji="1" lang="ja-JP" altLang="en-US" sz="1400" dirty="0"/>
          </a:p>
        </p:txBody>
      </p:sp>
      <p:sp>
        <p:nvSpPr>
          <p:cNvPr id="24" name="テキスト ボックス 23"/>
          <p:cNvSpPr txBox="1"/>
          <p:nvPr/>
        </p:nvSpPr>
        <p:spPr>
          <a:xfrm>
            <a:off x="4160828" y="2236802"/>
            <a:ext cx="2151551" cy="400110"/>
          </a:xfrm>
          <a:prstGeom prst="rect">
            <a:avLst/>
          </a:prstGeom>
          <a:noFill/>
        </p:spPr>
        <p:txBody>
          <a:bodyPr wrap="none" rtlCol="0">
            <a:spAutoFit/>
          </a:bodyPr>
          <a:lstStyle/>
          <a:p>
            <a:pPr algn="ctr"/>
            <a:r>
              <a:rPr kumimoji="1" lang="ja-JP" altLang="en-US" sz="2000" dirty="0" smtClean="0"/>
              <a:t>フィードバック内容</a:t>
            </a:r>
            <a:endParaRPr kumimoji="1" lang="ja-JP" altLang="en-US" sz="2000" dirty="0"/>
          </a:p>
        </p:txBody>
      </p:sp>
      <p:sp>
        <p:nvSpPr>
          <p:cNvPr id="25" name="テキスト ボックス 24"/>
          <p:cNvSpPr txBox="1"/>
          <p:nvPr/>
        </p:nvSpPr>
        <p:spPr>
          <a:xfrm>
            <a:off x="1989998" y="1804754"/>
            <a:ext cx="5011308" cy="400110"/>
          </a:xfrm>
          <a:prstGeom prst="rect">
            <a:avLst/>
          </a:prstGeom>
          <a:noFill/>
        </p:spPr>
        <p:txBody>
          <a:bodyPr wrap="none" rtlCol="0">
            <a:spAutoFit/>
          </a:bodyPr>
          <a:lstStyle/>
          <a:p>
            <a:pPr algn="ctr"/>
            <a:r>
              <a:rPr kumimoji="1" lang="ja-JP" altLang="en-US" sz="2000" dirty="0" smtClean="0"/>
              <a:t>（例）商談ロールプレイに関するフィードバック</a:t>
            </a:r>
            <a:endParaRPr kumimoji="1" lang="ja-JP" altLang="en-US" sz="2000" dirty="0"/>
          </a:p>
        </p:txBody>
      </p:sp>
      <p:cxnSp>
        <p:nvCxnSpPr>
          <p:cNvPr id="27" name="直線コネクタ 26"/>
          <p:cNvCxnSpPr/>
          <p:nvPr/>
        </p:nvCxnSpPr>
        <p:spPr>
          <a:xfrm>
            <a:off x="1043608" y="2604974"/>
            <a:ext cx="16561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839468" y="2604974"/>
            <a:ext cx="52373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043608" y="2140423"/>
            <a:ext cx="70332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185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評価における効果的なフィードバック（</a:t>
            </a:r>
            <a:r>
              <a:rPr lang="en-US" altLang="ja-JP" dirty="0"/>
              <a:t>2</a:t>
            </a:r>
            <a:r>
              <a:rPr kumimoji="1" lang="en-US" altLang="ja-JP" dirty="0" smtClean="0"/>
              <a:t>/2</a:t>
            </a:r>
            <a:r>
              <a:rPr kumimoji="1" lang="ja-JP" altLang="en-US" dirty="0" smtClean="0"/>
              <a:t>）</a:t>
            </a:r>
            <a:endParaRPr kumimoji="1" lang="ja-JP" altLang="en-US" dirty="0"/>
          </a:p>
        </p:txBody>
      </p:sp>
      <p:sp>
        <p:nvSpPr>
          <p:cNvPr id="3" name="コンテンツ プレースホルダー 2"/>
          <p:cNvSpPr>
            <a:spLocks noGrp="1"/>
          </p:cNvSpPr>
          <p:nvPr>
            <p:ph idx="1"/>
          </p:nvPr>
        </p:nvSpPr>
        <p:spPr>
          <a:xfrm>
            <a:off x="251520" y="908720"/>
            <a:ext cx="8640960" cy="707886"/>
          </a:xfrm>
        </p:spPr>
        <p:txBody>
          <a:bodyPr/>
          <a:lstStyle/>
          <a:p>
            <a:r>
              <a:rPr lang="ja-JP" altLang="en-US" dirty="0"/>
              <a:t>漫然</a:t>
            </a:r>
            <a:r>
              <a:rPr lang="ja-JP" altLang="en-US" dirty="0" smtClean="0"/>
              <a:t>と評価を伝えるのではなく、（</a:t>
            </a:r>
            <a:r>
              <a:rPr lang="en-US" altLang="ja-JP" dirty="0" smtClean="0"/>
              <a:t>A</a:t>
            </a:r>
            <a:r>
              <a:rPr lang="ja-JP" altLang="en-US" dirty="0" smtClean="0"/>
              <a:t>）特定の状況、（</a:t>
            </a:r>
            <a:r>
              <a:rPr lang="en-US" altLang="ja-JP" dirty="0" smtClean="0"/>
              <a:t>B</a:t>
            </a:r>
            <a:r>
              <a:rPr lang="ja-JP" altLang="en-US" dirty="0" smtClean="0"/>
              <a:t>）相手の行動、（</a:t>
            </a:r>
            <a:r>
              <a:rPr lang="en-US" altLang="ja-JP" dirty="0" smtClean="0"/>
              <a:t>C</a:t>
            </a:r>
            <a:r>
              <a:rPr lang="ja-JP" altLang="en-US" dirty="0" smtClean="0"/>
              <a:t>）その行動から受けた印象を明確にする。</a:t>
            </a:r>
            <a:endParaRPr kumimoji="1" lang="ja-JP" altLang="en-US" dirty="0"/>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10</a:t>
            </a:fld>
            <a:endParaRPr lang="ja-JP" altLang="en-US" dirty="0"/>
          </a:p>
        </p:txBody>
      </p:sp>
      <p:sp>
        <p:nvSpPr>
          <p:cNvPr id="18" name="ホームベース 17"/>
          <p:cNvSpPr/>
          <p:nvPr/>
        </p:nvSpPr>
        <p:spPr>
          <a:xfrm rot="5400000">
            <a:off x="924472" y="4656966"/>
            <a:ext cx="1432500" cy="1728192"/>
          </a:xfrm>
          <a:prstGeom prst="homePlate">
            <a:avLst>
              <a:gd name="adj" fmla="val 2397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ja-JP" altLang="en-US" sz="2000" b="1" dirty="0" smtClean="0">
                <a:solidFill>
                  <a:schemeClr val="tx1"/>
                </a:solidFill>
              </a:rPr>
              <a:t>（</a:t>
            </a:r>
            <a:r>
              <a:rPr lang="en-US" altLang="ja-JP" sz="2000" b="1" dirty="0" smtClean="0">
                <a:solidFill>
                  <a:schemeClr val="tx1"/>
                </a:solidFill>
              </a:rPr>
              <a:t>C</a:t>
            </a:r>
            <a:r>
              <a:rPr lang="ja-JP" altLang="en-US" sz="2000" b="1" dirty="0" smtClean="0">
                <a:solidFill>
                  <a:schemeClr val="tx1"/>
                </a:solidFill>
              </a:rPr>
              <a:t>）</a:t>
            </a:r>
            <a:r>
              <a:rPr kumimoji="1" lang="ja-JP" altLang="en-US" sz="2000" b="1" dirty="0" smtClean="0">
                <a:solidFill>
                  <a:schemeClr val="tx1"/>
                </a:solidFill>
              </a:rPr>
              <a:t>印象</a:t>
            </a:r>
            <a:endParaRPr kumimoji="1" lang="ja-JP" altLang="en-US" sz="2000" b="1" dirty="0">
              <a:solidFill>
                <a:schemeClr val="tx1"/>
              </a:solidFill>
            </a:endParaRPr>
          </a:p>
        </p:txBody>
      </p:sp>
      <p:sp>
        <p:nvSpPr>
          <p:cNvPr id="17" name="ホームベース 16"/>
          <p:cNvSpPr/>
          <p:nvPr/>
        </p:nvSpPr>
        <p:spPr>
          <a:xfrm rot="5400000">
            <a:off x="924472" y="3392996"/>
            <a:ext cx="1432500" cy="1728192"/>
          </a:xfrm>
          <a:prstGeom prst="homePlate">
            <a:avLst>
              <a:gd name="adj" fmla="val 2397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ja-JP" altLang="en-US" sz="2000" b="1" dirty="0" smtClean="0">
                <a:solidFill>
                  <a:schemeClr val="tx1"/>
                </a:solidFill>
              </a:rPr>
              <a:t>（</a:t>
            </a:r>
            <a:r>
              <a:rPr lang="en-US" altLang="ja-JP" sz="2000" b="1" dirty="0" smtClean="0">
                <a:solidFill>
                  <a:schemeClr val="tx1"/>
                </a:solidFill>
              </a:rPr>
              <a:t>B</a:t>
            </a:r>
            <a:r>
              <a:rPr lang="ja-JP" altLang="en-US" sz="2000" b="1" dirty="0" smtClean="0">
                <a:solidFill>
                  <a:schemeClr val="tx1"/>
                </a:solidFill>
              </a:rPr>
              <a:t>）行動</a:t>
            </a:r>
            <a:endParaRPr lang="ja-JP" altLang="en-US" sz="2000" b="1" dirty="0">
              <a:solidFill>
                <a:schemeClr val="tx1"/>
              </a:solidFill>
            </a:endParaRPr>
          </a:p>
        </p:txBody>
      </p:sp>
      <p:sp>
        <p:nvSpPr>
          <p:cNvPr id="16" name="ホームベース 15"/>
          <p:cNvSpPr/>
          <p:nvPr/>
        </p:nvSpPr>
        <p:spPr>
          <a:xfrm rot="5400000">
            <a:off x="924472" y="2129026"/>
            <a:ext cx="1432500" cy="1728192"/>
          </a:xfrm>
          <a:prstGeom prst="homePlate">
            <a:avLst>
              <a:gd name="adj" fmla="val 23978"/>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ja-JP" altLang="en-US" sz="2000" b="1" dirty="0" smtClean="0">
                <a:solidFill>
                  <a:schemeClr val="tx1"/>
                </a:solidFill>
              </a:rPr>
              <a:t>（</a:t>
            </a:r>
            <a:r>
              <a:rPr lang="en-US" altLang="ja-JP" sz="2000" b="1" dirty="0" smtClean="0">
                <a:solidFill>
                  <a:schemeClr val="tx1"/>
                </a:solidFill>
              </a:rPr>
              <a:t>A</a:t>
            </a:r>
            <a:r>
              <a:rPr lang="ja-JP" altLang="en-US" sz="2000" b="1" dirty="0" smtClean="0">
                <a:solidFill>
                  <a:schemeClr val="tx1"/>
                </a:solidFill>
              </a:rPr>
              <a:t>）</a:t>
            </a:r>
            <a:r>
              <a:rPr kumimoji="1" lang="ja-JP" altLang="en-US" sz="2000" b="1" dirty="0" smtClean="0">
                <a:solidFill>
                  <a:schemeClr val="tx1"/>
                </a:solidFill>
              </a:rPr>
              <a:t>状況</a:t>
            </a:r>
            <a:endParaRPr kumimoji="1" lang="ja-JP" altLang="en-US" sz="2000" b="1" dirty="0">
              <a:solidFill>
                <a:schemeClr val="tx1"/>
              </a:solidFill>
            </a:endParaRPr>
          </a:p>
        </p:txBody>
      </p:sp>
      <p:sp>
        <p:nvSpPr>
          <p:cNvPr id="23" name="テキスト ボックス 22"/>
          <p:cNvSpPr txBox="1"/>
          <p:nvPr/>
        </p:nvSpPr>
        <p:spPr>
          <a:xfrm>
            <a:off x="976117" y="1772816"/>
            <a:ext cx="1329210" cy="400110"/>
          </a:xfrm>
          <a:prstGeom prst="rect">
            <a:avLst/>
          </a:prstGeom>
          <a:noFill/>
        </p:spPr>
        <p:txBody>
          <a:bodyPr wrap="none" rtlCol="0">
            <a:spAutoFit/>
          </a:bodyPr>
          <a:lstStyle/>
          <a:p>
            <a:pPr algn="ctr"/>
            <a:r>
              <a:rPr kumimoji="1" lang="en-US" altLang="ja-JP" sz="2000" dirty="0" smtClean="0"/>
              <a:t>3</a:t>
            </a:r>
            <a:r>
              <a:rPr kumimoji="1" lang="ja-JP" altLang="en-US" sz="2000" dirty="0" err="1" smtClean="0"/>
              <a:t>つの</a:t>
            </a:r>
            <a:r>
              <a:rPr kumimoji="1" lang="ja-JP" altLang="en-US" sz="2000" dirty="0" smtClean="0"/>
              <a:t>順番</a:t>
            </a:r>
            <a:endParaRPr kumimoji="1" lang="ja-JP" altLang="en-US" sz="2000" dirty="0"/>
          </a:p>
        </p:txBody>
      </p:sp>
      <p:cxnSp>
        <p:nvCxnSpPr>
          <p:cNvPr id="28" name="直線コネクタ 27"/>
          <p:cNvCxnSpPr/>
          <p:nvPr/>
        </p:nvCxnSpPr>
        <p:spPr>
          <a:xfrm>
            <a:off x="776626" y="2172926"/>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2576825" y="2204864"/>
            <a:ext cx="2794972" cy="1169551"/>
          </a:xfrm>
          <a:prstGeom prst="rect">
            <a:avLst/>
          </a:prstGeom>
          <a:noFill/>
        </p:spPr>
        <p:txBody>
          <a:bodyPr wrap="square" rtlCol="0">
            <a:spAutoFit/>
          </a:bodyPr>
          <a:lstStyle/>
          <a:p>
            <a:pPr marL="179388" indent="-179388">
              <a:buFont typeface="Arial" panose="020B0604020202020204" pitchFamily="34" charset="0"/>
              <a:buChar char="•"/>
            </a:pPr>
            <a:r>
              <a:rPr lang="ja-JP" altLang="en-US" sz="1400" dirty="0" smtClean="0"/>
              <a:t>先週木曜日に本社であった進捗</a:t>
            </a:r>
            <a:r>
              <a:rPr lang="ja-JP" altLang="en-US" sz="1400" dirty="0"/>
              <a:t>会議で、君が○○課長とスケジュールの遅れを挽回するための方法についてディスカッションして</a:t>
            </a:r>
            <a:r>
              <a:rPr lang="ja-JP" altLang="en-US" sz="1400" dirty="0" smtClean="0"/>
              <a:t>いた</a:t>
            </a:r>
            <a:r>
              <a:rPr lang="ja-JP" altLang="en-US" sz="1400" dirty="0"/>
              <a:t>時</a:t>
            </a:r>
            <a:r>
              <a:rPr lang="ja-JP" altLang="en-US" sz="1400" dirty="0" smtClean="0"/>
              <a:t>、</a:t>
            </a:r>
            <a:endParaRPr kumimoji="1" lang="ja-JP" altLang="en-US" sz="1400" dirty="0"/>
          </a:p>
        </p:txBody>
      </p:sp>
      <p:sp>
        <p:nvSpPr>
          <p:cNvPr id="20" name="テキスト ボックス 19"/>
          <p:cNvSpPr txBox="1"/>
          <p:nvPr/>
        </p:nvSpPr>
        <p:spPr>
          <a:xfrm>
            <a:off x="5449436" y="2204864"/>
            <a:ext cx="2794972" cy="738664"/>
          </a:xfrm>
          <a:prstGeom prst="rect">
            <a:avLst/>
          </a:prstGeom>
          <a:noFill/>
        </p:spPr>
        <p:txBody>
          <a:bodyPr wrap="square" rtlCol="0">
            <a:spAutoFit/>
          </a:bodyPr>
          <a:lstStyle/>
          <a:p>
            <a:pPr marL="179388" indent="-179388">
              <a:buFont typeface="Arial" panose="020B0604020202020204" pitchFamily="34" charset="0"/>
              <a:buChar char="•"/>
            </a:pPr>
            <a:r>
              <a:rPr lang="ja-JP" altLang="en-US" sz="1400" dirty="0" smtClean="0"/>
              <a:t>この間の会議</a:t>
            </a:r>
            <a:r>
              <a:rPr lang="ja-JP" altLang="en-US" sz="1400" dirty="0"/>
              <a:t>で、君が○○課長と今後の進め方をいろいろと話して</a:t>
            </a:r>
            <a:r>
              <a:rPr lang="ja-JP" altLang="en-US" sz="1400" dirty="0" smtClean="0"/>
              <a:t>いた</a:t>
            </a:r>
            <a:r>
              <a:rPr lang="ja-JP" altLang="en-US" sz="1400" dirty="0"/>
              <a:t>時</a:t>
            </a:r>
            <a:r>
              <a:rPr lang="ja-JP" altLang="en-US" sz="1400" dirty="0" smtClean="0"/>
              <a:t>、</a:t>
            </a:r>
            <a:endParaRPr kumimoji="1" lang="ja-JP" altLang="en-US" sz="1400" dirty="0"/>
          </a:p>
        </p:txBody>
      </p:sp>
      <p:sp>
        <p:nvSpPr>
          <p:cNvPr id="21" name="テキスト ボックス 20"/>
          <p:cNvSpPr txBox="1"/>
          <p:nvPr/>
        </p:nvSpPr>
        <p:spPr>
          <a:xfrm>
            <a:off x="2576825" y="3555593"/>
            <a:ext cx="2794972" cy="1169551"/>
          </a:xfrm>
          <a:prstGeom prst="rect">
            <a:avLst/>
          </a:prstGeom>
          <a:noFill/>
        </p:spPr>
        <p:txBody>
          <a:bodyPr wrap="square" rtlCol="0">
            <a:spAutoFit/>
          </a:bodyPr>
          <a:lstStyle/>
          <a:p>
            <a:pPr marL="179388" indent="-179388">
              <a:buFont typeface="Arial" panose="020B0604020202020204" pitchFamily="34" charset="0"/>
              <a:buChar char="•"/>
            </a:pPr>
            <a:r>
              <a:rPr lang="ja-JP" altLang="en-US" sz="1400" dirty="0" smtClean="0"/>
              <a:t>司会者</a:t>
            </a:r>
            <a:r>
              <a:rPr lang="ja-JP" altLang="en-US" sz="1400" dirty="0"/>
              <a:t>である君</a:t>
            </a:r>
            <a:r>
              <a:rPr lang="ja-JP" altLang="en-US" sz="1400" dirty="0" smtClean="0"/>
              <a:t>は</a:t>
            </a:r>
            <a:r>
              <a:rPr lang="ja-JP" altLang="en-US" sz="1400" dirty="0"/>
              <a:t>課長</a:t>
            </a:r>
            <a:r>
              <a:rPr lang="ja-JP" altLang="en-US" sz="1400" dirty="0" smtClean="0"/>
              <a:t>の</a:t>
            </a:r>
            <a:r>
              <a:rPr lang="ja-JP" altLang="en-US" sz="1400" dirty="0"/>
              <a:t>意見を最後まで聞かず、時折強い口調で発言を制止したうえ、本部で予め決めていた予算を押し付けようと</a:t>
            </a:r>
            <a:r>
              <a:rPr lang="ja-JP" altLang="en-US" sz="1400" dirty="0" smtClean="0"/>
              <a:t>した。</a:t>
            </a:r>
            <a:endParaRPr kumimoji="1" lang="ja-JP" altLang="en-US" sz="1400" dirty="0"/>
          </a:p>
        </p:txBody>
      </p:sp>
      <p:sp>
        <p:nvSpPr>
          <p:cNvPr id="22" name="テキスト ボックス 21"/>
          <p:cNvSpPr txBox="1"/>
          <p:nvPr/>
        </p:nvSpPr>
        <p:spPr>
          <a:xfrm>
            <a:off x="5449436" y="3555593"/>
            <a:ext cx="2794972" cy="523220"/>
          </a:xfrm>
          <a:prstGeom prst="rect">
            <a:avLst/>
          </a:prstGeom>
          <a:noFill/>
        </p:spPr>
        <p:txBody>
          <a:bodyPr wrap="square" rtlCol="0">
            <a:spAutoFit/>
          </a:bodyPr>
          <a:lstStyle/>
          <a:p>
            <a:pPr marL="179388" indent="-179388">
              <a:buFont typeface="Arial" panose="020B0604020202020204" pitchFamily="34" charset="0"/>
              <a:buChar char="•"/>
            </a:pPr>
            <a:r>
              <a:rPr lang="ja-JP" altLang="en-US" sz="1400" dirty="0" smtClean="0"/>
              <a:t>司会者</a:t>
            </a:r>
            <a:r>
              <a:rPr lang="ja-JP" altLang="en-US" sz="1400" dirty="0"/>
              <a:t>である君は終始イライラした様子</a:t>
            </a:r>
            <a:r>
              <a:rPr lang="ja-JP" altLang="en-US" sz="1400" dirty="0" smtClean="0"/>
              <a:t>だった。</a:t>
            </a:r>
            <a:endParaRPr kumimoji="1" lang="ja-JP" altLang="en-US" sz="1400" dirty="0"/>
          </a:p>
        </p:txBody>
      </p:sp>
      <p:sp>
        <p:nvSpPr>
          <p:cNvPr id="24" name="テキスト ボックス 23"/>
          <p:cNvSpPr txBox="1"/>
          <p:nvPr/>
        </p:nvSpPr>
        <p:spPr>
          <a:xfrm>
            <a:off x="3486747" y="1772816"/>
            <a:ext cx="975129" cy="400110"/>
          </a:xfrm>
          <a:prstGeom prst="rect">
            <a:avLst/>
          </a:prstGeom>
          <a:noFill/>
        </p:spPr>
        <p:txBody>
          <a:bodyPr wrap="none" rtlCol="0">
            <a:spAutoFit/>
          </a:bodyPr>
          <a:lstStyle/>
          <a:p>
            <a:pPr algn="ctr"/>
            <a:r>
              <a:rPr kumimoji="1" lang="ja-JP" altLang="en-US" sz="2000" dirty="0" smtClean="0"/>
              <a:t>よい例</a:t>
            </a:r>
            <a:endParaRPr kumimoji="1" lang="ja-JP" altLang="en-US" sz="2000" dirty="0"/>
          </a:p>
        </p:txBody>
      </p:sp>
      <p:sp>
        <p:nvSpPr>
          <p:cNvPr id="25" name="テキスト ボックス 24"/>
          <p:cNvSpPr txBox="1"/>
          <p:nvPr/>
        </p:nvSpPr>
        <p:spPr>
          <a:xfrm>
            <a:off x="6308617" y="1772816"/>
            <a:ext cx="1013152" cy="400110"/>
          </a:xfrm>
          <a:prstGeom prst="rect">
            <a:avLst/>
          </a:prstGeom>
          <a:noFill/>
        </p:spPr>
        <p:txBody>
          <a:bodyPr wrap="none" rtlCol="0">
            <a:spAutoFit/>
          </a:bodyPr>
          <a:lstStyle/>
          <a:p>
            <a:pPr algn="ctr"/>
            <a:r>
              <a:rPr lang="ja-JP" altLang="en-US" sz="2000" dirty="0"/>
              <a:t>悪い例</a:t>
            </a:r>
            <a:endParaRPr kumimoji="1" lang="ja-JP" altLang="en-US" sz="2000" dirty="0"/>
          </a:p>
        </p:txBody>
      </p:sp>
      <p:cxnSp>
        <p:nvCxnSpPr>
          <p:cNvPr id="29" name="直線コネクタ 28"/>
          <p:cNvCxnSpPr/>
          <p:nvPr/>
        </p:nvCxnSpPr>
        <p:spPr>
          <a:xfrm>
            <a:off x="2654463" y="2172926"/>
            <a:ext cx="27173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5495345" y="2172926"/>
            <a:ext cx="27173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576825" y="4804812"/>
            <a:ext cx="2794972" cy="1600438"/>
          </a:xfrm>
          <a:prstGeom prst="rect">
            <a:avLst/>
          </a:prstGeom>
          <a:noFill/>
        </p:spPr>
        <p:txBody>
          <a:bodyPr wrap="square" rtlCol="0">
            <a:spAutoFit/>
          </a:bodyPr>
          <a:lstStyle/>
          <a:p>
            <a:pPr marL="179388" indent="-179388">
              <a:buFont typeface="Arial" panose="020B0604020202020204" pitchFamily="34" charset="0"/>
              <a:buChar char="•"/>
            </a:pPr>
            <a:r>
              <a:rPr kumimoji="1" lang="ja-JP" altLang="en-US" sz="1400" dirty="0" smtClean="0"/>
              <a:t>ひょっとしたら課長は、予算を増やすために上層部と交渉してくれたかもしれないのに、君はその芽を自分で摘み取ってしまった。△△課の協力がなければ、お客様にも迷惑がかかるだろう。</a:t>
            </a:r>
            <a:endParaRPr kumimoji="1" lang="ja-JP" altLang="en-US" sz="1400" dirty="0"/>
          </a:p>
        </p:txBody>
      </p:sp>
      <p:sp>
        <p:nvSpPr>
          <p:cNvPr id="33" name="テキスト ボックス 32"/>
          <p:cNvSpPr txBox="1"/>
          <p:nvPr/>
        </p:nvSpPr>
        <p:spPr>
          <a:xfrm>
            <a:off x="5449436" y="4804812"/>
            <a:ext cx="2794972" cy="738664"/>
          </a:xfrm>
          <a:prstGeom prst="rect">
            <a:avLst/>
          </a:prstGeom>
          <a:noFill/>
        </p:spPr>
        <p:txBody>
          <a:bodyPr wrap="square" rtlCol="0">
            <a:spAutoFit/>
          </a:bodyPr>
          <a:lstStyle/>
          <a:p>
            <a:pPr marL="179388" indent="-179388">
              <a:buFont typeface="Arial" panose="020B0604020202020204" pitchFamily="34" charset="0"/>
              <a:buChar char="•"/>
            </a:pPr>
            <a:r>
              <a:rPr kumimoji="1" lang="ja-JP" altLang="en-US" sz="1400" dirty="0" smtClean="0"/>
              <a:t>会議に参加していた私は、その様子を見ていていい気持ちがしなかった。</a:t>
            </a:r>
            <a:endParaRPr kumimoji="1" lang="ja-JP" altLang="en-US" sz="1400" dirty="0"/>
          </a:p>
        </p:txBody>
      </p:sp>
    </p:spTree>
    <p:extLst>
      <p:ext uri="{BB962C8B-B14F-4D97-AF65-F5344CB8AC3E}">
        <p14:creationId xmlns:p14="http://schemas.microsoft.com/office/powerpoint/2010/main" val="930244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ワーク④</a:t>
            </a:r>
            <a:r>
              <a:rPr kumimoji="1" lang="en-US" altLang="ja-JP" dirty="0" smtClean="0"/>
              <a:t>】</a:t>
            </a:r>
            <a:r>
              <a:rPr kumimoji="1" lang="ja-JP" altLang="en-US" dirty="0" smtClean="0"/>
              <a:t>フィードバックシートを完成させよう</a:t>
            </a:r>
            <a:endParaRPr kumimoji="1" lang="ja-JP" altLang="en-US" dirty="0"/>
          </a:p>
        </p:txBody>
      </p:sp>
      <p:sp>
        <p:nvSpPr>
          <p:cNvPr id="3" name="コンテンツ プレースホルダー 2"/>
          <p:cNvSpPr>
            <a:spLocks noGrp="1"/>
          </p:cNvSpPr>
          <p:nvPr>
            <p:ph idx="1"/>
          </p:nvPr>
        </p:nvSpPr>
        <p:spPr>
          <a:xfrm>
            <a:off x="251520" y="908720"/>
            <a:ext cx="8640960" cy="707886"/>
          </a:xfrm>
        </p:spPr>
        <p:txBody>
          <a:bodyPr/>
          <a:lstStyle/>
          <a:p>
            <a:r>
              <a:rPr kumimoji="1" lang="ja-JP" altLang="en-US" dirty="0" smtClean="0"/>
              <a:t>相手の①よかったこと、②やめるべきこと、③改善すべきことを思い浮かべ、（</a:t>
            </a:r>
            <a:r>
              <a:rPr kumimoji="1" lang="en-US" altLang="ja-JP" dirty="0" smtClean="0"/>
              <a:t>A</a:t>
            </a:r>
            <a:r>
              <a:rPr kumimoji="1" lang="ja-JP" altLang="en-US" dirty="0" smtClean="0"/>
              <a:t>）状況、（</a:t>
            </a:r>
            <a:r>
              <a:rPr kumimoji="1" lang="en-US" altLang="ja-JP" dirty="0" smtClean="0"/>
              <a:t>B</a:t>
            </a:r>
            <a:r>
              <a:rPr kumimoji="1" lang="ja-JP" altLang="en-US" dirty="0" smtClean="0"/>
              <a:t>）行動、（</a:t>
            </a:r>
            <a:r>
              <a:rPr kumimoji="1" lang="en-US" altLang="ja-JP" dirty="0" smtClean="0"/>
              <a:t>C</a:t>
            </a:r>
            <a:r>
              <a:rPr kumimoji="1" lang="ja-JP" altLang="en-US" dirty="0" smtClean="0"/>
              <a:t>）印象を整理してフィードバックシートを完成させましょう。</a:t>
            </a:r>
            <a:endParaRPr kumimoji="1" lang="ja-JP" altLang="en-US" dirty="0"/>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11</a:t>
            </a:fld>
            <a:endParaRPr lang="ja-JP" altLang="en-US" dirty="0"/>
          </a:p>
        </p:txBody>
      </p:sp>
      <p:sp>
        <p:nvSpPr>
          <p:cNvPr id="16" name="正方形/長方形 15"/>
          <p:cNvSpPr/>
          <p:nvPr/>
        </p:nvSpPr>
        <p:spPr>
          <a:xfrm>
            <a:off x="1043608" y="1988840"/>
            <a:ext cx="2453691"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7" name="正方形/長方形 16"/>
          <p:cNvSpPr/>
          <p:nvPr/>
        </p:nvSpPr>
        <p:spPr>
          <a:xfrm>
            <a:off x="3576450" y="1988840"/>
            <a:ext cx="2453691"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8" name="正方形/長方形 17"/>
          <p:cNvSpPr/>
          <p:nvPr/>
        </p:nvSpPr>
        <p:spPr>
          <a:xfrm>
            <a:off x="6109293" y="1988840"/>
            <a:ext cx="2453691"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1" name="正方形/長方形 20"/>
          <p:cNvSpPr/>
          <p:nvPr/>
        </p:nvSpPr>
        <p:spPr>
          <a:xfrm>
            <a:off x="1043608" y="3501008"/>
            <a:ext cx="2453691"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2" name="正方形/長方形 21"/>
          <p:cNvSpPr/>
          <p:nvPr/>
        </p:nvSpPr>
        <p:spPr>
          <a:xfrm>
            <a:off x="3576450" y="3501008"/>
            <a:ext cx="2453691"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3" name="正方形/長方形 22"/>
          <p:cNvSpPr/>
          <p:nvPr/>
        </p:nvSpPr>
        <p:spPr>
          <a:xfrm>
            <a:off x="6109293" y="3501008"/>
            <a:ext cx="2453691"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5" name="正方形/長方形 24"/>
          <p:cNvSpPr/>
          <p:nvPr/>
        </p:nvSpPr>
        <p:spPr>
          <a:xfrm>
            <a:off x="1043608" y="5013176"/>
            <a:ext cx="2453691"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6" name="正方形/長方形 25"/>
          <p:cNvSpPr/>
          <p:nvPr/>
        </p:nvSpPr>
        <p:spPr>
          <a:xfrm>
            <a:off x="3576450" y="5013176"/>
            <a:ext cx="2453691"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7" name="正方形/長方形 26"/>
          <p:cNvSpPr/>
          <p:nvPr/>
        </p:nvSpPr>
        <p:spPr>
          <a:xfrm>
            <a:off x="6109293" y="5013176"/>
            <a:ext cx="2453691"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8" name="テキスト ボックス 27"/>
          <p:cNvSpPr txBox="1"/>
          <p:nvPr/>
        </p:nvSpPr>
        <p:spPr>
          <a:xfrm>
            <a:off x="1387839" y="1588730"/>
            <a:ext cx="1765227" cy="400110"/>
          </a:xfrm>
          <a:prstGeom prst="rect">
            <a:avLst/>
          </a:prstGeom>
          <a:noFill/>
        </p:spPr>
        <p:txBody>
          <a:bodyPr wrap="none" rtlCol="0">
            <a:spAutoFit/>
          </a:bodyPr>
          <a:lstStyle/>
          <a:p>
            <a:pPr algn="ctr"/>
            <a:r>
              <a:rPr lang="ja-JP" altLang="en-US" sz="2000" dirty="0" smtClean="0"/>
              <a:t>①よかったこと</a:t>
            </a:r>
            <a:endParaRPr kumimoji="1" lang="ja-JP" altLang="en-US" sz="2000" dirty="0"/>
          </a:p>
        </p:txBody>
      </p:sp>
      <p:sp>
        <p:nvSpPr>
          <p:cNvPr id="29" name="テキスト ボックス 28"/>
          <p:cNvSpPr txBox="1"/>
          <p:nvPr/>
        </p:nvSpPr>
        <p:spPr>
          <a:xfrm>
            <a:off x="3780415" y="1588730"/>
            <a:ext cx="2045753" cy="400110"/>
          </a:xfrm>
          <a:prstGeom prst="rect">
            <a:avLst/>
          </a:prstGeom>
          <a:noFill/>
        </p:spPr>
        <p:txBody>
          <a:bodyPr wrap="none" rtlCol="0">
            <a:spAutoFit/>
          </a:bodyPr>
          <a:lstStyle/>
          <a:p>
            <a:pPr algn="ctr"/>
            <a:r>
              <a:rPr lang="ja-JP" altLang="en-US" sz="2000" dirty="0" smtClean="0"/>
              <a:t>②やめるべきこと</a:t>
            </a:r>
            <a:endParaRPr kumimoji="1" lang="ja-JP" altLang="en-US" sz="2000" dirty="0"/>
          </a:p>
        </p:txBody>
      </p:sp>
      <p:sp>
        <p:nvSpPr>
          <p:cNvPr id="30" name="テキスト ボックス 29"/>
          <p:cNvSpPr txBox="1"/>
          <p:nvPr/>
        </p:nvSpPr>
        <p:spPr>
          <a:xfrm>
            <a:off x="6298031" y="1588730"/>
            <a:ext cx="2076210" cy="400110"/>
          </a:xfrm>
          <a:prstGeom prst="rect">
            <a:avLst/>
          </a:prstGeom>
          <a:noFill/>
        </p:spPr>
        <p:txBody>
          <a:bodyPr wrap="none" rtlCol="0">
            <a:spAutoFit/>
          </a:bodyPr>
          <a:lstStyle/>
          <a:p>
            <a:pPr algn="ctr"/>
            <a:r>
              <a:rPr lang="ja-JP" altLang="en-US" sz="2000" dirty="0" smtClean="0"/>
              <a:t>③</a:t>
            </a:r>
            <a:r>
              <a:rPr lang="ja-JP" altLang="en-US" sz="2000" dirty="0"/>
              <a:t>改善すべきこと</a:t>
            </a:r>
            <a:endParaRPr kumimoji="1" lang="ja-JP" altLang="en-US" sz="2000" dirty="0"/>
          </a:p>
        </p:txBody>
      </p:sp>
      <p:sp>
        <p:nvSpPr>
          <p:cNvPr id="31" name="テキスト ボックス 30"/>
          <p:cNvSpPr txBox="1"/>
          <p:nvPr/>
        </p:nvSpPr>
        <p:spPr>
          <a:xfrm>
            <a:off x="539552" y="2203494"/>
            <a:ext cx="492443" cy="1010853"/>
          </a:xfrm>
          <a:prstGeom prst="rect">
            <a:avLst/>
          </a:prstGeom>
          <a:noFill/>
        </p:spPr>
        <p:txBody>
          <a:bodyPr vert="eaVert" wrap="none" rtlCol="0">
            <a:spAutoFit/>
          </a:bodyPr>
          <a:lstStyle/>
          <a:p>
            <a:pPr algn="ctr"/>
            <a:r>
              <a:rPr kumimoji="1" lang="ja-JP" altLang="en-US" sz="2000" dirty="0" smtClean="0"/>
              <a:t>（</a:t>
            </a:r>
            <a:r>
              <a:rPr kumimoji="1" lang="en-US" altLang="ja-JP" sz="2000" dirty="0" smtClean="0"/>
              <a:t>A</a:t>
            </a:r>
            <a:r>
              <a:rPr kumimoji="1" lang="ja-JP" altLang="en-US" sz="2000" dirty="0" smtClean="0"/>
              <a:t>）状況</a:t>
            </a:r>
            <a:endParaRPr kumimoji="1" lang="ja-JP" altLang="en-US" sz="2000" dirty="0"/>
          </a:p>
        </p:txBody>
      </p:sp>
      <p:sp>
        <p:nvSpPr>
          <p:cNvPr id="32" name="テキスト ボックス 31"/>
          <p:cNvSpPr txBox="1"/>
          <p:nvPr/>
        </p:nvSpPr>
        <p:spPr>
          <a:xfrm>
            <a:off x="539597" y="3720468"/>
            <a:ext cx="492443" cy="1001236"/>
          </a:xfrm>
          <a:prstGeom prst="rect">
            <a:avLst/>
          </a:prstGeom>
          <a:noFill/>
        </p:spPr>
        <p:txBody>
          <a:bodyPr vert="eaVert" wrap="none" rtlCol="0">
            <a:spAutoFit/>
          </a:bodyPr>
          <a:lstStyle/>
          <a:p>
            <a:pPr algn="ctr"/>
            <a:r>
              <a:rPr kumimoji="1" lang="ja-JP" altLang="en-US" sz="2000" dirty="0" smtClean="0"/>
              <a:t>（</a:t>
            </a:r>
            <a:r>
              <a:rPr lang="en-US" altLang="ja-JP" sz="2000" dirty="0"/>
              <a:t>B</a:t>
            </a:r>
            <a:r>
              <a:rPr kumimoji="1" lang="ja-JP" altLang="en-US" sz="2000" dirty="0" smtClean="0"/>
              <a:t>）行動</a:t>
            </a:r>
            <a:endParaRPr kumimoji="1" lang="ja-JP" altLang="en-US" sz="2000" dirty="0"/>
          </a:p>
        </p:txBody>
      </p:sp>
      <p:sp>
        <p:nvSpPr>
          <p:cNvPr id="33" name="テキスト ボックス 32"/>
          <p:cNvSpPr txBox="1"/>
          <p:nvPr/>
        </p:nvSpPr>
        <p:spPr>
          <a:xfrm>
            <a:off x="539601" y="5234237"/>
            <a:ext cx="492443" cy="998030"/>
          </a:xfrm>
          <a:prstGeom prst="rect">
            <a:avLst/>
          </a:prstGeom>
          <a:noFill/>
        </p:spPr>
        <p:txBody>
          <a:bodyPr vert="eaVert" wrap="none" rtlCol="0">
            <a:spAutoFit/>
          </a:bodyPr>
          <a:lstStyle/>
          <a:p>
            <a:pPr algn="ctr"/>
            <a:r>
              <a:rPr kumimoji="1" lang="ja-JP" altLang="en-US" sz="2000" dirty="0" smtClean="0"/>
              <a:t>（</a:t>
            </a:r>
            <a:r>
              <a:rPr lang="en-US" altLang="ja-JP" sz="2000" dirty="0"/>
              <a:t>C</a:t>
            </a:r>
            <a:r>
              <a:rPr kumimoji="1" lang="ja-JP" altLang="en-US" sz="2000" dirty="0" smtClean="0"/>
              <a:t>）印象</a:t>
            </a:r>
            <a:endParaRPr kumimoji="1" lang="ja-JP" altLang="en-US" sz="2000" dirty="0"/>
          </a:p>
        </p:txBody>
      </p:sp>
      <p:cxnSp>
        <p:nvCxnSpPr>
          <p:cNvPr id="35" name="直線コネクタ 34"/>
          <p:cNvCxnSpPr/>
          <p:nvPr/>
        </p:nvCxnSpPr>
        <p:spPr>
          <a:xfrm>
            <a:off x="1031995" y="1916832"/>
            <a:ext cx="24653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3564837" y="1916832"/>
            <a:ext cx="24653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6097680" y="1916832"/>
            <a:ext cx="24653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971600" y="1988840"/>
            <a:ext cx="0" cy="1440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971600" y="3501008"/>
            <a:ext cx="0" cy="1440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971600" y="5013176"/>
            <a:ext cx="0" cy="1440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288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正方形/長方形 54"/>
          <p:cNvSpPr/>
          <p:nvPr/>
        </p:nvSpPr>
        <p:spPr>
          <a:xfrm>
            <a:off x="1182843" y="4113076"/>
            <a:ext cx="6701526" cy="1908212"/>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 name="タイトル 1"/>
          <p:cNvSpPr>
            <a:spLocks noGrp="1"/>
          </p:cNvSpPr>
          <p:nvPr>
            <p:ph type="title"/>
          </p:nvPr>
        </p:nvSpPr>
        <p:spPr/>
        <p:txBody>
          <a:bodyPr/>
          <a:lstStyle/>
          <a:p>
            <a:r>
              <a:rPr kumimoji="1" lang="ja-JP" altLang="en-US" dirty="0" smtClean="0"/>
              <a:t>トータル・リワードという考え方</a:t>
            </a:r>
            <a:endParaRPr kumimoji="1" lang="ja-JP" altLang="en-US" dirty="0"/>
          </a:p>
        </p:txBody>
      </p:sp>
      <p:sp>
        <p:nvSpPr>
          <p:cNvPr id="3" name="コンテンツ プレースホルダー 2"/>
          <p:cNvSpPr>
            <a:spLocks noGrp="1"/>
          </p:cNvSpPr>
          <p:nvPr>
            <p:ph idx="1"/>
          </p:nvPr>
        </p:nvSpPr>
        <p:spPr>
          <a:xfrm>
            <a:off x="251520" y="908720"/>
            <a:ext cx="8640960" cy="707886"/>
          </a:xfrm>
        </p:spPr>
        <p:txBody>
          <a:bodyPr/>
          <a:lstStyle/>
          <a:p>
            <a:r>
              <a:rPr kumimoji="1" lang="ja-JP" altLang="en-US" dirty="0" smtClean="0"/>
              <a:t>お金だけが報酬ではない。金銭的報酬と非金銭的報酬をうまく組み合わせることで効果的な動機づけが可能となる。</a:t>
            </a:r>
            <a:endParaRPr kumimoji="1" lang="ja-JP" altLang="en-US" dirty="0"/>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12</a:t>
            </a:fld>
            <a:endParaRPr lang="ja-JP" altLang="en-US" dirty="0"/>
          </a:p>
        </p:txBody>
      </p:sp>
      <p:sp>
        <p:nvSpPr>
          <p:cNvPr id="16" name="正方形/長方形 15"/>
          <p:cNvSpPr/>
          <p:nvPr/>
        </p:nvSpPr>
        <p:spPr>
          <a:xfrm>
            <a:off x="1259632" y="2276872"/>
            <a:ext cx="1440160" cy="177047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金銭的</a:t>
            </a:r>
            <a:r>
              <a:rPr kumimoji="1" lang="en-US" altLang="ja-JP" sz="2000" dirty="0" smtClean="0">
                <a:solidFill>
                  <a:schemeClr val="tx1"/>
                </a:solidFill>
              </a:rPr>
              <a:t/>
            </a:r>
            <a:br>
              <a:rPr kumimoji="1" lang="en-US" altLang="ja-JP" sz="2000" dirty="0" smtClean="0">
                <a:solidFill>
                  <a:schemeClr val="tx1"/>
                </a:solidFill>
              </a:rPr>
            </a:br>
            <a:r>
              <a:rPr kumimoji="1" lang="ja-JP" altLang="en-US" sz="2000" dirty="0" smtClean="0">
                <a:solidFill>
                  <a:schemeClr val="tx1"/>
                </a:solidFill>
              </a:rPr>
              <a:t>報酬</a:t>
            </a:r>
            <a:endParaRPr kumimoji="1" lang="ja-JP" altLang="en-US" sz="2000" dirty="0">
              <a:solidFill>
                <a:schemeClr val="tx1"/>
              </a:solidFill>
            </a:endParaRPr>
          </a:p>
        </p:txBody>
      </p:sp>
      <p:sp>
        <p:nvSpPr>
          <p:cNvPr id="17" name="正方形/長方形 16"/>
          <p:cNvSpPr/>
          <p:nvPr/>
        </p:nvSpPr>
        <p:spPr>
          <a:xfrm>
            <a:off x="1259632" y="4178808"/>
            <a:ext cx="1440160" cy="177047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非金銭的</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報酬</a:t>
            </a:r>
            <a:endParaRPr kumimoji="1" lang="ja-JP" altLang="en-US" sz="2000" b="1" dirty="0">
              <a:solidFill>
                <a:schemeClr val="tx1"/>
              </a:solidFill>
            </a:endParaRPr>
          </a:p>
        </p:txBody>
      </p:sp>
      <p:sp>
        <p:nvSpPr>
          <p:cNvPr id="19" name="正方形/長方形 18"/>
          <p:cNvSpPr/>
          <p:nvPr/>
        </p:nvSpPr>
        <p:spPr>
          <a:xfrm>
            <a:off x="2843808" y="2276872"/>
            <a:ext cx="1440160" cy="83436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直接報酬</a:t>
            </a:r>
            <a:endParaRPr kumimoji="1" lang="ja-JP" altLang="en-US" sz="2000" dirty="0">
              <a:solidFill>
                <a:schemeClr val="tx1"/>
              </a:solidFill>
            </a:endParaRPr>
          </a:p>
        </p:txBody>
      </p:sp>
      <p:sp>
        <p:nvSpPr>
          <p:cNvPr id="22" name="正方形/長方形 21"/>
          <p:cNvSpPr/>
          <p:nvPr/>
        </p:nvSpPr>
        <p:spPr>
          <a:xfrm>
            <a:off x="2843808" y="3212976"/>
            <a:ext cx="1440160" cy="83436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間接</a:t>
            </a:r>
            <a:r>
              <a:rPr kumimoji="1" lang="ja-JP" altLang="en-US" sz="2000" dirty="0" smtClean="0">
                <a:solidFill>
                  <a:schemeClr val="tx1"/>
                </a:solidFill>
              </a:rPr>
              <a:t>報酬</a:t>
            </a:r>
            <a:endParaRPr kumimoji="1" lang="ja-JP" altLang="en-US" sz="2000" dirty="0">
              <a:solidFill>
                <a:schemeClr val="tx1"/>
              </a:solidFill>
            </a:endParaRPr>
          </a:p>
        </p:txBody>
      </p:sp>
      <p:sp>
        <p:nvSpPr>
          <p:cNvPr id="23" name="正方形/長方形 22"/>
          <p:cNvSpPr/>
          <p:nvPr/>
        </p:nvSpPr>
        <p:spPr>
          <a:xfrm>
            <a:off x="2843808" y="4178808"/>
            <a:ext cx="1440160" cy="83436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仕事</a:t>
            </a:r>
            <a:endParaRPr kumimoji="1" lang="ja-JP" altLang="en-US" sz="2000" b="1" dirty="0">
              <a:solidFill>
                <a:schemeClr val="tx1"/>
              </a:solidFill>
            </a:endParaRPr>
          </a:p>
        </p:txBody>
      </p:sp>
      <p:sp>
        <p:nvSpPr>
          <p:cNvPr id="24" name="正方形/長方形 23"/>
          <p:cNvSpPr/>
          <p:nvPr/>
        </p:nvSpPr>
        <p:spPr>
          <a:xfrm>
            <a:off x="2843808" y="5114912"/>
            <a:ext cx="1440160" cy="83436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rPr>
              <a:t>労働環境</a:t>
            </a:r>
            <a:endParaRPr kumimoji="1" lang="ja-JP" altLang="en-US" sz="2000" b="1" dirty="0">
              <a:solidFill>
                <a:schemeClr val="tx1"/>
              </a:solidFill>
            </a:endParaRPr>
          </a:p>
        </p:txBody>
      </p:sp>
      <p:sp>
        <p:nvSpPr>
          <p:cNvPr id="25" name="角丸四角形 24"/>
          <p:cNvSpPr/>
          <p:nvPr/>
        </p:nvSpPr>
        <p:spPr>
          <a:xfrm>
            <a:off x="4427984" y="2276872"/>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月例賃金</a:t>
            </a:r>
            <a:endParaRPr kumimoji="1" lang="ja-JP" altLang="en-US" dirty="0">
              <a:solidFill>
                <a:schemeClr val="tx1"/>
              </a:solidFill>
            </a:endParaRPr>
          </a:p>
        </p:txBody>
      </p:sp>
      <p:sp>
        <p:nvSpPr>
          <p:cNvPr id="27" name="角丸四角形 26"/>
          <p:cNvSpPr/>
          <p:nvPr/>
        </p:nvSpPr>
        <p:spPr>
          <a:xfrm>
            <a:off x="4427984" y="2734853"/>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賞与</a:t>
            </a:r>
            <a:endParaRPr kumimoji="1" lang="ja-JP" altLang="en-US" dirty="0">
              <a:solidFill>
                <a:schemeClr val="tx1"/>
              </a:solidFill>
            </a:endParaRPr>
          </a:p>
        </p:txBody>
      </p:sp>
      <p:sp>
        <p:nvSpPr>
          <p:cNvPr id="28" name="角丸四角形 27"/>
          <p:cNvSpPr/>
          <p:nvPr/>
        </p:nvSpPr>
        <p:spPr>
          <a:xfrm>
            <a:off x="6151395" y="2276872"/>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各種手当</a:t>
            </a:r>
            <a:endParaRPr kumimoji="1" lang="ja-JP" altLang="en-US" dirty="0">
              <a:solidFill>
                <a:schemeClr val="tx1"/>
              </a:solidFill>
            </a:endParaRPr>
          </a:p>
        </p:txBody>
      </p:sp>
      <p:sp>
        <p:nvSpPr>
          <p:cNvPr id="29" name="角丸四角形 28"/>
          <p:cNvSpPr/>
          <p:nvPr/>
        </p:nvSpPr>
        <p:spPr>
          <a:xfrm>
            <a:off x="6151395" y="2734853"/>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退職金</a:t>
            </a:r>
            <a:endParaRPr kumimoji="1" lang="ja-JP" altLang="en-US" dirty="0">
              <a:solidFill>
                <a:schemeClr val="tx1"/>
              </a:solidFill>
            </a:endParaRPr>
          </a:p>
        </p:txBody>
      </p:sp>
      <p:sp>
        <p:nvSpPr>
          <p:cNvPr id="30" name="角丸四角形 29"/>
          <p:cNvSpPr/>
          <p:nvPr/>
        </p:nvSpPr>
        <p:spPr>
          <a:xfrm>
            <a:off x="4427984" y="3212976"/>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法定福利</a:t>
            </a:r>
            <a:endParaRPr kumimoji="1" lang="ja-JP" altLang="en-US" dirty="0">
              <a:solidFill>
                <a:schemeClr val="tx1"/>
              </a:solidFill>
            </a:endParaRPr>
          </a:p>
        </p:txBody>
      </p:sp>
      <p:sp>
        <p:nvSpPr>
          <p:cNvPr id="31" name="角丸四角形 30"/>
          <p:cNvSpPr/>
          <p:nvPr/>
        </p:nvSpPr>
        <p:spPr>
          <a:xfrm>
            <a:off x="4427984" y="3670957"/>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退職年金制度</a:t>
            </a:r>
            <a:endParaRPr kumimoji="1" lang="ja-JP" altLang="en-US" dirty="0">
              <a:solidFill>
                <a:schemeClr val="tx1"/>
              </a:solidFill>
            </a:endParaRPr>
          </a:p>
        </p:txBody>
      </p:sp>
      <p:sp>
        <p:nvSpPr>
          <p:cNvPr id="32" name="角丸四角形 31"/>
          <p:cNvSpPr/>
          <p:nvPr/>
        </p:nvSpPr>
        <p:spPr>
          <a:xfrm>
            <a:off x="6151395" y="3212976"/>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法定外福利</a:t>
            </a:r>
            <a:endParaRPr kumimoji="1" lang="ja-JP" altLang="en-US" dirty="0">
              <a:solidFill>
                <a:schemeClr val="tx1"/>
              </a:solidFill>
            </a:endParaRPr>
          </a:p>
        </p:txBody>
      </p:sp>
      <p:sp>
        <p:nvSpPr>
          <p:cNvPr id="33" name="角丸四角形 32"/>
          <p:cNvSpPr/>
          <p:nvPr/>
        </p:nvSpPr>
        <p:spPr>
          <a:xfrm>
            <a:off x="6151395" y="3670957"/>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研修への参加</a:t>
            </a:r>
            <a:endParaRPr kumimoji="1" lang="ja-JP" altLang="en-US" dirty="0">
              <a:solidFill>
                <a:schemeClr val="tx1"/>
              </a:solidFill>
            </a:endParaRPr>
          </a:p>
        </p:txBody>
      </p:sp>
      <p:sp>
        <p:nvSpPr>
          <p:cNvPr id="38" name="角丸四角形 37"/>
          <p:cNvSpPr/>
          <p:nvPr/>
        </p:nvSpPr>
        <p:spPr>
          <a:xfrm>
            <a:off x="4427984" y="4178808"/>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やりがい</a:t>
            </a:r>
            <a:endParaRPr kumimoji="1" lang="ja-JP" altLang="en-US" dirty="0">
              <a:solidFill>
                <a:schemeClr val="tx1"/>
              </a:solidFill>
            </a:endParaRPr>
          </a:p>
        </p:txBody>
      </p:sp>
      <p:sp>
        <p:nvSpPr>
          <p:cNvPr id="39" name="角丸四角形 38"/>
          <p:cNvSpPr/>
          <p:nvPr/>
        </p:nvSpPr>
        <p:spPr>
          <a:xfrm>
            <a:off x="4427984" y="4636789"/>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社会的認知</a:t>
            </a:r>
            <a:endParaRPr kumimoji="1" lang="ja-JP" altLang="en-US" dirty="0">
              <a:solidFill>
                <a:schemeClr val="tx1"/>
              </a:solidFill>
            </a:endParaRPr>
          </a:p>
        </p:txBody>
      </p:sp>
      <p:sp>
        <p:nvSpPr>
          <p:cNvPr id="40" name="角丸四角形 39"/>
          <p:cNvSpPr/>
          <p:nvPr/>
        </p:nvSpPr>
        <p:spPr>
          <a:xfrm>
            <a:off x="6151395" y="4178808"/>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面白さ</a:t>
            </a:r>
            <a:endParaRPr kumimoji="1" lang="ja-JP" altLang="en-US" dirty="0">
              <a:solidFill>
                <a:schemeClr val="tx1"/>
              </a:solidFill>
            </a:endParaRPr>
          </a:p>
        </p:txBody>
      </p:sp>
      <p:sp>
        <p:nvSpPr>
          <p:cNvPr id="41" name="角丸四角形 40"/>
          <p:cNvSpPr/>
          <p:nvPr/>
        </p:nvSpPr>
        <p:spPr>
          <a:xfrm>
            <a:off x="6151395" y="4636789"/>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自己実現感</a:t>
            </a:r>
            <a:endParaRPr kumimoji="1" lang="ja-JP" altLang="en-US" dirty="0">
              <a:solidFill>
                <a:schemeClr val="tx1"/>
              </a:solidFill>
            </a:endParaRPr>
          </a:p>
        </p:txBody>
      </p:sp>
      <p:sp>
        <p:nvSpPr>
          <p:cNvPr id="42" name="角丸四角形 41"/>
          <p:cNvSpPr/>
          <p:nvPr/>
        </p:nvSpPr>
        <p:spPr>
          <a:xfrm>
            <a:off x="4427984" y="5114912"/>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人間関係</a:t>
            </a:r>
            <a:endParaRPr kumimoji="1" lang="ja-JP" altLang="en-US" dirty="0">
              <a:solidFill>
                <a:schemeClr val="tx1"/>
              </a:solidFill>
            </a:endParaRPr>
          </a:p>
        </p:txBody>
      </p:sp>
      <p:sp>
        <p:nvSpPr>
          <p:cNvPr id="43" name="角丸四角形 42"/>
          <p:cNvSpPr/>
          <p:nvPr/>
        </p:nvSpPr>
        <p:spPr>
          <a:xfrm>
            <a:off x="4427984" y="5572893"/>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ステイタス感</a:t>
            </a:r>
            <a:endParaRPr kumimoji="1" lang="ja-JP" altLang="en-US" dirty="0">
              <a:solidFill>
                <a:schemeClr val="tx1"/>
              </a:solidFill>
            </a:endParaRPr>
          </a:p>
        </p:txBody>
      </p:sp>
      <p:sp>
        <p:nvSpPr>
          <p:cNvPr id="44" name="角丸四角形 43"/>
          <p:cNvSpPr/>
          <p:nvPr/>
        </p:nvSpPr>
        <p:spPr>
          <a:xfrm>
            <a:off x="6151395" y="5114912"/>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勤務の柔軟性</a:t>
            </a:r>
            <a:endParaRPr kumimoji="1" lang="ja-JP" altLang="en-US" dirty="0">
              <a:solidFill>
                <a:schemeClr val="tx1"/>
              </a:solidFill>
            </a:endParaRPr>
          </a:p>
        </p:txBody>
      </p:sp>
      <p:sp>
        <p:nvSpPr>
          <p:cNvPr id="45" name="角丸四角形 44"/>
          <p:cNvSpPr/>
          <p:nvPr/>
        </p:nvSpPr>
        <p:spPr>
          <a:xfrm>
            <a:off x="6151395" y="5572893"/>
            <a:ext cx="1656184" cy="376387"/>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快適性</a:t>
            </a:r>
            <a:endParaRPr kumimoji="1" lang="ja-JP" altLang="en-US" dirty="0">
              <a:solidFill>
                <a:schemeClr val="tx1"/>
              </a:solidFill>
            </a:endParaRPr>
          </a:p>
        </p:txBody>
      </p:sp>
      <p:cxnSp>
        <p:nvCxnSpPr>
          <p:cNvPr id="48" name="直線コネクタ 47"/>
          <p:cNvCxnSpPr/>
          <p:nvPr/>
        </p:nvCxnSpPr>
        <p:spPr>
          <a:xfrm>
            <a:off x="1259632" y="4113076"/>
            <a:ext cx="6547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2843808" y="3162108"/>
            <a:ext cx="496377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2843808" y="5064044"/>
            <a:ext cx="496377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3539169" y="1772816"/>
            <a:ext cx="2040943" cy="400110"/>
          </a:xfrm>
          <a:prstGeom prst="rect">
            <a:avLst/>
          </a:prstGeom>
          <a:noFill/>
        </p:spPr>
        <p:txBody>
          <a:bodyPr wrap="none" rtlCol="0">
            <a:spAutoFit/>
          </a:bodyPr>
          <a:lstStyle/>
          <a:p>
            <a:pPr algn="ctr"/>
            <a:r>
              <a:rPr kumimoji="1" lang="ja-JP" altLang="en-US" sz="2000" dirty="0" smtClean="0"/>
              <a:t>トータル・リワード</a:t>
            </a:r>
            <a:endParaRPr kumimoji="1" lang="ja-JP" altLang="en-US" sz="2000" dirty="0"/>
          </a:p>
        </p:txBody>
      </p:sp>
      <p:cxnSp>
        <p:nvCxnSpPr>
          <p:cNvPr id="54" name="直線コネクタ 53"/>
          <p:cNvCxnSpPr/>
          <p:nvPr/>
        </p:nvCxnSpPr>
        <p:spPr>
          <a:xfrm>
            <a:off x="1259632" y="2132856"/>
            <a:ext cx="65479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024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動機の</a:t>
            </a:r>
            <a:r>
              <a:rPr lang="ja-JP" altLang="en-US" dirty="0" smtClean="0"/>
              <a:t>源泉を探る</a:t>
            </a:r>
            <a:r>
              <a:rPr kumimoji="1" lang="ja-JP" altLang="en-US" dirty="0" smtClean="0"/>
              <a:t>エニアグラム</a:t>
            </a:r>
            <a:endParaRPr kumimoji="1" lang="ja-JP" altLang="en-US" dirty="0"/>
          </a:p>
        </p:txBody>
      </p:sp>
      <p:sp>
        <p:nvSpPr>
          <p:cNvPr id="3" name="コンテンツ プレースホルダー 2"/>
          <p:cNvSpPr>
            <a:spLocks noGrp="1"/>
          </p:cNvSpPr>
          <p:nvPr>
            <p:ph idx="1"/>
          </p:nvPr>
        </p:nvSpPr>
        <p:spPr>
          <a:xfrm>
            <a:off x="251520" y="908720"/>
            <a:ext cx="8640960" cy="1384995"/>
          </a:xfrm>
        </p:spPr>
        <p:txBody>
          <a:bodyPr/>
          <a:lstStyle/>
          <a:p>
            <a:r>
              <a:rPr lang="ja-JP" altLang="en-US" dirty="0">
                <a:latin typeface="ＭＳ Ｐゴシック" charset="-128"/>
              </a:rPr>
              <a:t>エニアグラムとは、人を動機の種類によって</a:t>
            </a:r>
            <a:r>
              <a:rPr lang="en-US" altLang="ja-JP" dirty="0">
                <a:latin typeface="ＭＳ Ｐゴシック" charset="-128"/>
              </a:rPr>
              <a:t>9</a:t>
            </a:r>
            <a:r>
              <a:rPr lang="ja-JP" altLang="en-US" dirty="0" err="1">
                <a:latin typeface="ＭＳ Ｐゴシック" charset="-128"/>
              </a:rPr>
              <a:t>つの</a:t>
            </a:r>
            <a:r>
              <a:rPr lang="ja-JP" altLang="en-US" dirty="0">
                <a:latin typeface="ＭＳ Ｐゴシック" charset="-128"/>
              </a:rPr>
              <a:t>タイプに分ける考え方</a:t>
            </a:r>
            <a:r>
              <a:rPr lang="ja-JP" altLang="en-US" dirty="0" smtClean="0">
                <a:latin typeface="ＭＳ Ｐゴシック" charset="-128"/>
              </a:rPr>
              <a:t>である。</a:t>
            </a:r>
            <a:endParaRPr lang="ja-JP" altLang="en-US" dirty="0">
              <a:latin typeface="ＭＳ Ｐゴシック" charset="-128"/>
            </a:endParaRPr>
          </a:p>
          <a:p>
            <a:r>
              <a:rPr lang="ja-JP" altLang="en-US" dirty="0">
                <a:latin typeface="ＭＳ Ｐゴシック" charset="-128"/>
              </a:rPr>
              <a:t>私たちは</a:t>
            </a:r>
            <a:r>
              <a:rPr lang="en-US" altLang="ja-JP" dirty="0">
                <a:latin typeface="ＭＳ Ｐゴシック" charset="-128"/>
              </a:rPr>
              <a:t>9</a:t>
            </a:r>
            <a:r>
              <a:rPr lang="ja-JP" altLang="en-US" dirty="0" err="1">
                <a:latin typeface="ＭＳ Ｐゴシック" charset="-128"/>
              </a:rPr>
              <a:t>つの</a:t>
            </a:r>
            <a:r>
              <a:rPr lang="ja-JP" altLang="en-US" dirty="0">
                <a:latin typeface="ＭＳ Ｐゴシック" charset="-128"/>
              </a:rPr>
              <a:t>タイプ全ての要素を持っています。その中で一番強く傾向が表れるもの、無意識のうちにとりやすいものが基本タイプとなります。</a:t>
            </a:r>
            <a:r>
              <a:rPr lang="en-US" altLang="ja-JP" dirty="0">
                <a:latin typeface="ＭＳ Ｐゴシック" charset="-128"/>
              </a:rPr>
              <a:t>9</a:t>
            </a:r>
            <a:r>
              <a:rPr lang="ja-JP" altLang="en-US" dirty="0" err="1">
                <a:latin typeface="ＭＳ Ｐゴシック" charset="-128"/>
              </a:rPr>
              <a:t>つの</a:t>
            </a:r>
            <a:r>
              <a:rPr lang="ja-JP" altLang="en-US" dirty="0">
                <a:latin typeface="ＭＳ Ｐゴシック" charset="-128"/>
              </a:rPr>
              <a:t>タイプには優劣</a:t>
            </a:r>
            <a:r>
              <a:rPr lang="ja-JP" altLang="en-US" dirty="0" smtClean="0">
                <a:latin typeface="ＭＳ Ｐゴシック" charset="-128"/>
              </a:rPr>
              <a:t>は</a:t>
            </a:r>
            <a:r>
              <a:rPr lang="ja-JP" altLang="en-US" dirty="0">
                <a:latin typeface="ＭＳ Ｐゴシック" charset="-128"/>
              </a:rPr>
              <a:t>ない</a:t>
            </a:r>
            <a:r>
              <a:rPr lang="ja-JP" altLang="en-US" dirty="0" smtClean="0"/>
              <a:t>。</a:t>
            </a:r>
            <a:endParaRPr lang="ja-JP" altLang="en-US" dirty="0"/>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13</a:t>
            </a:fld>
            <a:endParaRPr lang="ja-JP" altLang="en-US" dirty="0"/>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4515" y="2241004"/>
            <a:ext cx="6119813"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0275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ワーク⑤</a:t>
            </a:r>
            <a:r>
              <a:rPr kumimoji="1" lang="en-US" altLang="ja-JP" dirty="0" smtClean="0"/>
              <a:t>】</a:t>
            </a:r>
            <a:r>
              <a:rPr kumimoji="1" lang="ja-JP" altLang="en-US" dirty="0" smtClean="0"/>
              <a:t>エニアグラム</a:t>
            </a:r>
            <a:r>
              <a:rPr lang="ja-JP" altLang="en-US" dirty="0"/>
              <a:t>簡易診断</a:t>
            </a:r>
            <a:endParaRPr kumimoji="1" lang="ja-JP" altLang="en-US" dirty="0"/>
          </a:p>
        </p:txBody>
      </p:sp>
      <p:sp>
        <p:nvSpPr>
          <p:cNvPr id="3" name="コンテンツ プレースホルダー 2"/>
          <p:cNvSpPr>
            <a:spLocks noGrp="1"/>
          </p:cNvSpPr>
          <p:nvPr>
            <p:ph idx="1"/>
          </p:nvPr>
        </p:nvSpPr>
        <p:spPr>
          <a:xfrm>
            <a:off x="251520" y="908720"/>
            <a:ext cx="8640960" cy="707886"/>
          </a:xfrm>
        </p:spPr>
        <p:txBody>
          <a:bodyPr/>
          <a:lstStyle/>
          <a:p>
            <a:r>
              <a:rPr lang="ja-JP" altLang="en-US" dirty="0"/>
              <a:t>各チェック項目を読み、①～⑨の中で自分に一番あてはまるものに◎、</a:t>
            </a:r>
            <a:r>
              <a:rPr lang="en-US" altLang="ja-JP" dirty="0"/>
              <a:t>2</a:t>
            </a:r>
            <a:r>
              <a:rPr lang="ja-JP" altLang="en-US" dirty="0"/>
              <a:t>番目にあてはまるものに○、</a:t>
            </a:r>
            <a:r>
              <a:rPr lang="en-US" altLang="ja-JP" dirty="0"/>
              <a:t>3</a:t>
            </a:r>
            <a:r>
              <a:rPr lang="ja-JP" altLang="en-US" dirty="0"/>
              <a:t>番目にあてはまるものに△を記入してください</a:t>
            </a:r>
            <a:r>
              <a:rPr lang="ja-JP" altLang="en-US" dirty="0" smtClean="0"/>
              <a:t>。</a:t>
            </a:r>
            <a:endParaRPr lang="ja-JP" altLang="en-US" dirty="0"/>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14</a:t>
            </a:fld>
            <a:endParaRPr lang="ja-JP" altLang="en-US" dirty="0"/>
          </a:p>
        </p:txBody>
      </p:sp>
      <p:grpSp>
        <p:nvGrpSpPr>
          <p:cNvPr id="360" name="グループ化 359"/>
          <p:cNvGrpSpPr/>
          <p:nvPr/>
        </p:nvGrpSpPr>
        <p:grpSpPr>
          <a:xfrm>
            <a:off x="107504" y="2017235"/>
            <a:ext cx="2106613" cy="2031400"/>
            <a:chOff x="260350" y="1953096"/>
            <a:chExt cx="2106613" cy="2316163"/>
          </a:xfrm>
          <a:solidFill>
            <a:srgbClr val="FFFFFF"/>
          </a:solidFill>
        </p:grpSpPr>
        <p:sp>
          <p:nvSpPr>
            <p:cNvPr id="361" name="Rectangle 4"/>
            <p:cNvSpPr>
              <a:spLocks noChangeArrowheads="1"/>
            </p:cNvSpPr>
            <p:nvPr/>
          </p:nvSpPr>
          <p:spPr bwMode="auto">
            <a:xfrm>
              <a:off x="260350" y="1953096"/>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①	</a:t>
              </a:r>
              <a:r>
                <a:rPr kumimoji="0" lang="ja-JP" altLang="en-US" sz="1100" b="0" i="0" u="none" strike="noStrike" kern="0" cap="none" spc="0" normalizeH="0" baseline="0" noProof="0" dirty="0" smtClean="0">
                  <a:ln>
                    <a:noFill/>
                  </a:ln>
                  <a:solidFill>
                    <a:srgbClr val="000000"/>
                  </a:solidFill>
                  <a:effectLst/>
                  <a:uLnTx/>
                  <a:uFillTx/>
                  <a:latin typeface="Arial"/>
                </a:rPr>
                <a:t>完璧を目指す</a:t>
              </a:r>
            </a:p>
          </p:txBody>
        </p:sp>
        <p:sp>
          <p:nvSpPr>
            <p:cNvPr id="362" name="Rectangle 4"/>
            <p:cNvSpPr>
              <a:spLocks noChangeArrowheads="1"/>
            </p:cNvSpPr>
            <p:nvPr/>
          </p:nvSpPr>
          <p:spPr bwMode="auto">
            <a:xfrm>
              <a:off x="260350" y="2210271"/>
              <a:ext cx="1821858" cy="258763"/>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②	</a:t>
              </a:r>
              <a:r>
                <a:rPr kumimoji="0" lang="ja-JP" altLang="en-US" sz="1100" b="0" i="0" u="none" strike="noStrike" kern="0" cap="none" spc="0" normalizeH="0" baseline="0" noProof="0" dirty="0" smtClean="0">
                  <a:ln>
                    <a:noFill/>
                  </a:ln>
                  <a:solidFill>
                    <a:srgbClr val="000000"/>
                  </a:solidFill>
                  <a:effectLst/>
                  <a:uLnTx/>
                  <a:uFillTx/>
                  <a:latin typeface="Arial"/>
                </a:rPr>
                <a:t>他人を気遣う</a:t>
              </a:r>
            </a:p>
          </p:txBody>
        </p:sp>
        <p:sp>
          <p:nvSpPr>
            <p:cNvPr id="363" name="Rectangle 4"/>
            <p:cNvSpPr>
              <a:spLocks noChangeArrowheads="1"/>
            </p:cNvSpPr>
            <p:nvPr/>
          </p:nvSpPr>
          <p:spPr bwMode="auto">
            <a:xfrm>
              <a:off x="260350" y="246903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③	</a:t>
              </a:r>
              <a:r>
                <a:rPr kumimoji="0" lang="ja-JP" altLang="en-US" sz="1100" b="0" i="0" u="none" strike="noStrike" kern="0" cap="none" spc="0" normalizeH="0" baseline="0" noProof="0" dirty="0" smtClean="0">
                  <a:ln>
                    <a:noFill/>
                  </a:ln>
                  <a:solidFill>
                    <a:srgbClr val="000000"/>
                  </a:solidFill>
                  <a:effectLst/>
                  <a:uLnTx/>
                  <a:uFillTx/>
                  <a:latin typeface="Arial"/>
                </a:rPr>
                <a:t>目標を達成する</a:t>
              </a:r>
            </a:p>
          </p:txBody>
        </p:sp>
        <p:sp>
          <p:nvSpPr>
            <p:cNvPr id="364" name="Rectangle 4"/>
            <p:cNvSpPr>
              <a:spLocks noChangeArrowheads="1"/>
            </p:cNvSpPr>
            <p:nvPr/>
          </p:nvSpPr>
          <p:spPr bwMode="auto">
            <a:xfrm>
              <a:off x="260350" y="2726209"/>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④	</a:t>
              </a:r>
              <a:r>
                <a:rPr kumimoji="0" lang="ja-JP" altLang="en-US" sz="1100" b="0" i="0" u="none" strike="noStrike" kern="0" cap="none" spc="0" normalizeH="0" baseline="0" noProof="0" dirty="0" smtClean="0">
                  <a:ln>
                    <a:noFill/>
                  </a:ln>
                  <a:solidFill>
                    <a:srgbClr val="000000"/>
                  </a:solidFill>
                  <a:effectLst/>
                  <a:uLnTx/>
                  <a:uFillTx/>
                  <a:latin typeface="Arial"/>
                </a:rPr>
                <a:t>オリジナリティを発揮する</a:t>
              </a:r>
            </a:p>
          </p:txBody>
        </p:sp>
        <p:sp>
          <p:nvSpPr>
            <p:cNvPr id="365" name="Rectangle 4"/>
            <p:cNvSpPr>
              <a:spLocks noChangeArrowheads="1"/>
            </p:cNvSpPr>
            <p:nvPr/>
          </p:nvSpPr>
          <p:spPr bwMode="auto">
            <a:xfrm>
              <a:off x="260350" y="29833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⑤	</a:t>
              </a:r>
              <a:r>
                <a:rPr kumimoji="0" lang="ja-JP" altLang="en-US" sz="1100" b="0" i="0" u="none" strike="noStrike" kern="0" cap="none" spc="0" normalizeH="0" baseline="0" noProof="0" dirty="0" smtClean="0">
                  <a:ln>
                    <a:noFill/>
                  </a:ln>
                  <a:solidFill>
                    <a:srgbClr val="000000"/>
                  </a:solidFill>
                  <a:effectLst/>
                  <a:uLnTx/>
                  <a:uFillTx/>
                  <a:latin typeface="Arial"/>
                </a:rPr>
                <a:t>本質を見極める</a:t>
              </a:r>
            </a:p>
          </p:txBody>
        </p:sp>
        <p:sp>
          <p:nvSpPr>
            <p:cNvPr id="366" name="Rectangle 4"/>
            <p:cNvSpPr>
              <a:spLocks noChangeArrowheads="1"/>
            </p:cNvSpPr>
            <p:nvPr/>
          </p:nvSpPr>
          <p:spPr bwMode="auto">
            <a:xfrm>
              <a:off x="260350" y="3240559"/>
              <a:ext cx="1821858" cy="258762"/>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⑥	</a:t>
              </a:r>
              <a:r>
                <a:rPr kumimoji="0" lang="ja-JP" altLang="en-US" sz="1100" b="0" i="0" u="none" strike="noStrike" kern="0" cap="none" spc="0" normalizeH="0" baseline="0" noProof="0" dirty="0" smtClean="0">
                  <a:ln>
                    <a:noFill/>
                  </a:ln>
                  <a:solidFill>
                    <a:srgbClr val="000000"/>
                  </a:solidFill>
                  <a:effectLst/>
                  <a:uLnTx/>
                  <a:uFillTx/>
                  <a:latin typeface="Arial"/>
                </a:rPr>
                <a:t>チームや組織の役に立つ</a:t>
              </a:r>
            </a:p>
          </p:txBody>
        </p:sp>
        <p:sp>
          <p:nvSpPr>
            <p:cNvPr id="367" name="Rectangle 4"/>
            <p:cNvSpPr>
              <a:spLocks noChangeArrowheads="1"/>
            </p:cNvSpPr>
            <p:nvPr/>
          </p:nvSpPr>
          <p:spPr bwMode="auto">
            <a:xfrm>
              <a:off x="260350" y="3499321"/>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⑦	</a:t>
              </a:r>
              <a:r>
                <a:rPr kumimoji="0" lang="ja-JP" altLang="en-US" sz="1100" b="0" i="0" u="none" strike="noStrike" kern="0" cap="none" spc="0" normalizeH="0" baseline="0" noProof="0" dirty="0" smtClean="0">
                  <a:ln>
                    <a:noFill/>
                  </a:ln>
                  <a:solidFill>
                    <a:srgbClr val="000000"/>
                  </a:solidFill>
                  <a:effectLst/>
                  <a:uLnTx/>
                  <a:uFillTx/>
                  <a:latin typeface="Arial"/>
                </a:rPr>
                <a:t>人生を楽しむ</a:t>
              </a:r>
            </a:p>
          </p:txBody>
        </p:sp>
        <p:sp>
          <p:nvSpPr>
            <p:cNvPr id="368" name="Rectangle 4"/>
            <p:cNvSpPr>
              <a:spLocks noChangeArrowheads="1"/>
            </p:cNvSpPr>
            <p:nvPr/>
          </p:nvSpPr>
          <p:spPr bwMode="auto">
            <a:xfrm>
              <a:off x="260350" y="3756496"/>
              <a:ext cx="1821858" cy="255588"/>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⑧	</a:t>
              </a:r>
              <a:r>
                <a:rPr kumimoji="0" lang="ja-JP" altLang="en-US" sz="1100" b="0" i="0" u="none" strike="noStrike" kern="0" cap="none" spc="0" normalizeH="0" baseline="0" noProof="0" dirty="0" smtClean="0">
                  <a:ln>
                    <a:noFill/>
                  </a:ln>
                  <a:solidFill>
                    <a:srgbClr val="000000"/>
                  </a:solidFill>
                  <a:effectLst/>
                  <a:uLnTx/>
                  <a:uFillTx/>
                  <a:latin typeface="Arial"/>
                </a:rPr>
                <a:t>人に影響を与える</a:t>
              </a:r>
            </a:p>
          </p:txBody>
        </p:sp>
        <p:sp>
          <p:nvSpPr>
            <p:cNvPr id="369" name="Rectangle 4"/>
            <p:cNvSpPr>
              <a:spLocks noChangeArrowheads="1"/>
            </p:cNvSpPr>
            <p:nvPr/>
          </p:nvSpPr>
          <p:spPr bwMode="auto">
            <a:xfrm>
              <a:off x="260350" y="40120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⑨	</a:t>
              </a:r>
              <a:r>
                <a:rPr kumimoji="0" lang="ja-JP" altLang="en-US" sz="1100" b="0" i="0" u="none" strike="noStrike" kern="0" cap="none" spc="0" normalizeH="0" baseline="0" noProof="0" dirty="0" smtClean="0">
                  <a:ln>
                    <a:noFill/>
                  </a:ln>
                  <a:solidFill>
                    <a:srgbClr val="000000"/>
                  </a:solidFill>
                  <a:effectLst/>
                  <a:uLnTx/>
                  <a:uFillTx/>
                  <a:latin typeface="Arial"/>
                </a:rPr>
                <a:t>穏やかに過ごす</a:t>
              </a:r>
            </a:p>
          </p:txBody>
        </p:sp>
        <p:sp>
          <p:nvSpPr>
            <p:cNvPr id="370" name="Rectangle 4"/>
            <p:cNvSpPr>
              <a:spLocks noChangeArrowheads="1"/>
            </p:cNvSpPr>
            <p:nvPr/>
          </p:nvSpPr>
          <p:spPr bwMode="auto">
            <a:xfrm>
              <a:off x="2074318" y="1953096"/>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71" name="Rectangle 4"/>
            <p:cNvSpPr>
              <a:spLocks noChangeArrowheads="1"/>
            </p:cNvSpPr>
            <p:nvPr/>
          </p:nvSpPr>
          <p:spPr bwMode="auto">
            <a:xfrm>
              <a:off x="2074318" y="2210271"/>
              <a:ext cx="292645" cy="258763"/>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72" name="Rectangle 4"/>
            <p:cNvSpPr>
              <a:spLocks noChangeArrowheads="1"/>
            </p:cNvSpPr>
            <p:nvPr/>
          </p:nvSpPr>
          <p:spPr bwMode="auto">
            <a:xfrm>
              <a:off x="2074318" y="246903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73" name="Rectangle 4"/>
            <p:cNvSpPr>
              <a:spLocks noChangeArrowheads="1"/>
            </p:cNvSpPr>
            <p:nvPr/>
          </p:nvSpPr>
          <p:spPr bwMode="auto">
            <a:xfrm>
              <a:off x="2074318" y="2726209"/>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74" name="Rectangle 4"/>
            <p:cNvSpPr>
              <a:spLocks noChangeArrowheads="1"/>
            </p:cNvSpPr>
            <p:nvPr/>
          </p:nvSpPr>
          <p:spPr bwMode="auto">
            <a:xfrm>
              <a:off x="2074318" y="29833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75" name="Rectangle 4"/>
            <p:cNvSpPr>
              <a:spLocks noChangeArrowheads="1"/>
            </p:cNvSpPr>
            <p:nvPr/>
          </p:nvSpPr>
          <p:spPr bwMode="auto">
            <a:xfrm>
              <a:off x="2074318" y="3240559"/>
              <a:ext cx="292645" cy="258762"/>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76" name="Rectangle 4"/>
            <p:cNvSpPr>
              <a:spLocks noChangeArrowheads="1"/>
            </p:cNvSpPr>
            <p:nvPr/>
          </p:nvSpPr>
          <p:spPr bwMode="auto">
            <a:xfrm>
              <a:off x="2074318" y="3499321"/>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77" name="Rectangle 4"/>
            <p:cNvSpPr>
              <a:spLocks noChangeArrowheads="1"/>
            </p:cNvSpPr>
            <p:nvPr/>
          </p:nvSpPr>
          <p:spPr bwMode="auto">
            <a:xfrm>
              <a:off x="2074318" y="3756496"/>
              <a:ext cx="292645" cy="255588"/>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78" name="Rectangle 4"/>
            <p:cNvSpPr>
              <a:spLocks noChangeArrowheads="1"/>
            </p:cNvSpPr>
            <p:nvPr/>
          </p:nvSpPr>
          <p:spPr bwMode="auto">
            <a:xfrm>
              <a:off x="2074318" y="40120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grpSp>
      <p:sp>
        <p:nvSpPr>
          <p:cNvPr id="379" name="Text Box 148"/>
          <p:cNvSpPr txBox="1">
            <a:spLocks noChangeArrowheads="1"/>
          </p:cNvSpPr>
          <p:nvPr/>
        </p:nvSpPr>
        <p:spPr bwMode="auto">
          <a:xfrm>
            <a:off x="107504" y="1556793"/>
            <a:ext cx="1871663" cy="449516"/>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2857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ja-JP" sz="1200" b="1" dirty="0">
                <a:solidFill>
                  <a:srgbClr val="000000"/>
                </a:solidFill>
                <a:latin typeface="Arial"/>
              </a:rPr>
              <a:t>【</a:t>
            </a:r>
            <a:r>
              <a:rPr lang="ja-JP" altLang="en-US" sz="1200" b="1" dirty="0">
                <a:solidFill>
                  <a:srgbClr val="000000"/>
                </a:solidFill>
                <a:latin typeface="Arial"/>
              </a:rPr>
              <a:t>チェック</a:t>
            </a:r>
            <a:r>
              <a:rPr lang="en-US" altLang="ja-JP" sz="1200" b="1" dirty="0">
                <a:solidFill>
                  <a:srgbClr val="000000"/>
                </a:solidFill>
                <a:latin typeface="Arial"/>
              </a:rPr>
              <a:t>1】</a:t>
            </a:r>
            <a:br>
              <a:rPr lang="en-US" altLang="ja-JP" sz="1200" b="1" dirty="0">
                <a:solidFill>
                  <a:srgbClr val="000000"/>
                </a:solidFill>
                <a:latin typeface="Arial"/>
              </a:rPr>
            </a:br>
            <a:r>
              <a:rPr lang="ja-JP" altLang="en-US" sz="1200" b="1" dirty="0">
                <a:solidFill>
                  <a:srgbClr val="000000"/>
                </a:solidFill>
                <a:latin typeface="Arial"/>
              </a:rPr>
              <a:t>私が自然に心がけること</a:t>
            </a:r>
          </a:p>
        </p:txBody>
      </p:sp>
      <p:sp>
        <p:nvSpPr>
          <p:cNvPr id="380" name="Rectangle 155"/>
          <p:cNvSpPr>
            <a:spLocks noChangeArrowheads="1"/>
          </p:cNvSpPr>
          <p:nvPr/>
        </p:nvSpPr>
        <p:spPr bwMode="auto">
          <a:xfrm>
            <a:off x="6552902" y="4671893"/>
            <a:ext cx="1187450" cy="1346986"/>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ja-JP" sz="1200" b="1" dirty="0">
                <a:solidFill>
                  <a:srgbClr val="000000"/>
                </a:solidFill>
                <a:latin typeface="Arial"/>
              </a:rPr>
              <a:t>◎</a:t>
            </a:r>
            <a:r>
              <a:rPr lang="ja-JP" altLang="en-US" sz="1200" b="1" dirty="0">
                <a:solidFill>
                  <a:srgbClr val="000000"/>
                </a:solidFill>
                <a:latin typeface="Arial"/>
              </a:rPr>
              <a:t>を</a:t>
            </a:r>
            <a:r>
              <a:rPr lang="en-US" altLang="ja-JP" sz="1200" b="1" dirty="0">
                <a:solidFill>
                  <a:srgbClr val="000000"/>
                </a:solidFill>
                <a:latin typeface="Arial"/>
              </a:rPr>
              <a:t>3</a:t>
            </a:r>
            <a:r>
              <a:rPr lang="ja-JP" altLang="en-US" sz="1200" b="1" dirty="0">
                <a:solidFill>
                  <a:srgbClr val="000000"/>
                </a:solidFill>
                <a:latin typeface="Arial"/>
              </a:rPr>
              <a:t>点</a:t>
            </a:r>
            <a:br>
              <a:rPr lang="ja-JP" altLang="en-US" sz="1200" b="1" dirty="0">
                <a:solidFill>
                  <a:srgbClr val="000000"/>
                </a:solidFill>
                <a:latin typeface="Arial"/>
              </a:rPr>
            </a:br>
            <a:r>
              <a:rPr lang="ja-JP" altLang="en-US" sz="1200" b="1" dirty="0">
                <a:solidFill>
                  <a:srgbClr val="000000"/>
                </a:solidFill>
                <a:latin typeface="Arial"/>
              </a:rPr>
              <a:t>○を</a:t>
            </a:r>
            <a:r>
              <a:rPr lang="en-US" altLang="ja-JP" sz="1200" b="1" dirty="0">
                <a:solidFill>
                  <a:srgbClr val="000000"/>
                </a:solidFill>
                <a:latin typeface="Arial"/>
              </a:rPr>
              <a:t>2</a:t>
            </a:r>
            <a:r>
              <a:rPr lang="ja-JP" altLang="en-US" sz="1200" b="1" dirty="0">
                <a:solidFill>
                  <a:srgbClr val="000000"/>
                </a:solidFill>
                <a:latin typeface="Arial"/>
              </a:rPr>
              <a:t>点</a:t>
            </a:r>
            <a:br>
              <a:rPr lang="ja-JP" altLang="en-US" sz="1200" b="1" dirty="0">
                <a:solidFill>
                  <a:srgbClr val="000000"/>
                </a:solidFill>
                <a:latin typeface="Arial"/>
              </a:rPr>
            </a:br>
            <a:r>
              <a:rPr lang="ja-JP" altLang="en-US" sz="1200" b="1" dirty="0">
                <a:solidFill>
                  <a:srgbClr val="000000"/>
                </a:solidFill>
                <a:latin typeface="Arial"/>
              </a:rPr>
              <a:t>△を</a:t>
            </a:r>
            <a:r>
              <a:rPr lang="en-US" altLang="ja-JP" sz="1200" b="1" dirty="0">
                <a:solidFill>
                  <a:srgbClr val="000000"/>
                </a:solidFill>
                <a:latin typeface="Arial"/>
              </a:rPr>
              <a:t>1</a:t>
            </a:r>
            <a:r>
              <a:rPr lang="ja-JP" altLang="en-US" sz="1200" b="1" dirty="0">
                <a:solidFill>
                  <a:srgbClr val="000000"/>
                </a:solidFill>
                <a:latin typeface="Arial"/>
              </a:rPr>
              <a:t>点</a:t>
            </a:r>
            <a:r>
              <a:rPr lang="ja-JP" altLang="en-US" sz="1100" dirty="0">
                <a:solidFill>
                  <a:srgbClr val="000000"/>
                </a:solidFill>
                <a:latin typeface="Arial"/>
              </a:rPr>
              <a:t/>
            </a:r>
            <a:br>
              <a:rPr lang="ja-JP" altLang="en-US" sz="1100" dirty="0">
                <a:solidFill>
                  <a:srgbClr val="000000"/>
                </a:solidFill>
                <a:latin typeface="Arial"/>
              </a:rPr>
            </a:br>
            <a:r>
              <a:rPr lang="ja-JP" altLang="en-US" sz="1100" dirty="0">
                <a:solidFill>
                  <a:srgbClr val="000000"/>
                </a:solidFill>
                <a:latin typeface="Arial"/>
              </a:rPr>
              <a:t>とし、</a:t>
            </a:r>
            <a:br>
              <a:rPr lang="ja-JP" altLang="en-US" sz="1100" dirty="0">
                <a:solidFill>
                  <a:srgbClr val="000000"/>
                </a:solidFill>
                <a:latin typeface="Arial"/>
              </a:rPr>
            </a:br>
            <a:r>
              <a:rPr lang="ja-JP" altLang="en-US" sz="1100" dirty="0" smtClean="0">
                <a:solidFill>
                  <a:srgbClr val="000000"/>
                </a:solidFill>
                <a:latin typeface="Arial"/>
              </a:rPr>
              <a:t>それぞれの</a:t>
            </a:r>
            <a:r>
              <a:rPr lang="en-US" altLang="ja-JP" sz="1100" dirty="0" smtClean="0">
                <a:solidFill>
                  <a:srgbClr val="000000"/>
                </a:solidFill>
                <a:latin typeface="Arial"/>
              </a:rPr>
              <a:t/>
            </a:r>
            <a:br>
              <a:rPr lang="en-US" altLang="ja-JP" sz="1100" dirty="0" smtClean="0">
                <a:solidFill>
                  <a:srgbClr val="000000"/>
                </a:solidFill>
                <a:latin typeface="Arial"/>
              </a:rPr>
            </a:br>
            <a:r>
              <a:rPr lang="ja-JP" altLang="en-US" sz="1100" dirty="0" smtClean="0">
                <a:solidFill>
                  <a:srgbClr val="000000"/>
                </a:solidFill>
                <a:latin typeface="Arial"/>
              </a:rPr>
              <a:t>合計</a:t>
            </a:r>
            <a:r>
              <a:rPr lang="ja-JP" altLang="en-US" sz="1100" dirty="0">
                <a:solidFill>
                  <a:srgbClr val="000000"/>
                </a:solidFill>
                <a:latin typeface="Arial"/>
              </a:rPr>
              <a:t>得点を</a:t>
            </a:r>
            <a:br>
              <a:rPr lang="ja-JP" altLang="en-US" sz="1100" dirty="0">
                <a:solidFill>
                  <a:srgbClr val="000000"/>
                </a:solidFill>
                <a:latin typeface="Arial"/>
              </a:rPr>
            </a:br>
            <a:r>
              <a:rPr lang="ja-JP" altLang="en-US" sz="1100" dirty="0">
                <a:solidFill>
                  <a:srgbClr val="000000"/>
                </a:solidFill>
                <a:latin typeface="Arial"/>
              </a:rPr>
              <a:t>出してください</a:t>
            </a:r>
          </a:p>
        </p:txBody>
      </p:sp>
      <p:sp>
        <p:nvSpPr>
          <p:cNvPr id="381" name="Text Box 156"/>
          <p:cNvSpPr txBox="1">
            <a:spLocks noChangeArrowheads="1"/>
          </p:cNvSpPr>
          <p:nvPr/>
        </p:nvSpPr>
        <p:spPr bwMode="auto">
          <a:xfrm>
            <a:off x="7789490" y="4176309"/>
            <a:ext cx="742950" cy="39338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2857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1000" b="1" dirty="0" smtClean="0">
                <a:solidFill>
                  <a:srgbClr val="000000"/>
                </a:solidFill>
                <a:latin typeface="Arial"/>
              </a:rPr>
              <a:t>合計</a:t>
            </a:r>
            <a:r>
              <a:rPr lang="en-US" altLang="ja-JP" sz="1000" b="1" dirty="0" smtClean="0">
                <a:solidFill>
                  <a:srgbClr val="000000"/>
                </a:solidFill>
                <a:latin typeface="Arial"/>
              </a:rPr>
              <a:t/>
            </a:r>
            <a:br>
              <a:rPr lang="en-US" altLang="ja-JP" sz="1000" b="1" dirty="0" smtClean="0">
                <a:solidFill>
                  <a:srgbClr val="000000"/>
                </a:solidFill>
                <a:latin typeface="Arial"/>
              </a:rPr>
            </a:br>
            <a:r>
              <a:rPr lang="ja-JP" altLang="en-US" sz="1000" b="1" dirty="0" smtClean="0">
                <a:solidFill>
                  <a:srgbClr val="000000"/>
                </a:solidFill>
                <a:latin typeface="Arial"/>
              </a:rPr>
              <a:t>得点</a:t>
            </a:r>
            <a:endParaRPr lang="ja-JP" altLang="en-US" sz="1000" b="1" dirty="0">
              <a:solidFill>
                <a:srgbClr val="000000"/>
              </a:solidFill>
              <a:latin typeface="Arial"/>
            </a:endParaRPr>
          </a:p>
        </p:txBody>
      </p:sp>
      <p:sp>
        <p:nvSpPr>
          <p:cNvPr id="382" name="AutoShape 178"/>
          <p:cNvSpPr>
            <a:spLocks noChangeArrowheads="1"/>
          </p:cNvSpPr>
          <p:nvPr/>
        </p:nvSpPr>
        <p:spPr bwMode="auto">
          <a:xfrm>
            <a:off x="6781729" y="5946252"/>
            <a:ext cx="814607" cy="465124"/>
          </a:xfrm>
          <a:prstGeom prst="rightArrow">
            <a:avLst>
              <a:gd name="adj1" fmla="val 50000"/>
              <a:gd name="adj2" fmla="val 58473"/>
            </a:avLst>
          </a:prstGeom>
          <a:solidFill>
            <a:srgbClr val="EAEAEA"/>
          </a:solid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400" b="0" i="0" u="none" strike="noStrike" kern="0" cap="none" spc="0" normalizeH="0" baseline="0" noProof="0" smtClean="0">
              <a:ln>
                <a:noFill/>
              </a:ln>
              <a:solidFill>
                <a:srgbClr val="000000"/>
              </a:solidFill>
              <a:effectLst/>
              <a:uLnTx/>
              <a:uFillTx/>
              <a:latin typeface="Arial"/>
            </a:endParaRPr>
          </a:p>
        </p:txBody>
      </p:sp>
      <p:grpSp>
        <p:nvGrpSpPr>
          <p:cNvPr id="383" name="グループ化 382"/>
          <p:cNvGrpSpPr/>
          <p:nvPr/>
        </p:nvGrpSpPr>
        <p:grpSpPr>
          <a:xfrm>
            <a:off x="2340110" y="2017235"/>
            <a:ext cx="2106613" cy="2031400"/>
            <a:chOff x="260350" y="1953096"/>
            <a:chExt cx="2106613" cy="2316163"/>
          </a:xfrm>
          <a:solidFill>
            <a:srgbClr val="FFFFFF"/>
          </a:solidFill>
        </p:grpSpPr>
        <p:sp>
          <p:nvSpPr>
            <p:cNvPr id="384" name="Rectangle 4"/>
            <p:cNvSpPr>
              <a:spLocks noChangeArrowheads="1"/>
            </p:cNvSpPr>
            <p:nvPr/>
          </p:nvSpPr>
          <p:spPr bwMode="auto">
            <a:xfrm>
              <a:off x="260350" y="1953096"/>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①	</a:t>
              </a:r>
              <a:r>
                <a:rPr kumimoji="0" lang="ja-JP" altLang="en-US" sz="1100" b="0" i="0" u="none" strike="noStrike" kern="0" cap="none" spc="0" normalizeH="0" baseline="0" noProof="0" dirty="0" smtClean="0">
                  <a:ln>
                    <a:noFill/>
                  </a:ln>
                  <a:solidFill>
                    <a:srgbClr val="000000"/>
                  </a:solidFill>
                  <a:effectLst/>
                  <a:uLnTx/>
                  <a:uFillTx/>
                  <a:latin typeface="Arial"/>
                </a:rPr>
                <a:t>正義感が強い</a:t>
              </a:r>
            </a:p>
          </p:txBody>
        </p:sp>
        <p:sp>
          <p:nvSpPr>
            <p:cNvPr id="385" name="Rectangle 4"/>
            <p:cNvSpPr>
              <a:spLocks noChangeArrowheads="1"/>
            </p:cNvSpPr>
            <p:nvPr/>
          </p:nvSpPr>
          <p:spPr bwMode="auto">
            <a:xfrm>
              <a:off x="260350" y="2210271"/>
              <a:ext cx="1821858" cy="258763"/>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②	</a:t>
              </a:r>
              <a:r>
                <a:rPr kumimoji="0" lang="ja-JP" altLang="en-US" sz="1100" b="0" i="0" u="none" strike="noStrike" kern="0" cap="none" spc="0" normalizeH="0" baseline="0" noProof="0" dirty="0" smtClean="0">
                  <a:ln>
                    <a:noFill/>
                  </a:ln>
                  <a:solidFill>
                    <a:srgbClr val="000000"/>
                  </a:solidFill>
                  <a:effectLst/>
                  <a:uLnTx/>
                  <a:uFillTx/>
                  <a:latin typeface="Arial"/>
                </a:rPr>
                <a:t>人に親切にする</a:t>
              </a:r>
            </a:p>
          </p:txBody>
        </p:sp>
        <p:sp>
          <p:nvSpPr>
            <p:cNvPr id="386" name="Rectangle 4"/>
            <p:cNvSpPr>
              <a:spLocks noChangeArrowheads="1"/>
            </p:cNvSpPr>
            <p:nvPr/>
          </p:nvSpPr>
          <p:spPr bwMode="auto">
            <a:xfrm>
              <a:off x="260350" y="246903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③	</a:t>
              </a:r>
              <a:r>
                <a:rPr kumimoji="0" lang="ja-JP" altLang="en-US" sz="1100" b="0" i="0" u="none" strike="noStrike" kern="0" cap="none" spc="0" normalizeH="0" baseline="0" noProof="0" dirty="0" smtClean="0">
                  <a:ln>
                    <a:noFill/>
                  </a:ln>
                  <a:solidFill>
                    <a:srgbClr val="000000"/>
                  </a:solidFill>
                  <a:effectLst/>
                  <a:uLnTx/>
                  <a:uFillTx/>
                  <a:latin typeface="Arial"/>
                </a:rPr>
                <a:t>熱心で行動的</a:t>
              </a:r>
            </a:p>
          </p:txBody>
        </p:sp>
        <p:sp>
          <p:nvSpPr>
            <p:cNvPr id="387" name="Rectangle 4"/>
            <p:cNvSpPr>
              <a:spLocks noChangeArrowheads="1"/>
            </p:cNvSpPr>
            <p:nvPr/>
          </p:nvSpPr>
          <p:spPr bwMode="auto">
            <a:xfrm>
              <a:off x="260350" y="2726209"/>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④	</a:t>
              </a:r>
              <a:r>
                <a:rPr kumimoji="0" lang="ja-JP" altLang="en-US" sz="1100" b="0" i="0" u="none" strike="noStrike" kern="0" cap="none" spc="0" normalizeH="0" baseline="0" noProof="0" dirty="0" smtClean="0">
                  <a:ln>
                    <a:noFill/>
                  </a:ln>
                  <a:solidFill>
                    <a:srgbClr val="000000"/>
                  </a:solidFill>
                  <a:effectLst/>
                  <a:uLnTx/>
                  <a:uFillTx/>
                  <a:latin typeface="Arial"/>
                </a:rPr>
                <a:t>他の人と違った視点</a:t>
              </a:r>
            </a:p>
          </p:txBody>
        </p:sp>
        <p:sp>
          <p:nvSpPr>
            <p:cNvPr id="388" name="Rectangle 4"/>
            <p:cNvSpPr>
              <a:spLocks noChangeArrowheads="1"/>
            </p:cNvSpPr>
            <p:nvPr/>
          </p:nvSpPr>
          <p:spPr bwMode="auto">
            <a:xfrm>
              <a:off x="260350" y="29833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⑤	</a:t>
              </a:r>
              <a:r>
                <a:rPr kumimoji="0" lang="ja-JP" altLang="en-US" sz="1100" b="0" i="0" u="none" strike="noStrike" kern="0" cap="none" spc="0" normalizeH="0" baseline="0" noProof="0" dirty="0" smtClean="0">
                  <a:ln>
                    <a:noFill/>
                  </a:ln>
                  <a:solidFill>
                    <a:srgbClr val="000000"/>
                  </a:solidFill>
                  <a:effectLst/>
                  <a:uLnTx/>
                  <a:uFillTx/>
                  <a:latin typeface="Arial"/>
                </a:rPr>
                <a:t>洞察力の鋭さ</a:t>
              </a:r>
            </a:p>
          </p:txBody>
        </p:sp>
        <p:sp>
          <p:nvSpPr>
            <p:cNvPr id="389" name="Rectangle 4"/>
            <p:cNvSpPr>
              <a:spLocks noChangeArrowheads="1"/>
            </p:cNvSpPr>
            <p:nvPr/>
          </p:nvSpPr>
          <p:spPr bwMode="auto">
            <a:xfrm>
              <a:off x="260350" y="3240559"/>
              <a:ext cx="1821858" cy="258762"/>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⑥	</a:t>
              </a:r>
              <a:r>
                <a:rPr kumimoji="0" lang="ja-JP" altLang="en-US" sz="1100" b="0" i="0" u="none" strike="noStrike" kern="0" cap="none" spc="0" normalizeH="0" baseline="0" noProof="0" dirty="0" smtClean="0">
                  <a:ln>
                    <a:noFill/>
                  </a:ln>
                  <a:solidFill>
                    <a:srgbClr val="000000"/>
                  </a:solidFill>
                  <a:effectLst/>
                  <a:uLnTx/>
                  <a:uFillTx/>
                  <a:latin typeface="Arial"/>
                </a:rPr>
                <a:t>よく気が利く</a:t>
              </a:r>
            </a:p>
          </p:txBody>
        </p:sp>
        <p:sp>
          <p:nvSpPr>
            <p:cNvPr id="390" name="Rectangle 4"/>
            <p:cNvSpPr>
              <a:spLocks noChangeArrowheads="1"/>
            </p:cNvSpPr>
            <p:nvPr/>
          </p:nvSpPr>
          <p:spPr bwMode="auto">
            <a:xfrm>
              <a:off x="260350" y="3499321"/>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⑦	</a:t>
              </a:r>
              <a:r>
                <a:rPr kumimoji="0" lang="ja-JP" altLang="en-US" sz="1100" b="0" i="0" u="none" strike="noStrike" kern="0" cap="none" spc="0" normalizeH="0" baseline="0" noProof="0" dirty="0" smtClean="0">
                  <a:ln>
                    <a:noFill/>
                  </a:ln>
                  <a:solidFill>
                    <a:srgbClr val="000000"/>
                  </a:solidFill>
                  <a:effectLst/>
                  <a:uLnTx/>
                  <a:uFillTx/>
                  <a:latin typeface="Arial"/>
                </a:rPr>
                <a:t>身のこなしがスマート</a:t>
              </a:r>
            </a:p>
          </p:txBody>
        </p:sp>
        <p:sp>
          <p:nvSpPr>
            <p:cNvPr id="391" name="Rectangle 4"/>
            <p:cNvSpPr>
              <a:spLocks noChangeArrowheads="1"/>
            </p:cNvSpPr>
            <p:nvPr/>
          </p:nvSpPr>
          <p:spPr bwMode="auto">
            <a:xfrm>
              <a:off x="260350" y="3756496"/>
              <a:ext cx="1821858" cy="255588"/>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⑧	</a:t>
              </a:r>
              <a:r>
                <a:rPr kumimoji="0" lang="ja-JP" altLang="en-US" sz="1100" b="0" i="0" u="none" strike="noStrike" kern="0" cap="none" spc="0" normalizeH="0" baseline="0" noProof="0" dirty="0" smtClean="0">
                  <a:ln>
                    <a:noFill/>
                  </a:ln>
                  <a:solidFill>
                    <a:srgbClr val="000000"/>
                  </a:solidFill>
                  <a:effectLst/>
                  <a:uLnTx/>
                  <a:uFillTx/>
                  <a:latin typeface="Arial"/>
                </a:rPr>
                <a:t>決断力がある</a:t>
              </a:r>
            </a:p>
          </p:txBody>
        </p:sp>
        <p:sp>
          <p:nvSpPr>
            <p:cNvPr id="392" name="Rectangle 4"/>
            <p:cNvSpPr>
              <a:spLocks noChangeArrowheads="1"/>
            </p:cNvSpPr>
            <p:nvPr/>
          </p:nvSpPr>
          <p:spPr bwMode="auto">
            <a:xfrm>
              <a:off x="260350" y="40120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⑨	</a:t>
              </a:r>
              <a:r>
                <a:rPr kumimoji="0" lang="ja-JP" altLang="en-US" sz="1100" b="0" i="0" u="none" strike="noStrike" kern="0" cap="none" spc="0" normalizeH="0" baseline="0" noProof="0" dirty="0" smtClean="0">
                  <a:ln>
                    <a:noFill/>
                  </a:ln>
                  <a:solidFill>
                    <a:srgbClr val="000000"/>
                  </a:solidFill>
                  <a:effectLst/>
                  <a:uLnTx/>
                  <a:uFillTx/>
                  <a:latin typeface="Arial"/>
                </a:rPr>
                <a:t>天真爛漫さ</a:t>
              </a:r>
            </a:p>
          </p:txBody>
        </p:sp>
        <p:sp>
          <p:nvSpPr>
            <p:cNvPr id="393" name="Rectangle 4"/>
            <p:cNvSpPr>
              <a:spLocks noChangeArrowheads="1"/>
            </p:cNvSpPr>
            <p:nvPr/>
          </p:nvSpPr>
          <p:spPr bwMode="auto">
            <a:xfrm>
              <a:off x="2074318" y="1953096"/>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94" name="Rectangle 4"/>
            <p:cNvSpPr>
              <a:spLocks noChangeArrowheads="1"/>
            </p:cNvSpPr>
            <p:nvPr/>
          </p:nvSpPr>
          <p:spPr bwMode="auto">
            <a:xfrm>
              <a:off x="2074318" y="2210271"/>
              <a:ext cx="292645" cy="258763"/>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95" name="Rectangle 4"/>
            <p:cNvSpPr>
              <a:spLocks noChangeArrowheads="1"/>
            </p:cNvSpPr>
            <p:nvPr/>
          </p:nvSpPr>
          <p:spPr bwMode="auto">
            <a:xfrm>
              <a:off x="2074318" y="246903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96" name="Rectangle 4"/>
            <p:cNvSpPr>
              <a:spLocks noChangeArrowheads="1"/>
            </p:cNvSpPr>
            <p:nvPr/>
          </p:nvSpPr>
          <p:spPr bwMode="auto">
            <a:xfrm>
              <a:off x="2074318" y="2726209"/>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97" name="Rectangle 4"/>
            <p:cNvSpPr>
              <a:spLocks noChangeArrowheads="1"/>
            </p:cNvSpPr>
            <p:nvPr/>
          </p:nvSpPr>
          <p:spPr bwMode="auto">
            <a:xfrm>
              <a:off x="2074318" y="29833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98" name="Rectangle 4"/>
            <p:cNvSpPr>
              <a:spLocks noChangeArrowheads="1"/>
            </p:cNvSpPr>
            <p:nvPr/>
          </p:nvSpPr>
          <p:spPr bwMode="auto">
            <a:xfrm>
              <a:off x="2074318" y="3240559"/>
              <a:ext cx="292645" cy="258762"/>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399" name="Rectangle 4"/>
            <p:cNvSpPr>
              <a:spLocks noChangeArrowheads="1"/>
            </p:cNvSpPr>
            <p:nvPr/>
          </p:nvSpPr>
          <p:spPr bwMode="auto">
            <a:xfrm>
              <a:off x="2074318" y="3499321"/>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00" name="Rectangle 4"/>
            <p:cNvSpPr>
              <a:spLocks noChangeArrowheads="1"/>
            </p:cNvSpPr>
            <p:nvPr/>
          </p:nvSpPr>
          <p:spPr bwMode="auto">
            <a:xfrm>
              <a:off x="2074318" y="3756496"/>
              <a:ext cx="292645" cy="255588"/>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01" name="Rectangle 4"/>
            <p:cNvSpPr>
              <a:spLocks noChangeArrowheads="1"/>
            </p:cNvSpPr>
            <p:nvPr/>
          </p:nvSpPr>
          <p:spPr bwMode="auto">
            <a:xfrm>
              <a:off x="2074318" y="40120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grpSp>
      <p:grpSp>
        <p:nvGrpSpPr>
          <p:cNvPr id="402" name="グループ化 401"/>
          <p:cNvGrpSpPr/>
          <p:nvPr/>
        </p:nvGrpSpPr>
        <p:grpSpPr>
          <a:xfrm>
            <a:off x="4572716" y="2017235"/>
            <a:ext cx="2106613" cy="2031400"/>
            <a:chOff x="260350" y="1953096"/>
            <a:chExt cx="2106613" cy="2316163"/>
          </a:xfrm>
          <a:solidFill>
            <a:srgbClr val="FFFFFF"/>
          </a:solidFill>
        </p:grpSpPr>
        <p:sp>
          <p:nvSpPr>
            <p:cNvPr id="403" name="Rectangle 4"/>
            <p:cNvSpPr>
              <a:spLocks noChangeArrowheads="1"/>
            </p:cNvSpPr>
            <p:nvPr/>
          </p:nvSpPr>
          <p:spPr bwMode="auto">
            <a:xfrm>
              <a:off x="260350" y="1953096"/>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①	</a:t>
              </a:r>
              <a:r>
                <a:rPr kumimoji="0" lang="ja-JP" altLang="en-US" sz="1100" b="0" i="0" u="none" strike="noStrike" kern="0" cap="none" spc="0" normalizeH="0" baseline="0" noProof="0" dirty="0" smtClean="0">
                  <a:ln>
                    <a:noFill/>
                  </a:ln>
                  <a:solidFill>
                    <a:srgbClr val="000000"/>
                  </a:solidFill>
                  <a:effectLst/>
                  <a:uLnTx/>
                  <a:uFillTx/>
                  <a:latin typeface="Arial"/>
                </a:rPr>
                <a:t>計画通りに行う</a:t>
              </a:r>
            </a:p>
          </p:txBody>
        </p:sp>
        <p:sp>
          <p:nvSpPr>
            <p:cNvPr id="404" name="Rectangle 4"/>
            <p:cNvSpPr>
              <a:spLocks noChangeArrowheads="1"/>
            </p:cNvSpPr>
            <p:nvPr/>
          </p:nvSpPr>
          <p:spPr bwMode="auto">
            <a:xfrm>
              <a:off x="260350" y="2210271"/>
              <a:ext cx="1821858" cy="258763"/>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②	</a:t>
              </a:r>
              <a:r>
                <a:rPr kumimoji="0" lang="ja-JP" altLang="en-US" sz="1100" b="0" i="0" u="none" strike="noStrike" kern="0" cap="none" spc="0" normalizeH="0" baseline="0" noProof="0" dirty="0" smtClean="0">
                  <a:ln>
                    <a:noFill/>
                  </a:ln>
                  <a:solidFill>
                    <a:srgbClr val="000000"/>
                  </a:solidFill>
                  <a:effectLst/>
                  <a:uLnTx/>
                  <a:uFillTx/>
                  <a:latin typeface="Arial"/>
                </a:rPr>
                <a:t>相手を喜ばせようとする</a:t>
              </a:r>
            </a:p>
          </p:txBody>
        </p:sp>
        <p:sp>
          <p:nvSpPr>
            <p:cNvPr id="405" name="Rectangle 4"/>
            <p:cNvSpPr>
              <a:spLocks noChangeArrowheads="1"/>
            </p:cNvSpPr>
            <p:nvPr/>
          </p:nvSpPr>
          <p:spPr bwMode="auto">
            <a:xfrm>
              <a:off x="260350" y="246903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③	</a:t>
              </a:r>
              <a:r>
                <a:rPr kumimoji="0" lang="ja-JP" altLang="en-US" sz="1100" b="0" i="0" u="none" strike="noStrike" kern="0" cap="none" spc="0" normalizeH="0" baseline="0" noProof="0" dirty="0" smtClean="0">
                  <a:ln>
                    <a:noFill/>
                  </a:ln>
                  <a:solidFill>
                    <a:srgbClr val="000000"/>
                  </a:solidFill>
                  <a:effectLst/>
                  <a:uLnTx/>
                  <a:uFillTx/>
                  <a:latin typeface="Arial"/>
                </a:rPr>
                <a:t>アメとムチに弱い</a:t>
              </a:r>
            </a:p>
          </p:txBody>
        </p:sp>
        <p:sp>
          <p:nvSpPr>
            <p:cNvPr id="406" name="Rectangle 4"/>
            <p:cNvSpPr>
              <a:spLocks noChangeArrowheads="1"/>
            </p:cNvSpPr>
            <p:nvPr/>
          </p:nvSpPr>
          <p:spPr bwMode="auto">
            <a:xfrm>
              <a:off x="260350" y="2726209"/>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④	</a:t>
              </a:r>
              <a:r>
                <a:rPr kumimoji="0" lang="ja-JP" altLang="en-US" sz="1100" b="0" i="0" u="none" strike="noStrike" kern="0" cap="none" spc="0" normalizeH="0" baseline="0" noProof="0" dirty="0" smtClean="0">
                  <a:ln>
                    <a:noFill/>
                  </a:ln>
                  <a:solidFill>
                    <a:srgbClr val="000000"/>
                  </a:solidFill>
                  <a:effectLst/>
                  <a:uLnTx/>
                  <a:uFillTx/>
                  <a:latin typeface="Arial"/>
                </a:rPr>
                <a:t>創造性を活かす</a:t>
              </a:r>
            </a:p>
          </p:txBody>
        </p:sp>
        <p:sp>
          <p:nvSpPr>
            <p:cNvPr id="407" name="Rectangle 4"/>
            <p:cNvSpPr>
              <a:spLocks noChangeArrowheads="1"/>
            </p:cNvSpPr>
            <p:nvPr/>
          </p:nvSpPr>
          <p:spPr bwMode="auto">
            <a:xfrm>
              <a:off x="260350" y="29833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⑤	</a:t>
              </a:r>
              <a:r>
                <a:rPr kumimoji="0" lang="ja-JP" altLang="en-US" sz="1100" b="0" i="0" u="none" strike="noStrike" kern="0" cap="none" spc="0" normalizeH="0" baseline="0" noProof="0" dirty="0" smtClean="0">
                  <a:ln>
                    <a:noFill/>
                  </a:ln>
                  <a:solidFill>
                    <a:srgbClr val="000000"/>
                  </a:solidFill>
                  <a:effectLst/>
                  <a:uLnTx/>
                  <a:uFillTx/>
                  <a:latin typeface="Arial"/>
                </a:rPr>
                <a:t>調べものに没頭する</a:t>
              </a:r>
            </a:p>
          </p:txBody>
        </p:sp>
        <p:sp>
          <p:nvSpPr>
            <p:cNvPr id="408" name="Rectangle 4"/>
            <p:cNvSpPr>
              <a:spLocks noChangeArrowheads="1"/>
            </p:cNvSpPr>
            <p:nvPr/>
          </p:nvSpPr>
          <p:spPr bwMode="auto">
            <a:xfrm>
              <a:off x="260350" y="3240559"/>
              <a:ext cx="1821858" cy="258762"/>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⑥	</a:t>
              </a:r>
              <a:r>
                <a:rPr kumimoji="0" lang="ja-JP" altLang="en-US" sz="1100" b="0" i="0" u="none" strike="noStrike" kern="0" cap="none" spc="0" normalizeH="0" baseline="0" noProof="0" dirty="0" smtClean="0">
                  <a:ln>
                    <a:noFill/>
                  </a:ln>
                  <a:solidFill>
                    <a:srgbClr val="000000"/>
                  </a:solidFill>
                  <a:effectLst/>
                  <a:uLnTx/>
                  <a:uFillTx/>
                  <a:latin typeface="Arial"/>
                </a:rPr>
                <a:t>周囲の期待に応える</a:t>
              </a:r>
            </a:p>
          </p:txBody>
        </p:sp>
        <p:sp>
          <p:nvSpPr>
            <p:cNvPr id="409" name="Rectangle 4"/>
            <p:cNvSpPr>
              <a:spLocks noChangeArrowheads="1"/>
            </p:cNvSpPr>
            <p:nvPr/>
          </p:nvSpPr>
          <p:spPr bwMode="auto">
            <a:xfrm>
              <a:off x="260350" y="3499321"/>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⑦	</a:t>
              </a:r>
              <a:r>
                <a:rPr kumimoji="0" lang="ja-JP" altLang="en-US" sz="1100" b="0" i="0" u="none" strike="noStrike" kern="0" cap="none" spc="0" normalizeH="0" baseline="0" noProof="0" dirty="0" smtClean="0">
                  <a:ln>
                    <a:noFill/>
                  </a:ln>
                  <a:solidFill>
                    <a:srgbClr val="000000"/>
                  </a:solidFill>
                  <a:effectLst/>
                  <a:uLnTx/>
                  <a:uFillTx/>
                  <a:latin typeface="Arial"/>
                </a:rPr>
                <a:t>新しいことをやる</a:t>
              </a:r>
            </a:p>
          </p:txBody>
        </p:sp>
        <p:sp>
          <p:nvSpPr>
            <p:cNvPr id="410" name="Rectangle 4"/>
            <p:cNvSpPr>
              <a:spLocks noChangeArrowheads="1"/>
            </p:cNvSpPr>
            <p:nvPr/>
          </p:nvSpPr>
          <p:spPr bwMode="auto">
            <a:xfrm>
              <a:off x="260350" y="3756496"/>
              <a:ext cx="1821858" cy="255588"/>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⑧	</a:t>
              </a:r>
              <a:r>
                <a:rPr kumimoji="0" lang="ja-JP" altLang="en-US" sz="1100" b="0" i="0" u="none" strike="noStrike" kern="0" cap="none" spc="0" normalizeH="0" baseline="0" noProof="0" dirty="0" smtClean="0">
                  <a:ln>
                    <a:noFill/>
                  </a:ln>
                  <a:solidFill>
                    <a:srgbClr val="000000"/>
                  </a:solidFill>
                  <a:effectLst/>
                  <a:uLnTx/>
                  <a:uFillTx/>
                  <a:latin typeface="Arial"/>
                </a:rPr>
                <a:t>自己主張をする</a:t>
              </a:r>
            </a:p>
          </p:txBody>
        </p:sp>
        <p:sp>
          <p:nvSpPr>
            <p:cNvPr id="411" name="Rectangle 4"/>
            <p:cNvSpPr>
              <a:spLocks noChangeArrowheads="1"/>
            </p:cNvSpPr>
            <p:nvPr/>
          </p:nvSpPr>
          <p:spPr bwMode="auto">
            <a:xfrm>
              <a:off x="260350" y="40120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⑨	</a:t>
              </a:r>
              <a:r>
                <a:rPr kumimoji="0" lang="ja-JP" altLang="en-US" sz="1100" b="0" i="0" u="none" strike="noStrike" kern="0" cap="none" spc="0" normalizeH="0" baseline="0" noProof="0" dirty="0" smtClean="0">
                  <a:ln>
                    <a:noFill/>
                  </a:ln>
                  <a:solidFill>
                    <a:srgbClr val="000000"/>
                  </a:solidFill>
                  <a:effectLst/>
                  <a:uLnTx/>
                  <a:uFillTx/>
                  <a:latin typeface="Arial"/>
                </a:rPr>
                <a:t>ありのままを受け入れる</a:t>
              </a:r>
            </a:p>
          </p:txBody>
        </p:sp>
        <p:sp>
          <p:nvSpPr>
            <p:cNvPr id="412" name="Rectangle 4"/>
            <p:cNvSpPr>
              <a:spLocks noChangeArrowheads="1"/>
            </p:cNvSpPr>
            <p:nvPr/>
          </p:nvSpPr>
          <p:spPr bwMode="auto">
            <a:xfrm>
              <a:off x="2074318" y="1953096"/>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13" name="Rectangle 4"/>
            <p:cNvSpPr>
              <a:spLocks noChangeArrowheads="1"/>
            </p:cNvSpPr>
            <p:nvPr/>
          </p:nvSpPr>
          <p:spPr bwMode="auto">
            <a:xfrm>
              <a:off x="2074318" y="2210271"/>
              <a:ext cx="292645" cy="258763"/>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14" name="Rectangle 4"/>
            <p:cNvSpPr>
              <a:spLocks noChangeArrowheads="1"/>
            </p:cNvSpPr>
            <p:nvPr/>
          </p:nvSpPr>
          <p:spPr bwMode="auto">
            <a:xfrm>
              <a:off x="2074318" y="246903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15" name="Rectangle 4"/>
            <p:cNvSpPr>
              <a:spLocks noChangeArrowheads="1"/>
            </p:cNvSpPr>
            <p:nvPr/>
          </p:nvSpPr>
          <p:spPr bwMode="auto">
            <a:xfrm>
              <a:off x="2074318" y="2726209"/>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16" name="Rectangle 4"/>
            <p:cNvSpPr>
              <a:spLocks noChangeArrowheads="1"/>
            </p:cNvSpPr>
            <p:nvPr/>
          </p:nvSpPr>
          <p:spPr bwMode="auto">
            <a:xfrm>
              <a:off x="2074318" y="29833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17" name="Rectangle 4"/>
            <p:cNvSpPr>
              <a:spLocks noChangeArrowheads="1"/>
            </p:cNvSpPr>
            <p:nvPr/>
          </p:nvSpPr>
          <p:spPr bwMode="auto">
            <a:xfrm>
              <a:off x="2074318" y="3240559"/>
              <a:ext cx="292645" cy="258762"/>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18" name="Rectangle 4"/>
            <p:cNvSpPr>
              <a:spLocks noChangeArrowheads="1"/>
            </p:cNvSpPr>
            <p:nvPr/>
          </p:nvSpPr>
          <p:spPr bwMode="auto">
            <a:xfrm>
              <a:off x="2074318" y="3499321"/>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19" name="Rectangle 4"/>
            <p:cNvSpPr>
              <a:spLocks noChangeArrowheads="1"/>
            </p:cNvSpPr>
            <p:nvPr/>
          </p:nvSpPr>
          <p:spPr bwMode="auto">
            <a:xfrm>
              <a:off x="2074318" y="3756496"/>
              <a:ext cx="292645" cy="255588"/>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20" name="Rectangle 4"/>
            <p:cNvSpPr>
              <a:spLocks noChangeArrowheads="1"/>
            </p:cNvSpPr>
            <p:nvPr/>
          </p:nvSpPr>
          <p:spPr bwMode="auto">
            <a:xfrm>
              <a:off x="2074318" y="40120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grpSp>
      <p:grpSp>
        <p:nvGrpSpPr>
          <p:cNvPr id="421" name="グループ化 420"/>
          <p:cNvGrpSpPr/>
          <p:nvPr/>
        </p:nvGrpSpPr>
        <p:grpSpPr>
          <a:xfrm>
            <a:off x="6805323" y="2017235"/>
            <a:ext cx="2106613" cy="2031400"/>
            <a:chOff x="260350" y="1953096"/>
            <a:chExt cx="2106613" cy="2316163"/>
          </a:xfrm>
          <a:solidFill>
            <a:srgbClr val="FFFFFF"/>
          </a:solidFill>
        </p:grpSpPr>
        <p:sp>
          <p:nvSpPr>
            <p:cNvPr id="422" name="Rectangle 4"/>
            <p:cNvSpPr>
              <a:spLocks noChangeArrowheads="1"/>
            </p:cNvSpPr>
            <p:nvPr/>
          </p:nvSpPr>
          <p:spPr bwMode="auto">
            <a:xfrm>
              <a:off x="260350" y="1953096"/>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①	</a:t>
              </a:r>
              <a:r>
                <a:rPr kumimoji="0" lang="ja-JP" altLang="en-US" sz="1100" b="0" i="0" u="none" strike="noStrike" kern="0" cap="none" spc="0" normalizeH="0" baseline="0" noProof="0" dirty="0" smtClean="0">
                  <a:ln>
                    <a:noFill/>
                  </a:ln>
                  <a:solidFill>
                    <a:srgbClr val="000000"/>
                  </a:solidFill>
                  <a:effectLst/>
                  <a:uLnTx/>
                  <a:uFillTx/>
                  <a:latin typeface="Arial"/>
                </a:rPr>
                <a:t>ルールを守る</a:t>
              </a:r>
            </a:p>
          </p:txBody>
        </p:sp>
        <p:sp>
          <p:nvSpPr>
            <p:cNvPr id="423" name="Rectangle 4"/>
            <p:cNvSpPr>
              <a:spLocks noChangeArrowheads="1"/>
            </p:cNvSpPr>
            <p:nvPr/>
          </p:nvSpPr>
          <p:spPr bwMode="auto">
            <a:xfrm>
              <a:off x="260350" y="2210271"/>
              <a:ext cx="1821858" cy="258763"/>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②	</a:t>
              </a:r>
              <a:r>
                <a:rPr kumimoji="0" lang="ja-JP" altLang="en-US" sz="1100" b="0" i="0" u="none" strike="noStrike" kern="0" cap="none" spc="0" normalizeH="0" baseline="0" noProof="0" dirty="0" smtClean="0">
                  <a:ln>
                    <a:noFill/>
                  </a:ln>
                  <a:solidFill>
                    <a:srgbClr val="000000"/>
                  </a:solidFill>
                  <a:effectLst/>
                  <a:uLnTx/>
                  <a:uFillTx/>
                  <a:latin typeface="Arial"/>
                </a:rPr>
                <a:t>人とスキンシップをとる</a:t>
              </a:r>
            </a:p>
          </p:txBody>
        </p:sp>
        <p:sp>
          <p:nvSpPr>
            <p:cNvPr id="424" name="Rectangle 4"/>
            <p:cNvSpPr>
              <a:spLocks noChangeArrowheads="1"/>
            </p:cNvSpPr>
            <p:nvPr/>
          </p:nvSpPr>
          <p:spPr bwMode="auto">
            <a:xfrm>
              <a:off x="260350" y="246903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③	</a:t>
              </a:r>
              <a:r>
                <a:rPr kumimoji="0" lang="ja-JP" altLang="en-US" sz="1100" b="0" i="0" u="none" strike="noStrike" kern="0" cap="none" spc="0" normalizeH="0" baseline="0" noProof="0" dirty="0" smtClean="0">
                  <a:ln>
                    <a:noFill/>
                  </a:ln>
                  <a:solidFill>
                    <a:srgbClr val="000000"/>
                  </a:solidFill>
                  <a:effectLst/>
                  <a:uLnTx/>
                  <a:uFillTx/>
                  <a:latin typeface="Arial"/>
                </a:rPr>
                <a:t>人より抜きん出ようとする</a:t>
              </a:r>
            </a:p>
          </p:txBody>
        </p:sp>
        <p:sp>
          <p:nvSpPr>
            <p:cNvPr id="425" name="Rectangle 4"/>
            <p:cNvSpPr>
              <a:spLocks noChangeArrowheads="1"/>
            </p:cNvSpPr>
            <p:nvPr/>
          </p:nvSpPr>
          <p:spPr bwMode="auto">
            <a:xfrm>
              <a:off x="260350" y="2726209"/>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④	</a:t>
              </a:r>
              <a:r>
                <a:rPr kumimoji="0" lang="ja-JP" altLang="en-US" sz="1100" b="0" i="0" u="none" strike="noStrike" kern="0" cap="none" spc="0" normalizeH="0" baseline="0" noProof="0" dirty="0" smtClean="0">
                  <a:ln>
                    <a:noFill/>
                  </a:ln>
                  <a:solidFill>
                    <a:srgbClr val="000000"/>
                  </a:solidFill>
                  <a:effectLst/>
                  <a:uLnTx/>
                  <a:uFillTx/>
                  <a:latin typeface="Arial"/>
                </a:rPr>
                <a:t>ユニークさを求める</a:t>
              </a:r>
            </a:p>
          </p:txBody>
        </p:sp>
        <p:sp>
          <p:nvSpPr>
            <p:cNvPr id="426" name="Rectangle 4"/>
            <p:cNvSpPr>
              <a:spLocks noChangeArrowheads="1"/>
            </p:cNvSpPr>
            <p:nvPr/>
          </p:nvSpPr>
          <p:spPr bwMode="auto">
            <a:xfrm>
              <a:off x="260350" y="29833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⑤	</a:t>
              </a:r>
              <a:r>
                <a:rPr kumimoji="0" lang="ja-JP" altLang="en-US" sz="1100" b="0" i="0" u="none" strike="noStrike" kern="0" cap="none" spc="0" normalizeH="0" baseline="0" noProof="0" dirty="0" smtClean="0">
                  <a:ln>
                    <a:noFill/>
                  </a:ln>
                  <a:solidFill>
                    <a:srgbClr val="000000"/>
                  </a:solidFill>
                  <a:effectLst/>
                  <a:uLnTx/>
                  <a:uFillTx/>
                  <a:latin typeface="Arial"/>
                </a:rPr>
                <a:t>論理的に物事を考える</a:t>
              </a:r>
            </a:p>
          </p:txBody>
        </p:sp>
        <p:sp>
          <p:nvSpPr>
            <p:cNvPr id="427" name="Rectangle 4"/>
            <p:cNvSpPr>
              <a:spLocks noChangeArrowheads="1"/>
            </p:cNvSpPr>
            <p:nvPr/>
          </p:nvSpPr>
          <p:spPr bwMode="auto">
            <a:xfrm>
              <a:off x="260350" y="3240559"/>
              <a:ext cx="1821858" cy="258762"/>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⑥	</a:t>
              </a:r>
              <a:r>
                <a:rPr kumimoji="0" lang="ja-JP" altLang="en-US" sz="1100" b="0" i="0" u="none" strike="noStrike" kern="0" cap="none" spc="0" normalizeH="0" baseline="0" noProof="0" dirty="0" smtClean="0">
                  <a:ln>
                    <a:noFill/>
                  </a:ln>
                  <a:solidFill>
                    <a:srgbClr val="000000"/>
                  </a:solidFill>
                  <a:effectLst/>
                  <a:uLnTx/>
                  <a:uFillTx/>
                  <a:latin typeface="Arial"/>
                </a:rPr>
                <a:t>念入りに準備する</a:t>
              </a:r>
            </a:p>
          </p:txBody>
        </p:sp>
        <p:sp>
          <p:nvSpPr>
            <p:cNvPr id="428" name="Rectangle 4"/>
            <p:cNvSpPr>
              <a:spLocks noChangeArrowheads="1"/>
            </p:cNvSpPr>
            <p:nvPr/>
          </p:nvSpPr>
          <p:spPr bwMode="auto">
            <a:xfrm>
              <a:off x="260350" y="3499321"/>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⑦	</a:t>
              </a:r>
              <a:r>
                <a:rPr kumimoji="0" lang="ja-JP" altLang="en-US" sz="1100" b="0" i="0" u="none" strike="noStrike" kern="0" cap="none" spc="0" normalizeH="0" baseline="0" noProof="0" dirty="0" smtClean="0">
                  <a:ln>
                    <a:noFill/>
                  </a:ln>
                  <a:solidFill>
                    <a:srgbClr val="000000"/>
                  </a:solidFill>
                  <a:effectLst/>
                  <a:uLnTx/>
                  <a:uFillTx/>
                  <a:latin typeface="Arial"/>
                </a:rPr>
                <a:t>刺激を求める</a:t>
              </a:r>
            </a:p>
          </p:txBody>
        </p:sp>
        <p:sp>
          <p:nvSpPr>
            <p:cNvPr id="429" name="Rectangle 4"/>
            <p:cNvSpPr>
              <a:spLocks noChangeArrowheads="1"/>
            </p:cNvSpPr>
            <p:nvPr/>
          </p:nvSpPr>
          <p:spPr bwMode="auto">
            <a:xfrm>
              <a:off x="260350" y="3756496"/>
              <a:ext cx="1821858" cy="255588"/>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⑧	</a:t>
              </a:r>
              <a:r>
                <a:rPr kumimoji="0" lang="ja-JP" altLang="en-US" sz="1100" b="0" i="0" u="none" strike="noStrike" kern="0" cap="none" spc="0" normalizeH="0" baseline="0" noProof="0" dirty="0" smtClean="0">
                  <a:ln>
                    <a:noFill/>
                  </a:ln>
                  <a:solidFill>
                    <a:srgbClr val="000000"/>
                  </a:solidFill>
                  <a:effectLst/>
                  <a:uLnTx/>
                  <a:uFillTx/>
                  <a:latin typeface="Arial"/>
                </a:rPr>
                <a:t>場を仕切る</a:t>
              </a:r>
            </a:p>
          </p:txBody>
        </p:sp>
        <p:sp>
          <p:nvSpPr>
            <p:cNvPr id="430" name="Rectangle 4"/>
            <p:cNvSpPr>
              <a:spLocks noChangeArrowheads="1"/>
            </p:cNvSpPr>
            <p:nvPr/>
          </p:nvSpPr>
          <p:spPr bwMode="auto">
            <a:xfrm>
              <a:off x="260350" y="40120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⑨	</a:t>
              </a:r>
              <a:r>
                <a:rPr kumimoji="0" lang="ja-JP" altLang="en-US" sz="1100" b="0" i="0" u="none" strike="noStrike" kern="0" cap="none" spc="0" normalizeH="0" baseline="0" noProof="0" dirty="0" smtClean="0">
                  <a:ln>
                    <a:noFill/>
                  </a:ln>
                  <a:solidFill>
                    <a:srgbClr val="000000"/>
                  </a:solidFill>
                  <a:effectLst/>
                  <a:uLnTx/>
                  <a:uFillTx/>
                  <a:latin typeface="Arial"/>
                </a:rPr>
                <a:t>のんびり過ごす</a:t>
              </a:r>
            </a:p>
          </p:txBody>
        </p:sp>
        <p:sp>
          <p:nvSpPr>
            <p:cNvPr id="431" name="Rectangle 4"/>
            <p:cNvSpPr>
              <a:spLocks noChangeArrowheads="1"/>
            </p:cNvSpPr>
            <p:nvPr/>
          </p:nvSpPr>
          <p:spPr bwMode="auto">
            <a:xfrm>
              <a:off x="2074318" y="1953096"/>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32" name="Rectangle 4"/>
            <p:cNvSpPr>
              <a:spLocks noChangeArrowheads="1"/>
            </p:cNvSpPr>
            <p:nvPr/>
          </p:nvSpPr>
          <p:spPr bwMode="auto">
            <a:xfrm>
              <a:off x="2074318" y="2210271"/>
              <a:ext cx="292645" cy="258763"/>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33" name="Rectangle 4"/>
            <p:cNvSpPr>
              <a:spLocks noChangeArrowheads="1"/>
            </p:cNvSpPr>
            <p:nvPr/>
          </p:nvSpPr>
          <p:spPr bwMode="auto">
            <a:xfrm>
              <a:off x="2074318" y="246903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34" name="Rectangle 4"/>
            <p:cNvSpPr>
              <a:spLocks noChangeArrowheads="1"/>
            </p:cNvSpPr>
            <p:nvPr/>
          </p:nvSpPr>
          <p:spPr bwMode="auto">
            <a:xfrm>
              <a:off x="2074318" y="2726209"/>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35" name="Rectangle 4"/>
            <p:cNvSpPr>
              <a:spLocks noChangeArrowheads="1"/>
            </p:cNvSpPr>
            <p:nvPr/>
          </p:nvSpPr>
          <p:spPr bwMode="auto">
            <a:xfrm>
              <a:off x="2074318" y="29833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36" name="Rectangle 4"/>
            <p:cNvSpPr>
              <a:spLocks noChangeArrowheads="1"/>
            </p:cNvSpPr>
            <p:nvPr/>
          </p:nvSpPr>
          <p:spPr bwMode="auto">
            <a:xfrm>
              <a:off x="2074318" y="3240559"/>
              <a:ext cx="292645" cy="258762"/>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37" name="Rectangle 4"/>
            <p:cNvSpPr>
              <a:spLocks noChangeArrowheads="1"/>
            </p:cNvSpPr>
            <p:nvPr/>
          </p:nvSpPr>
          <p:spPr bwMode="auto">
            <a:xfrm>
              <a:off x="2074318" y="3499321"/>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38" name="Rectangle 4"/>
            <p:cNvSpPr>
              <a:spLocks noChangeArrowheads="1"/>
            </p:cNvSpPr>
            <p:nvPr/>
          </p:nvSpPr>
          <p:spPr bwMode="auto">
            <a:xfrm>
              <a:off x="2074318" y="3756496"/>
              <a:ext cx="292645" cy="255588"/>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39" name="Rectangle 4"/>
            <p:cNvSpPr>
              <a:spLocks noChangeArrowheads="1"/>
            </p:cNvSpPr>
            <p:nvPr/>
          </p:nvSpPr>
          <p:spPr bwMode="auto">
            <a:xfrm>
              <a:off x="2074318" y="40120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grpSp>
      <p:sp>
        <p:nvSpPr>
          <p:cNvPr id="440" name="Text Box 148"/>
          <p:cNvSpPr txBox="1">
            <a:spLocks noChangeArrowheads="1"/>
          </p:cNvSpPr>
          <p:nvPr/>
        </p:nvSpPr>
        <p:spPr bwMode="auto">
          <a:xfrm>
            <a:off x="2340110" y="1556793"/>
            <a:ext cx="1871663" cy="453906"/>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2857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ja-JP" sz="1200" b="1" dirty="0">
                <a:solidFill>
                  <a:srgbClr val="000000"/>
                </a:solidFill>
                <a:latin typeface="Arial"/>
              </a:rPr>
              <a:t>【</a:t>
            </a:r>
            <a:r>
              <a:rPr lang="ja-JP" altLang="en-US" sz="1200" b="1" dirty="0" smtClean="0">
                <a:solidFill>
                  <a:srgbClr val="000000"/>
                </a:solidFill>
                <a:latin typeface="Arial"/>
              </a:rPr>
              <a:t>チェック</a:t>
            </a:r>
            <a:r>
              <a:rPr lang="en-US" altLang="ja-JP" sz="1200" b="1" dirty="0" smtClean="0">
                <a:solidFill>
                  <a:srgbClr val="000000"/>
                </a:solidFill>
                <a:latin typeface="Arial"/>
              </a:rPr>
              <a:t>2】</a:t>
            </a:r>
            <a:br>
              <a:rPr lang="en-US" altLang="ja-JP" sz="1200" b="1" dirty="0" smtClean="0">
                <a:solidFill>
                  <a:srgbClr val="000000"/>
                </a:solidFill>
                <a:latin typeface="Arial"/>
              </a:rPr>
            </a:br>
            <a:r>
              <a:rPr lang="ja-JP" altLang="en-US" sz="1200" b="1" dirty="0" smtClean="0">
                <a:solidFill>
                  <a:srgbClr val="000000"/>
                </a:solidFill>
                <a:latin typeface="Arial"/>
              </a:rPr>
              <a:t>人に褒められるところ</a:t>
            </a:r>
            <a:endParaRPr lang="ja-JP" altLang="en-US" sz="1200" b="1" dirty="0">
              <a:solidFill>
                <a:srgbClr val="000000"/>
              </a:solidFill>
              <a:latin typeface="Arial"/>
            </a:endParaRPr>
          </a:p>
        </p:txBody>
      </p:sp>
      <p:sp>
        <p:nvSpPr>
          <p:cNvPr id="441" name="Text Box 148"/>
          <p:cNvSpPr txBox="1">
            <a:spLocks noChangeArrowheads="1"/>
          </p:cNvSpPr>
          <p:nvPr/>
        </p:nvSpPr>
        <p:spPr bwMode="auto">
          <a:xfrm>
            <a:off x="4572716" y="1556793"/>
            <a:ext cx="1871663" cy="449516"/>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2857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ja-JP" sz="1200" b="1" dirty="0">
                <a:solidFill>
                  <a:srgbClr val="000000"/>
                </a:solidFill>
                <a:latin typeface="Arial"/>
              </a:rPr>
              <a:t>【</a:t>
            </a:r>
            <a:r>
              <a:rPr lang="ja-JP" altLang="en-US" sz="1200" b="1" dirty="0" smtClean="0">
                <a:solidFill>
                  <a:srgbClr val="000000"/>
                </a:solidFill>
                <a:latin typeface="Arial"/>
              </a:rPr>
              <a:t>チェック</a:t>
            </a:r>
            <a:r>
              <a:rPr lang="en-US" altLang="ja-JP" sz="1200" b="1" dirty="0" smtClean="0">
                <a:solidFill>
                  <a:srgbClr val="000000"/>
                </a:solidFill>
                <a:latin typeface="Arial"/>
              </a:rPr>
              <a:t>3】</a:t>
            </a:r>
            <a:r>
              <a:rPr lang="en-US" altLang="ja-JP" sz="1200" b="1" dirty="0">
                <a:solidFill>
                  <a:srgbClr val="000000"/>
                </a:solidFill>
                <a:latin typeface="Arial"/>
              </a:rPr>
              <a:t/>
            </a:r>
            <a:br>
              <a:rPr lang="en-US" altLang="ja-JP" sz="1200" b="1" dirty="0">
                <a:solidFill>
                  <a:srgbClr val="000000"/>
                </a:solidFill>
                <a:latin typeface="Arial"/>
              </a:rPr>
            </a:br>
            <a:r>
              <a:rPr lang="ja-JP" altLang="en-US" sz="1200" b="1" dirty="0" smtClean="0">
                <a:solidFill>
                  <a:srgbClr val="000000"/>
                </a:solidFill>
                <a:latin typeface="Arial"/>
              </a:rPr>
              <a:t>私の行動パターン</a:t>
            </a:r>
            <a:endParaRPr lang="ja-JP" altLang="en-US" sz="1200" b="1" dirty="0">
              <a:solidFill>
                <a:srgbClr val="000000"/>
              </a:solidFill>
              <a:latin typeface="Arial"/>
            </a:endParaRPr>
          </a:p>
        </p:txBody>
      </p:sp>
      <p:sp>
        <p:nvSpPr>
          <p:cNvPr id="442" name="Text Box 148"/>
          <p:cNvSpPr txBox="1">
            <a:spLocks noChangeArrowheads="1"/>
          </p:cNvSpPr>
          <p:nvPr/>
        </p:nvSpPr>
        <p:spPr bwMode="auto">
          <a:xfrm>
            <a:off x="6805323" y="1556793"/>
            <a:ext cx="2231173" cy="453906"/>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2857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altLang="ja-JP" sz="1200" b="1" dirty="0">
                <a:solidFill>
                  <a:srgbClr val="000000"/>
                </a:solidFill>
                <a:latin typeface="Arial"/>
              </a:rPr>
              <a:t>【</a:t>
            </a:r>
            <a:r>
              <a:rPr lang="ja-JP" altLang="en-US" sz="1200" b="1" dirty="0" smtClean="0">
                <a:solidFill>
                  <a:srgbClr val="000000"/>
                </a:solidFill>
                <a:latin typeface="Arial"/>
              </a:rPr>
              <a:t>チェック</a:t>
            </a:r>
            <a:r>
              <a:rPr lang="en-US" altLang="ja-JP" sz="1200" b="1" dirty="0" smtClean="0">
                <a:solidFill>
                  <a:srgbClr val="000000"/>
                </a:solidFill>
                <a:latin typeface="Arial"/>
              </a:rPr>
              <a:t>4】</a:t>
            </a:r>
            <a:r>
              <a:rPr lang="en-US" altLang="ja-JP" sz="1200" b="1" dirty="0">
                <a:solidFill>
                  <a:srgbClr val="000000"/>
                </a:solidFill>
                <a:latin typeface="Arial"/>
              </a:rPr>
              <a:t/>
            </a:r>
            <a:br>
              <a:rPr lang="en-US" altLang="ja-JP" sz="1200" b="1" dirty="0">
                <a:solidFill>
                  <a:srgbClr val="000000"/>
                </a:solidFill>
                <a:latin typeface="Arial"/>
              </a:rPr>
            </a:br>
            <a:r>
              <a:rPr lang="ja-JP" altLang="en-US" sz="1200" b="1" dirty="0">
                <a:solidFill>
                  <a:srgbClr val="000000"/>
                </a:solidFill>
                <a:latin typeface="Arial"/>
              </a:rPr>
              <a:t>意識</a:t>
            </a:r>
            <a:r>
              <a:rPr lang="ja-JP" altLang="en-US" sz="1200" b="1" dirty="0" smtClean="0">
                <a:solidFill>
                  <a:srgbClr val="000000"/>
                </a:solidFill>
                <a:latin typeface="Arial"/>
              </a:rPr>
              <a:t>せずついとってしまう行動</a:t>
            </a:r>
            <a:endParaRPr lang="ja-JP" altLang="en-US" sz="1200" b="1" dirty="0">
              <a:solidFill>
                <a:srgbClr val="000000"/>
              </a:solidFill>
              <a:latin typeface="Arial"/>
            </a:endParaRPr>
          </a:p>
        </p:txBody>
      </p:sp>
      <p:grpSp>
        <p:nvGrpSpPr>
          <p:cNvPr id="443" name="グループ化 442"/>
          <p:cNvGrpSpPr/>
          <p:nvPr/>
        </p:nvGrpSpPr>
        <p:grpSpPr>
          <a:xfrm>
            <a:off x="107504" y="4565953"/>
            <a:ext cx="2106613" cy="2031400"/>
            <a:chOff x="260350" y="1953096"/>
            <a:chExt cx="2106613" cy="2316163"/>
          </a:xfrm>
          <a:solidFill>
            <a:srgbClr val="FFFFFF"/>
          </a:solidFill>
        </p:grpSpPr>
        <p:sp>
          <p:nvSpPr>
            <p:cNvPr id="444" name="Rectangle 4"/>
            <p:cNvSpPr>
              <a:spLocks noChangeArrowheads="1"/>
            </p:cNvSpPr>
            <p:nvPr/>
          </p:nvSpPr>
          <p:spPr bwMode="auto">
            <a:xfrm>
              <a:off x="260350" y="1953096"/>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①	</a:t>
              </a:r>
              <a:r>
                <a:rPr kumimoji="0" lang="ja-JP" altLang="en-US" sz="1100" b="0" i="0" u="none" strike="noStrike" kern="0" cap="none" spc="0" normalizeH="0" baseline="0" noProof="0" dirty="0" smtClean="0">
                  <a:ln>
                    <a:noFill/>
                  </a:ln>
                  <a:solidFill>
                    <a:srgbClr val="000000"/>
                  </a:solidFill>
                  <a:effectLst/>
                  <a:uLnTx/>
                  <a:uFillTx/>
                  <a:latin typeface="Arial"/>
                </a:rPr>
                <a:t>自分の理想を追求する</a:t>
              </a:r>
            </a:p>
          </p:txBody>
        </p:sp>
        <p:sp>
          <p:nvSpPr>
            <p:cNvPr id="445" name="Rectangle 4"/>
            <p:cNvSpPr>
              <a:spLocks noChangeArrowheads="1"/>
            </p:cNvSpPr>
            <p:nvPr/>
          </p:nvSpPr>
          <p:spPr bwMode="auto">
            <a:xfrm>
              <a:off x="260350" y="2210271"/>
              <a:ext cx="1821858" cy="258763"/>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②	</a:t>
              </a:r>
              <a:r>
                <a:rPr kumimoji="0" lang="ja-JP" altLang="en-US" sz="1100" b="0" i="0" u="none" strike="noStrike" kern="0" cap="none" spc="0" normalizeH="0" baseline="0" noProof="0" dirty="0" smtClean="0">
                  <a:ln>
                    <a:noFill/>
                  </a:ln>
                  <a:solidFill>
                    <a:srgbClr val="000000"/>
                  </a:solidFill>
                  <a:effectLst/>
                  <a:uLnTx/>
                  <a:uFillTx/>
                  <a:latin typeface="Arial"/>
                </a:rPr>
                <a:t>人とのつながり</a:t>
              </a:r>
            </a:p>
          </p:txBody>
        </p:sp>
        <p:sp>
          <p:nvSpPr>
            <p:cNvPr id="446" name="Rectangle 4"/>
            <p:cNvSpPr>
              <a:spLocks noChangeArrowheads="1"/>
            </p:cNvSpPr>
            <p:nvPr/>
          </p:nvSpPr>
          <p:spPr bwMode="auto">
            <a:xfrm>
              <a:off x="260350" y="246903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③	</a:t>
              </a:r>
              <a:r>
                <a:rPr kumimoji="0" lang="ja-JP" altLang="en-US" sz="1100" b="0" i="0" u="none" strike="noStrike" kern="0" cap="none" spc="0" normalizeH="0" baseline="0" noProof="0" dirty="0" smtClean="0">
                  <a:ln>
                    <a:noFill/>
                  </a:ln>
                  <a:solidFill>
                    <a:srgbClr val="000000"/>
                  </a:solidFill>
                  <a:effectLst/>
                  <a:uLnTx/>
                  <a:uFillTx/>
                  <a:latin typeface="Arial"/>
                </a:rPr>
                <a:t>常にもっと自分を高める</a:t>
              </a:r>
            </a:p>
          </p:txBody>
        </p:sp>
        <p:sp>
          <p:nvSpPr>
            <p:cNvPr id="447" name="Rectangle 4"/>
            <p:cNvSpPr>
              <a:spLocks noChangeArrowheads="1"/>
            </p:cNvSpPr>
            <p:nvPr/>
          </p:nvSpPr>
          <p:spPr bwMode="auto">
            <a:xfrm>
              <a:off x="260350" y="2726209"/>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④	</a:t>
              </a:r>
              <a:r>
                <a:rPr kumimoji="0" lang="ja-JP" altLang="en-US" sz="1100" b="0" i="0" u="none" strike="noStrike" kern="0" cap="none" spc="0" normalizeH="0" baseline="0" noProof="0" dirty="0" smtClean="0">
                  <a:ln>
                    <a:noFill/>
                  </a:ln>
                  <a:solidFill>
                    <a:srgbClr val="000000"/>
                  </a:solidFill>
                  <a:effectLst/>
                  <a:uLnTx/>
                  <a:uFillTx/>
                  <a:latin typeface="Arial"/>
                </a:rPr>
                <a:t>感受性の強さ</a:t>
              </a:r>
            </a:p>
          </p:txBody>
        </p:sp>
        <p:sp>
          <p:nvSpPr>
            <p:cNvPr id="448" name="Rectangle 4"/>
            <p:cNvSpPr>
              <a:spLocks noChangeArrowheads="1"/>
            </p:cNvSpPr>
            <p:nvPr/>
          </p:nvSpPr>
          <p:spPr bwMode="auto">
            <a:xfrm>
              <a:off x="260350" y="29833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⑤	</a:t>
              </a:r>
              <a:r>
                <a:rPr kumimoji="0" lang="ja-JP" altLang="en-US" sz="1100" b="0" i="0" u="none" strike="noStrike" kern="0" cap="none" spc="0" normalizeH="0" baseline="0" noProof="0" dirty="0" smtClean="0">
                  <a:ln>
                    <a:noFill/>
                  </a:ln>
                  <a:solidFill>
                    <a:srgbClr val="000000"/>
                  </a:solidFill>
                  <a:effectLst/>
                  <a:uLnTx/>
                  <a:uFillTx/>
                  <a:latin typeface="Arial"/>
                </a:rPr>
                <a:t>客観的に全体を把握する</a:t>
              </a:r>
            </a:p>
          </p:txBody>
        </p:sp>
        <p:sp>
          <p:nvSpPr>
            <p:cNvPr id="449" name="Rectangle 4"/>
            <p:cNvSpPr>
              <a:spLocks noChangeArrowheads="1"/>
            </p:cNvSpPr>
            <p:nvPr/>
          </p:nvSpPr>
          <p:spPr bwMode="auto">
            <a:xfrm>
              <a:off x="260350" y="3240559"/>
              <a:ext cx="1821858" cy="258762"/>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⑥	</a:t>
              </a:r>
              <a:r>
                <a:rPr kumimoji="0" lang="ja-JP" altLang="en-US" sz="1100" b="0" i="0" u="none" strike="noStrike" kern="0" cap="none" spc="0" normalizeH="0" baseline="0" noProof="0" dirty="0" smtClean="0">
                  <a:ln>
                    <a:noFill/>
                  </a:ln>
                  <a:solidFill>
                    <a:srgbClr val="000000"/>
                  </a:solidFill>
                  <a:effectLst/>
                  <a:uLnTx/>
                  <a:uFillTx/>
                  <a:latin typeface="Arial"/>
                </a:rPr>
                <a:t>自分の役割を果たす</a:t>
              </a:r>
            </a:p>
          </p:txBody>
        </p:sp>
        <p:sp>
          <p:nvSpPr>
            <p:cNvPr id="450" name="Rectangle 4"/>
            <p:cNvSpPr>
              <a:spLocks noChangeArrowheads="1"/>
            </p:cNvSpPr>
            <p:nvPr/>
          </p:nvSpPr>
          <p:spPr bwMode="auto">
            <a:xfrm>
              <a:off x="260350" y="3499321"/>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⑦	</a:t>
              </a:r>
              <a:r>
                <a:rPr kumimoji="0" lang="ja-JP" altLang="en-US" sz="1100" b="0" i="0" u="none" strike="noStrike" kern="0" cap="none" spc="0" normalizeH="0" baseline="0" noProof="0" dirty="0" smtClean="0">
                  <a:ln>
                    <a:noFill/>
                  </a:ln>
                  <a:solidFill>
                    <a:srgbClr val="000000"/>
                  </a:solidFill>
                  <a:effectLst/>
                  <a:uLnTx/>
                  <a:uFillTx/>
                  <a:latin typeface="Arial"/>
                </a:rPr>
                <a:t>好奇心を持ち挑戦する</a:t>
              </a:r>
            </a:p>
          </p:txBody>
        </p:sp>
        <p:sp>
          <p:nvSpPr>
            <p:cNvPr id="451" name="Rectangle 4"/>
            <p:cNvSpPr>
              <a:spLocks noChangeArrowheads="1"/>
            </p:cNvSpPr>
            <p:nvPr/>
          </p:nvSpPr>
          <p:spPr bwMode="auto">
            <a:xfrm>
              <a:off x="260350" y="3756496"/>
              <a:ext cx="1821858" cy="255588"/>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⑧	</a:t>
              </a:r>
              <a:r>
                <a:rPr kumimoji="0" lang="ja-JP" altLang="en-US" sz="1100" b="0" i="0" u="none" strike="noStrike" kern="0" cap="none" spc="0" normalizeH="0" baseline="0" noProof="0" dirty="0" smtClean="0">
                  <a:ln>
                    <a:noFill/>
                  </a:ln>
                  <a:solidFill>
                    <a:srgbClr val="000000"/>
                  </a:solidFill>
                  <a:effectLst/>
                  <a:uLnTx/>
                  <a:uFillTx/>
                  <a:latin typeface="Arial"/>
                </a:rPr>
                <a:t>自分の思い通りにやる</a:t>
              </a:r>
            </a:p>
          </p:txBody>
        </p:sp>
        <p:sp>
          <p:nvSpPr>
            <p:cNvPr id="452" name="Rectangle 4"/>
            <p:cNvSpPr>
              <a:spLocks noChangeArrowheads="1"/>
            </p:cNvSpPr>
            <p:nvPr/>
          </p:nvSpPr>
          <p:spPr bwMode="auto">
            <a:xfrm>
              <a:off x="260350" y="40120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⑨	</a:t>
              </a:r>
              <a:r>
                <a:rPr kumimoji="0" lang="ja-JP" altLang="en-US" sz="1100" b="0" i="0" u="none" strike="noStrike" kern="0" cap="none" spc="0" normalizeH="0" baseline="0" noProof="0" dirty="0" smtClean="0">
                  <a:ln>
                    <a:noFill/>
                  </a:ln>
                  <a:solidFill>
                    <a:srgbClr val="000000"/>
                  </a:solidFill>
                  <a:effectLst/>
                  <a:uLnTx/>
                  <a:uFillTx/>
                  <a:latin typeface="Arial"/>
                </a:rPr>
                <a:t>平穏無事な状態</a:t>
              </a:r>
            </a:p>
          </p:txBody>
        </p:sp>
        <p:sp>
          <p:nvSpPr>
            <p:cNvPr id="453" name="Rectangle 4"/>
            <p:cNvSpPr>
              <a:spLocks noChangeArrowheads="1"/>
            </p:cNvSpPr>
            <p:nvPr/>
          </p:nvSpPr>
          <p:spPr bwMode="auto">
            <a:xfrm>
              <a:off x="2074318" y="1953096"/>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54" name="Rectangle 4"/>
            <p:cNvSpPr>
              <a:spLocks noChangeArrowheads="1"/>
            </p:cNvSpPr>
            <p:nvPr/>
          </p:nvSpPr>
          <p:spPr bwMode="auto">
            <a:xfrm>
              <a:off x="2074318" y="2210271"/>
              <a:ext cx="292645" cy="258763"/>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55" name="Rectangle 4"/>
            <p:cNvSpPr>
              <a:spLocks noChangeArrowheads="1"/>
            </p:cNvSpPr>
            <p:nvPr/>
          </p:nvSpPr>
          <p:spPr bwMode="auto">
            <a:xfrm>
              <a:off x="2074318" y="246903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56" name="Rectangle 4"/>
            <p:cNvSpPr>
              <a:spLocks noChangeArrowheads="1"/>
            </p:cNvSpPr>
            <p:nvPr/>
          </p:nvSpPr>
          <p:spPr bwMode="auto">
            <a:xfrm>
              <a:off x="2074318" y="2726209"/>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57" name="Rectangle 4"/>
            <p:cNvSpPr>
              <a:spLocks noChangeArrowheads="1"/>
            </p:cNvSpPr>
            <p:nvPr/>
          </p:nvSpPr>
          <p:spPr bwMode="auto">
            <a:xfrm>
              <a:off x="2074318" y="29833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58" name="Rectangle 4"/>
            <p:cNvSpPr>
              <a:spLocks noChangeArrowheads="1"/>
            </p:cNvSpPr>
            <p:nvPr/>
          </p:nvSpPr>
          <p:spPr bwMode="auto">
            <a:xfrm>
              <a:off x="2074318" y="3240559"/>
              <a:ext cx="292645" cy="258762"/>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59" name="Rectangle 4"/>
            <p:cNvSpPr>
              <a:spLocks noChangeArrowheads="1"/>
            </p:cNvSpPr>
            <p:nvPr/>
          </p:nvSpPr>
          <p:spPr bwMode="auto">
            <a:xfrm>
              <a:off x="2074318" y="3499321"/>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60" name="Rectangle 4"/>
            <p:cNvSpPr>
              <a:spLocks noChangeArrowheads="1"/>
            </p:cNvSpPr>
            <p:nvPr/>
          </p:nvSpPr>
          <p:spPr bwMode="auto">
            <a:xfrm>
              <a:off x="2074318" y="3756496"/>
              <a:ext cx="292645" cy="255588"/>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61" name="Rectangle 4"/>
            <p:cNvSpPr>
              <a:spLocks noChangeArrowheads="1"/>
            </p:cNvSpPr>
            <p:nvPr/>
          </p:nvSpPr>
          <p:spPr bwMode="auto">
            <a:xfrm>
              <a:off x="2074318" y="40120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grpSp>
      <p:sp>
        <p:nvSpPr>
          <p:cNvPr id="462" name="Text Box 148"/>
          <p:cNvSpPr txBox="1">
            <a:spLocks noChangeArrowheads="1"/>
          </p:cNvSpPr>
          <p:nvPr/>
        </p:nvSpPr>
        <p:spPr bwMode="auto">
          <a:xfrm>
            <a:off x="107504" y="4105511"/>
            <a:ext cx="1871663" cy="449516"/>
          </a:xfrm>
          <a:prstGeom prst="rect">
            <a:avLst/>
          </a:prstGeom>
          <a:noFill/>
          <a:ln>
            <a:noFill/>
          </a:ln>
          <a:effectLst/>
        </p:spPr>
        <p:txBody>
          <a:bodyPr>
            <a:spAutoFit/>
          </a:bodyPr>
          <a:lstStyle/>
          <a:p>
            <a:pPr fontAlgn="base">
              <a:spcBef>
                <a:spcPct val="50000"/>
              </a:spcBef>
              <a:spcAft>
                <a:spcPct val="0"/>
              </a:spcAft>
            </a:pPr>
            <a:r>
              <a:rPr lang="en-US" altLang="ja-JP" sz="1200" b="1" dirty="0">
                <a:solidFill>
                  <a:srgbClr val="000000"/>
                </a:solidFill>
                <a:latin typeface="Arial"/>
              </a:rPr>
              <a:t>【</a:t>
            </a:r>
            <a:r>
              <a:rPr lang="ja-JP" altLang="en-US" sz="1200" b="1" dirty="0" smtClean="0">
                <a:solidFill>
                  <a:srgbClr val="000000"/>
                </a:solidFill>
                <a:latin typeface="Arial"/>
              </a:rPr>
              <a:t>チェック</a:t>
            </a:r>
            <a:r>
              <a:rPr lang="en-US" altLang="ja-JP" sz="1200" b="1" dirty="0" smtClean="0">
                <a:solidFill>
                  <a:srgbClr val="000000"/>
                </a:solidFill>
                <a:latin typeface="Arial"/>
              </a:rPr>
              <a:t>5】</a:t>
            </a:r>
            <a:r>
              <a:rPr lang="en-US" altLang="ja-JP" sz="1200" b="1" dirty="0">
                <a:solidFill>
                  <a:srgbClr val="000000"/>
                </a:solidFill>
                <a:latin typeface="Arial"/>
              </a:rPr>
              <a:t/>
            </a:r>
            <a:br>
              <a:rPr lang="en-US" altLang="ja-JP" sz="1200" b="1" dirty="0">
                <a:solidFill>
                  <a:srgbClr val="000000"/>
                </a:solidFill>
                <a:latin typeface="Arial"/>
              </a:rPr>
            </a:br>
            <a:r>
              <a:rPr lang="ja-JP" altLang="en-US" sz="1200" b="1" dirty="0">
                <a:solidFill>
                  <a:srgbClr val="000000"/>
                </a:solidFill>
                <a:latin typeface="Arial"/>
              </a:rPr>
              <a:t>大切にしていること</a:t>
            </a:r>
          </a:p>
        </p:txBody>
      </p:sp>
      <p:grpSp>
        <p:nvGrpSpPr>
          <p:cNvPr id="463" name="グループ化 462"/>
          <p:cNvGrpSpPr/>
          <p:nvPr/>
        </p:nvGrpSpPr>
        <p:grpSpPr>
          <a:xfrm>
            <a:off x="2340110" y="4565953"/>
            <a:ext cx="2106613" cy="2031400"/>
            <a:chOff x="260350" y="1953096"/>
            <a:chExt cx="2106613" cy="2316163"/>
          </a:xfrm>
          <a:solidFill>
            <a:srgbClr val="FFFFFF"/>
          </a:solidFill>
        </p:grpSpPr>
        <p:sp>
          <p:nvSpPr>
            <p:cNvPr id="464" name="Rectangle 4"/>
            <p:cNvSpPr>
              <a:spLocks noChangeArrowheads="1"/>
            </p:cNvSpPr>
            <p:nvPr/>
          </p:nvSpPr>
          <p:spPr bwMode="auto">
            <a:xfrm>
              <a:off x="260350" y="1953096"/>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①	</a:t>
              </a:r>
              <a:r>
                <a:rPr kumimoji="0" lang="ja-JP" altLang="en-US" sz="1100" b="0" i="0" u="none" strike="noStrike" kern="0" cap="none" spc="0" normalizeH="0" baseline="0" noProof="0" dirty="0" smtClean="0">
                  <a:ln>
                    <a:noFill/>
                  </a:ln>
                  <a:solidFill>
                    <a:srgbClr val="000000"/>
                  </a:solidFill>
                  <a:effectLst/>
                  <a:uLnTx/>
                  <a:uFillTx/>
                  <a:latin typeface="Arial"/>
                </a:rPr>
                <a:t>几帳面</a:t>
              </a:r>
            </a:p>
          </p:txBody>
        </p:sp>
        <p:sp>
          <p:nvSpPr>
            <p:cNvPr id="465" name="Rectangle 4"/>
            <p:cNvSpPr>
              <a:spLocks noChangeArrowheads="1"/>
            </p:cNvSpPr>
            <p:nvPr/>
          </p:nvSpPr>
          <p:spPr bwMode="auto">
            <a:xfrm>
              <a:off x="260350" y="2210271"/>
              <a:ext cx="1821858" cy="258763"/>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②	</a:t>
              </a:r>
              <a:r>
                <a:rPr kumimoji="0" lang="ja-JP" altLang="en-US" sz="1100" b="0" i="0" u="none" strike="noStrike" kern="0" cap="none" spc="0" normalizeH="0" baseline="0" noProof="0" dirty="0" smtClean="0">
                  <a:ln>
                    <a:noFill/>
                  </a:ln>
                  <a:solidFill>
                    <a:srgbClr val="000000"/>
                  </a:solidFill>
                  <a:effectLst/>
                  <a:uLnTx/>
                  <a:uFillTx/>
                  <a:latin typeface="Arial"/>
                </a:rPr>
                <a:t>おせっかい</a:t>
              </a:r>
            </a:p>
          </p:txBody>
        </p:sp>
        <p:sp>
          <p:nvSpPr>
            <p:cNvPr id="466" name="Rectangle 4"/>
            <p:cNvSpPr>
              <a:spLocks noChangeArrowheads="1"/>
            </p:cNvSpPr>
            <p:nvPr/>
          </p:nvSpPr>
          <p:spPr bwMode="auto">
            <a:xfrm>
              <a:off x="260350" y="246903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③	</a:t>
              </a:r>
              <a:r>
                <a:rPr kumimoji="0" lang="ja-JP" altLang="en-US" sz="1100" b="0" i="0" u="none" strike="noStrike" kern="0" cap="none" spc="0" normalizeH="0" baseline="0" noProof="0" dirty="0" smtClean="0">
                  <a:ln>
                    <a:noFill/>
                  </a:ln>
                  <a:solidFill>
                    <a:srgbClr val="000000"/>
                  </a:solidFill>
                  <a:effectLst/>
                  <a:uLnTx/>
                  <a:uFillTx/>
                  <a:latin typeface="Arial"/>
                </a:rPr>
                <a:t>自己中心的</a:t>
              </a:r>
            </a:p>
          </p:txBody>
        </p:sp>
        <p:sp>
          <p:nvSpPr>
            <p:cNvPr id="467" name="Rectangle 4"/>
            <p:cNvSpPr>
              <a:spLocks noChangeArrowheads="1"/>
            </p:cNvSpPr>
            <p:nvPr/>
          </p:nvSpPr>
          <p:spPr bwMode="auto">
            <a:xfrm>
              <a:off x="260350" y="2726209"/>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④	</a:t>
              </a:r>
              <a:r>
                <a:rPr kumimoji="0" lang="ja-JP" altLang="en-US" sz="1100" b="0" i="0" u="none" strike="noStrike" kern="0" cap="none" spc="0" normalizeH="0" baseline="0" noProof="0" dirty="0" smtClean="0">
                  <a:ln>
                    <a:noFill/>
                  </a:ln>
                  <a:solidFill>
                    <a:srgbClr val="000000"/>
                  </a:solidFill>
                  <a:effectLst/>
                  <a:uLnTx/>
                  <a:uFillTx/>
                  <a:latin typeface="Arial"/>
                </a:rPr>
                <a:t>人を好き嫌いで判断する</a:t>
              </a:r>
            </a:p>
          </p:txBody>
        </p:sp>
        <p:sp>
          <p:nvSpPr>
            <p:cNvPr id="468" name="Rectangle 4"/>
            <p:cNvSpPr>
              <a:spLocks noChangeArrowheads="1"/>
            </p:cNvSpPr>
            <p:nvPr/>
          </p:nvSpPr>
          <p:spPr bwMode="auto">
            <a:xfrm>
              <a:off x="260350" y="29833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⑤	</a:t>
              </a:r>
              <a:r>
                <a:rPr kumimoji="0" lang="ja-JP" altLang="en-US" sz="1100" b="0" i="0" u="none" strike="noStrike" kern="0" cap="none" spc="0" normalizeH="0" baseline="0" noProof="0" dirty="0" smtClean="0">
                  <a:ln>
                    <a:noFill/>
                  </a:ln>
                  <a:solidFill>
                    <a:srgbClr val="000000"/>
                  </a:solidFill>
                  <a:effectLst/>
                  <a:uLnTx/>
                  <a:uFillTx/>
                  <a:latin typeface="Arial"/>
                </a:rPr>
                <a:t>非社交的</a:t>
              </a:r>
            </a:p>
          </p:txBody>
        </p:sp>
        <p:sp>
          <p:nvSpPr>
            <p:cNvPr id="469" name="Rectangle 4"/>
            <p:cNvSpPr>
              <a:spLocks noChangeArrowheads="1"/>
            </p:cNvSpPr>
            <p:nvPr/>
          </p:nvSpPr>
          <p:spPr bwMode="auto">
            <a:xfrm>
              <a:off x="260350" y="3240559"/>
              <a:ext cx="1821858" cy="258762"/>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⑥	</a:t>
              </a:r>
              <a:r>
                <a:rPr kumimoji="0" lang="ja-JP" altLang="en-US" sz="1100" b="0" i="0" u="none" strike="noStrike" kern="0" cap="none" spc="0" normalizeH="0" baseline="0" noProof="0" dirty="0" smtClean="0">
                  <a:ln>
                    <a:noFill/>
                  </a:ln>
                  <a:solidFill>
                    <a:srgbClr val="000000"/>
                  </a:solidFill>
                  <a:effectLst/>
                  <a:uLnTx/>
                  <a:uFillTx/>
                  <a:latin typeface="Arial"/>
                </a:rPr>
                <a:t>優柔不断</a:t>
              </a:r>
            </a:p>
          </p:txBody>
        </p:sp>
        <p:sp>
          <p:nvSpPr>
            <p:cNvPr id="470" name="Rectangle 4"/>
            <p:cNvSpPr>
              <a:spLocks noChangeArrowheads="1"/>
            </p:cNvSpPr>
            <p:nvPr/>
          </p:nvSpPr>
          <p:spPr bwMode="auto">
            <a:xfrm>
              <a:off x="260350" y="3499321"/>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⑦	</a:t>
              </a:r>
              <a:r>
                <a:rPr kumimoji="0" lang="ja-JP" altLang="en-US" sz="1100" b="0" i="0" u="none" strike="noStrike" kern="0" cap="none" spc="0" normalizeH="0" baseline="0" noProof="0" dirty="0" smtClean="0">
                  <a:ln>
                    <a:noFill/>
                  </a:ln>
                  <a:solidFill>
                    <a:srgbClr val="000000"/>
                  </a:solidFill>
                  <a:effectLst/>
                  <a:uLnTx/>
                  <a:uFillTx/>
                  <a:latin typeface="Arial"/>
                </a:rPr>
                <a:t>熱しやすく冷めやすい</a:t>
              </a:r>
            </a:p>
          </p:txBody>
        </p:sp>
        <p:sp>
          <p:nvSpPr>
            <p:cNvPr id="471" name="Rectangle 4"/>
            <p:cNvSpPr>
              <a:spLocks noChangeArrowheads="1"/>
            </p:cNvSpPr>
            <p:nvPr/>
          </p:nvSpPr>
          <p:spPr bwMode="auto">
            <a:xfrm>
              <a:off x="260350" y="3756496"/>
              <a:ext cx="1821858" cy="255588"/>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⑧	</a:t>
              </a:r>
              <a:r>
                <a:rPr kumimoji="0" lang="ja-JP" altLang="en-US" sz="1100" b="0" i="0" u="none" strike="noStrike" kern="0" cap="none" spc="0" normalizeH="0" baseline="0" noProof="0" dirty="0" smtClean="0">
                  <a:ln>
                    <a:noFill/>
                  </a:ln>
                  <a:solidFill>
                    <a:srgbClr val="000000"/>
                  </a:solidFill>
                  <a:effectLst/>
                  <a:uLnTx/>
                  <a:uFillTx/>
                  <a:latin typeface="Arial"/>
                </a:rPr>
                <a:t>好戦的</a:t>
              </a:r>
            </a:p>
          </p:txBody>
        </p:sp>
        <p:sp>
          <p:nvSpPr>
            <p:cNvPr id="472" name="Rectangle 4"/>
            <p:cNvSpPr>
              <a:spLocks noChangeArrowheads="1"/>
            </p:cNvSpPr>
            <p:nvPr/>
          </p:nvSpPr>
          <p:spPr bwMode="auto">
            <a:xfrm>
              <a:off x="260350" y="4012084"/>
              <a:ext cx="1821858" cy="257175"/>
            </a:xfrm>
            <a:prstGeom prst="rect">
              <a:avLst/>
            </a:prstGeom>
            <a:grp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⑨	</a:t>
              </a:r>
              <a:r>
                <a:rPr kumimoji="0" lang="ja-JP" altLang="en-US" sz="1100" b="0" i="0" u="none" strike="noStrike" kern="0" cap="none" spc="0" normalizeH="0" baseline="0" noProof="0" dirty="0" smtClean="0">
                  <a:ln>
                    <a:noFill/>
                  </a:ln>
                  <a:solidFill>
                    <a:srgbClr val="000000"/>
                  </a:solidFill>
                  <a:effectLst/>
                  <a:uLnTx/>
                  <a:uFillTx/>
                  <a:latin typeface="Arial"/>
                </a:rPr>
                <a:t>先延ばしにする</a:t>
              </a:r>
            </a:p>
          </p:txBody>
        </p:sp>
        <p:sp>
          <p:nvSpPr>
            <p:cNvPr id="473" name="Rectangle 4"/>
            <p:cNvSpPr>
              <a:spLocks noChangeArrowheads="1"/>
            </p:cNvSpPr>
            <p:nvPr/>
          </p:nvSpPr>
          <p:spPr bwMode="auto">
            <a:xfrm>
              <a:off x="2074318" y="1953096"/>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74" name="Rectangle 4"/>
            <p:cNvSpPr>
              <a:spLocks noChangeArrowheads="1"/>
            </p:cNvSpPr>
            <p:nvPr/>
          </p:nvSpPr>
          <p:spPr bwMode="auto">
            <a:xfrm>
              <a:off x="2074318" y="2210271"/>
              <a:ext cx="292645" cy="258763"/>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75" name="Rectangle 4"/>
            <p:cNvSpPr>
              <a:spLocks noChangeArrowheads="1"/>
            </p:cNvSpPr>
            <p:nvPr/>
          </p:nvSpPr>
          <p:spPr bwMode="auto">
            <a:xfrm>
              <a:off x="2074318" y="246903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76" name="Rectangle 4"/>
            <p:cNvSpPr>
              <a:spLocks noChangeArrowheads="1"/>
            </p:cNvSpPr>
            <p:nvPr/>
          </p:nvSpPr>
          <p:spPr bwMode="auto">
            <a:xfrm>
              <a:off x="2074318" y="2726209"/>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77" name="Rectangle 4"/>
            <p:cNvSpPr>
              <a:spLocks noChangeArrowheads="1"/>
            </p:cNvSpPr>
            <p:nvPr/>
          </p:nvSpPr>
          <p:spPr bwMode="auto">
            <a:xfrm>
              <a:off x="2074318" y="29833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78" name="Rectangle 4"/>
            <p:cNvSpPr>
              <a:spLocks noChangeArrowheads="1"/>
            </p:cNvSpPr>
            <p:nvPr/>
          </p:nvSpPr>
          <p:spPr bwMode="auto">
            <a:xfrm>
              <a:off x="2074318" y="3240559"/>
              <a:ext cx="292645" cy="258762"/>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79" name="Rectangle 4"/>
            <p:cNvSpPr>
              <a:spLocks noChangeArrowheads="1"/>
            </p:cNvSpPr>
            <p:nvPr/>
          </p:nvSpPr>
          <p:spPr bwMode="auto">
            <a:xfrm>
              <a:off x="2074318" y="3499321"/>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80" name="Rectangle 4"/>
            <p:cNvSpPr>
              <a:spLocks noChangeArrowheads="1"/>
            </p:cNvSpPr>
            <p:nvPr/>
          </p:nvSpPr>
          <p:spPr bwMode="auto">
            <a:xfrm>
              <a:off x="2074318" y="3756496"/>
              <a:ext cx="292645" cy="255588"/>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81" name="Rectangle 4"/>
            <p:cNvSpPr>
              <a:spLocks noChangeArrowheads="1"/>
            </p:cNvSpPr>
            <p:nvPr/>
          </p:nvSpPr>
          <p:spPr bwMode="auto">
            <a:xfrm>
              <a:off x="2074318" y="4012084"/>
              <a:ext cx="292645" cy="257175"/>
            </a:xfrm>
            <a:prstGeom prst="rect">
              <a:avLst/>
            </a:prstGeom>
            <a:grp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grpSp>
      <p:grpSp>
        <p:nvGrpSpPr>
          <p:cNvPr id="533" name="グループ化 532"/>
          <p:cNvGrpSpPr/>
          <p:nvPr/>
        </p:nvGrpSpPr>
        <p:grpSpPr>
          <a:xfrm>
            <a:off x="4572716" y="4565953"/>
            <a:ext cx="2106613" cy="2031400"/>
            <a:chOff x="4572716" y="4565953"/>
            <a:chExt cx="2106613" cy="2031400"/>
          </a:xfrm>
        </p:grpSpPr>
        <p:sp>
          <p:nvSpPr>
            <p:cNvPr id="482" name="Rectangle 4"/>
            <p:cNvSpPr>
              <a:spLocks noChangeArrowheads="1"/>
            </p:cNvSpPr>
            <p:nvPr/>
          </p:nvSpPr>
          <p:spPr bwMode="auto">
            <a:xfrm>
              <a:off x="4572716" y="4565953"/>
              <a:ext cx="1821858"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①	</a:t>
              </a:r>
              <a:r>
                <a:rPr kumimoji="0" lang="ja-JP" altLang="en-US" sz="1100" b="0" i="0" u="none" strike="noStrike" kern="0" cap="none" spc="0" normalizeH="0" baseline="0" noProof="0" dirty="0" smtClean="0">
                  <a:ln>
                    <a:noFill/>
                  </a:ln>
                  <a:solidFill>
                    <a:srgbClr val="000000"/>
                  </a:solidFill>
                  <a:effectLst/>
                  <a:uLnTx/>
                  <a:uFillTx/>
                  <a:latin typeface="Arial"/>
                </a:rPr>
                <a:t>無秩序な状態</a:t>
              </a:r>
            </a:p>
          </p:txBody>
        </p:sp>
        <p:sp>
          <p:nvSpPr>
            <p:cNvPr id="483" name="Rectangle 4"/>
            <p:cNvSpPr>
              <a:spLocks noChangeArrowheads="1"/>
            </p:cNvSpPr>
            <p:nvPr/>
          </p:nvSpPr>
          <p:spPr bwMode="auto">
            <a:xfrm>
              <a:off x="4572716" y="4791509"/>
              <a:ext cx="1821858" cy="226949"/>
            </a:xfrm>
            <a:prstGeom prst="rect">
              <a:avLst/>
            </a:prstGeom>
            <a:solidFill>
              <a:srgbClr val="FFFFFF"/>
            </a:solid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②	</a:t>
              </a:r>
              <a:r>
                <a:rPr kumimoji="0" lang="ja-JP" altLang="en-US" sz="1100" b="0" i="0" u="none" strike="noStrike" kern="0" cap="none" spc="0" normalizeH="0" baseline="0" noProof="0" dirty="0" smtClean="0">
                  <a:ln>
                    <a:noFill/>
                  </a:ln>
                  <a:solidFill>
                    <a:srgbClr val="000000"/>
                  </a:solidFill>
                  <a:effectLst/>
                  <a:uLnTx/>
                  <a:uFillTx/>
                  <a:latin typeface="Arial"/>
                </a:rPr>
                <a:t>人と接することが少ない</a:t>
              </a:r>
            </a:p>
          </p:txBody>
        </p:sp>
        <p:sp>
          <p:nvSpPr>
            <p:cNvPr id="484" name="Rectangle 4"/>
            <p:cNvSpPr>
              <a:spLocks noChangeArrowheads="1"/>
            </p:cNvSpPr>
            <p:nvPr/>
          </p:nvSpPr>
          <p:spPr bwMode="auto">
            <a:xfrm>
              <a:off x="4572716" y="5018459"/>
              <a:ext cx="1821858"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③	</a:t>
              </a:r>
              <a:r>
                <a:rPr kumimoji="0" lang="ja-JP" altLang="en-US" sz="1100" b="0" i="0" u="none" strike="noStrike" kern="0" cap="none" spc="0" normalizeH="0" baseline="0" noProof="0" dirty="0" smtClean="0">
                  <a:ln>
                    <a:noFill/>
                  </a:ln>
                  <a:solidFill>
                    <a:srgbClr val="000000"/>
                  </a:solidFill>
                  <a:effectLst/>
                  <a:uLnTx/>
                  <a:uFillTx/>
                  <a:latin typeface="Arial"/>
                </a:rPr>
                <a:t>競争がないこと</a:t>
              </a:r>
            </a:p>
          </p:txBody>
        </p:sp>
        <p:sp>
          <p:nvSpPr>
            <p:cNvPr id="485" name="Rectangle 4"/>
            <p:cNvSpPr>
              <a:spLocks noChangeArrowheads="1"/>
            </p:cNvSpPr>
            <p:nvPr/>
          </p:nvSpPr>
          <p:spPr bwMode="auto">
            <a:xfrm>
              <a:off x="4572716" y="5244015"/>
              <a:ext cx="1821858"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④	</a:t>
              </a:r>
              <a:r>
                <a:rPr kumimoji="0" lang="ja-JP" altLang="en-US" sz="1100" b="0" i="0" u="none" strike="noStrike" kern="0" cap="none" spc="0" normalizeH="0" baseline="0" noProof="0" dirty="0" smtClean="0">
                  <a:ln>
                    <a:noFill/>
                  </a:ln>
                  <a:solidFill>
                    <a:srgbClr val="000000"/>
                  </a:solidFill>
                  <a:effectLst/>
                  <a:uLnTx/>
                  <a:uFillTx/>
                  <a:latin typeface="Arial"/>
                </a:rPr>
                <a:t>人に認められないこと</a:t>
              </a:r>
            </a:p>
          </p:txBody>
        </p:sp>
        <p:sp>
          <p:nvSpPr>
            <p:cNvPr id="486" name="Rectangle 4"/>
            <p:cNvSpPr>
              <a:spLocks noChangeArrowheads="1"/>
            </p:cNvSpPr>
            <p:nvPr/>
          </p:nvSpPr>
          <p:spPr bwMode="auto">
            <a:xfrm>
              <a:off x="4572716" y="5469571"/>
              <a:ext cx="1821858"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⑤	</a:t>
              </a:r>
              <a:r>
                <a:rPr kumimoji="0" lang="ja-JP" altLang="en-US" sz="1100" b="0" i="0" u="none" strike="noStrike" kern="0" cap="none" spc="0" normalizeH="0" baseline="0" noProof="0" dirty="0" smtClean="0">
                  <a:ln>
                    <a:noFill/>
                  </a:ln>
                  <a:solidFill>
                    <a:srgbClr val="000000"/>
                  </a:solidFill>
                  <a:effectLst/>
                  <a:uLnTx/>
                  <a:uFillTx/>
                  <a:latin typeface="Arial"/>
                </a:rPr>
                <a:t>人との接触が多い</a:t>
              </a:r>
            </a:p>
          </p:txBody>
        </p:sp>
        <p:sp>
          <p:nvSpPr>
            <p:cNvPr id="487" name="Rectangle 4"/>
            <p:cNvSpPr>
              <a:spLocks noChangeArrowheads="1"/>
            </p:cNvSpPr>
            <p:nvPr/>
          </p:nvSpPr>
          <p:spPr bwMode="auto">
            <a:xfrm>
              <a:off x="4572716" y="5695127"/>
              <a:ext cx="1821858" cy="226948"/>
            </a:xfrm>
            <a:prstGeom prst="rect">
              <a:avLst/>
            </a:prstGeom>
            <a:solidFill>
              <a:srgbClr val="FFFFFF"/>
            </a:solid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⑥	</a:t>
              </a:r>
              <a:r>
                <a:rPr kumimoji="0" lang="ja-JP" altLang="en-US" sz="1100" b="0" i="0" u="none" strike="noStrike" kern="0" cap="none" spc="0" normalizeH="0" baseline="0" noProof="0" dirty="0" smtClean="0">
                  <a:ln>
                    <a:noFill/>
                  </a:ln>
                  <a:solidFill>
                    <a:srgbClr val="000000"/>
                  </a:solidFill>
                  <a:effectLst/>
                  <a:uLnTx/>
                  <a:uFillTx/>
                  <a:latin typeface="Arial"/>
                </a:rPr>
                <a:t>方向性があいまい</a:t>
              </a:r>
            </a:p>
          </p:txBody>
        </p:sp>
        <p:sp>
          <p:nvSpPr>
            <p:cNvPr id="488" name="Rectangle 4"/>
            <p:cNvSpPr>
              <a:spLocks noChangeArrowheads="1"/>
            </p:cNvSpPr>
            <p:nvPr/>
          </p:nvSpPr>
          <p:spPr bwMode="auto">
            <a:xfrm>
              <a:off x="4572716" y="5922076"/>
              <a:ext cx="1821858"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⑦	</a:t>
              </a:r>
              <a:r>
                <a:rPr kumimoji="0" lang="ja-JP" altLang="en-US" sz="1100" b="0" i="0" u="none" strike="noStrike" kern="0" cap="none" spc="0" normalizeH="0" baseline="0" noProof="0" dirty="0" smtClean="0">
                  <a:ln>
                    <a:noFill/>
                  </a:ln>
                  <a:solidFill>
                    <a:srgbClr val="000000"/>
                  </a:solidFill>
                  <a:effectLst/>
                  <a:uLnTx/>
                  <a:uFillTx/>
                  <a:latin typeface="Arial"/>
                </a:rPr>
                <a:t>ルーチンワーク</a:t>
              </a:r>
            </a:p>
          </p:txBody>
        </p:sp>
        <p:sp>
          <p:nvSpPr>
            <p:cNvPr id="489" name="Rectangle 4"/>
            <p:cNvSpPr>
              <a:spLocks noChangeArrowheads="1"/>
            </p:cNvSpPr>
            <p:nvPr/>
          </p:nvSpPr>
          <p:spPr bwMode="auto">
            <a:xfrm>
              <a:off x="4572716" y="6147632"/>
              <a:ext cx="1821858" cy="224164"/>
            </a:xfrm>
            <a:prstGeom prst="rect">
              <a:avLst/>
            </a:prstGeom>
            <a:solidFill>
              <a:srgbClr val="FFFFFF"/>
            </a:solid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⑧	</a:t>
              </a:r>
              <a:r>
                <a:rPr kumimoji="0" lang="ja-JP" altLang="en-US" sz="1100" b="0" i="0" u="none" strike="noStrike" kern="0" cap="none" spc="0" normalizeH="0" baseline="0" noProof="0" dirty="0" smtClean="0">
                  <a:ln>
                    <a:noFill/>
                  </a:ln>
                  <a:solidFill>
                    <a:srgbClr val="000000"/>
                  </a:solidFill>
                  <a:effectLst/>
                  <a:uLnTx/>
                  <a:uFillTx/>
                  <a:latin typeface="Arial"/>
                </a:rPr>
                <a:t>人の指示に従うこと</a:t>
              </a:r>
            </a:p>
          </p:txBody>
        </p:sp>
        <p:sp>
          <p:nvSpPr>
            <p:cNvPr id="490" name="Rectangle 4"/>
            <p:cNvSpPr>
              <a:spLocks noChangeArrowheads="1"/>
            </p:cNvSpPr>
            <p:nvPr/>
          </p:nvSpPr>
          <p:spPr bwMode="auto">
            <a:xfrm>
              <a:off x="4572716" y="6371797"/>
              <a:ext cx="1821858"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174625" marR="0" lvl="0" indent="-174625" defTabSz="957263"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smtClean="0">
                  <a:ln>
                    <a:noFill/>
                  </a:ln>
                  <a:solidFill>
                    <a:srgbClr val="000000"/>
                  </a:solidFill>
                  <a:effectLst/>
                  <a:uLnTx/>
                  <a:uFillTx/>
                  <a:latin typeface="Arial"/>
                </a:rPr>
                <a:t>⑨	</a:t>
              </a:r>
              <a:r>
                <a:rPr kumimoji="0" lang="ja-JP" altLang="en-US" sz="1100" b="0" i="0" u="none" strike="noStrike" kern="0" cap="none" spc="0" normalizeH="0" baseline="0" noProof="0" dirty="0" smtClean="0">
                  <a:ln>
                    <a:noFill/>
                  </a:ln>
                  <a:solidFill>
                    <a:srgbClr val="000000"/>
                  </a:solidFill>
                  <a:effectLst/>
                  <a:uLnTx/>
                  <a:uFillTx/>
                  <a:latin typeface="Arial"/>
                </a:rPr>
                <a:t>変化が激しい</a:t>
              </a:r>
            </a:p>
          </p:txBody>
        </p:sp>
        <p:sp>
          <p:nvSpPr>
            <p:cNvPr id="491" name="Rectangle 4"/>
            <p:cNvSpPr>
              <a:spLocks noChangeArrowheads="1"/>
            </p:cNvSpPr>
            <p:nvPr/>
          </p:nvSpPr>
          <p:spPr bwMode="auto">
            <a:xfrm>
              <a:off x="6386684" y="4565953"/>
              <a:ext cx="292645"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92" name="Rectangle 4"/>
            <p:cNvSpPr>
              <a:spLocks noChangeArrowheads="1"/>
            </p:cNvSpPr>
            <p:nvPr/>
          </p:nvSpPr>
          <p:spPr bwMode="auto">
            <a:xfrm>
              <a:off x="6386684" y="4791509"/>
              <a:ext cx="292645" cy="226949"/>
            </a:xfrm>
            <a:prstGeom prst="rect">
              <a:avLst/>
            </a:prstGeom>
            <a:solidFill>
              <a:srgbClr val="FFFFFF"/>
            </a:solid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93" name="Rectangle 4"/>
            <p:cNvSpPr>
              <a:spLocks noChangeArrowheads="1"/>
            </p:cNvSpPr>
            <p:nvPr/>
          </p:nvSpPr>
          <p:spPr bwMode="auto">
            <a:xfrm>
              <a:off x="6386684" y="5018459"/>
              <a:ext cx="292645"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94" name="Rectangle 4"/>
            <p:cNvSpPr>
              <a:spLocks noChangeArrowheads="1"/>
            </p:cNvSpPr>
            <p:nvPr/>
          </p:nvSpPr>
          <p:spPr bwMode="auto">
            <a:xfrm>
              <a:off x="6386684" y="5244015"/>
              <a:ext cx="292645"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95" name="Rectangle 4"/>
            <p:cNvSpPr>
              <a:spLocks noChangeArrowheads="1"/>
            </p:cNvSpPr>
            <p:nvPr/>
          </p:nvSpPr>
          <p:spPr bwMode="auto">
            <a:xfrm>
              <a:off x="6386684" y="5469571"/>
              <a:ext cx="292645"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96" name="Rectangle 4"/>
            <p:cNvSpPr>
              <a:spLocks noChangeArrowheads="1"/>
            </p:cNvSpPr>
            <p:nvPr/>
          </p:nvSpPr>
          <p:spPr bwMode="auto">
            <a:xfrm>
              <a:off x="6386684" y="5695127"/>
              <a:ext cx="292645" cy="226948"/>
            </a:xfrm>
            <a:prstGeom prst="rect">
              <a:avLst/>
            </a:prstGeom>
            <a:solidFill>
              <a:srgbClr val="FFFFFF"/>
            </a:solid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97" name="Rectangle 4"/>
            <p:cNvSpPr>
              <a:spLocks noChangeArrowheads="1"/>
            </p:cNvSpPr>
            <p:nvPr/>
          </p:nvSpPr>
          <p:spPr bwMode="auto">
            <a:xfrm>
              <a:off x="6386684" y="5922076"/>
              <a:ext cx="292645"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98" name="Rectangle 4"/>
            <p:cNvSpPr>
              <a:spLocks noChangeArrowheads="1"/>
            </p:cNvSpPr>
            <p:nvPr/>
          </p:nvSpPr>
          <p:spPr bwMode="auto">
            <a:xfrm>
              <a:off x="6386684" y="6147632"/>
              <a:ext cx="292645" cy="224164"/>
            </a:xfrm>
            <a:prstGeom prst="rect">
              <a:avLst/>
            </a:prstGeom>
            <a:solidFill>
              <a:srgbClr val="FFFFFF"/>
            </a:solid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sp>
          <p:nvSpPr>
            <p:cNvPr id="499" name="Rectangle 4"/>
            <p:cNvSpPr>
              <a:spLocks noChangeArrowheads="1"/>
            </p:cNvSpPr>
            <p:nvPr/>
          </p:nvSpPr>
          <p:spPr bwMode="auto">
            <a:xfrm>
              <a:off x="6386684" y="6371797"/>
              <a:ext cx="292645" cy="225556"/>
            </a:xfrm>
            <a:prstGeom prst="rect">
              <a:avLst/>
            </a:prstGeom>
            <a:solidFill>
              <a:srgbClr val="FFFFFF"/>
            </a:solidFill>
            <a:ln w="9525">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0" i="0" u="none" strike="noStrike" kern="0" cap="none" spc="0" normalizeH="0" baseline="0" noProof="0" smtClean="0">
                <a:ln>
                  <a:noFill/>
                </a:ln>
                <a:solidFill>
                  <a:srgbClr val="000000"/>
                </a:solidFill>
                <a:effectLst/>
                <a:uLnTx/>
                <a:uFillTx/>
                <a:latin typeface="Arial"/>
              </a:endParaRPr>
            </a:p>
          </p:txBody>
        </p:sp>
      </p:grpSp>
      <p:sp>
        <p:nvSpPr>
          <p:cNvPr id="500" name="Text Box 148"/>
          <p:cNvSpPr txBox="1">
            <a:spLocks noChangeArrowheads="1"/>
          </p:cNvSpPr>
          <p:nvPr/>
        </p:nvSpPr>
        <p:spPr bwMode="auto">
          <a:xfrm>
            <a:off x="2340110" y="4105511"/>
            <a:ext cx="2106613" cy="453906"/>
          </a:xfrm>
          <a:prstGeom prst="rect">
            <a:avLst/>
          </a:prstGeom>
          <a:noFill/>
          <a:ln>
            <a:noFill/>
          </a:ln>
          <a:effectLst/>
        </p:spPr>
        <p:txBody>
          <a:bodyPr wrap="square">
            <a:spAutoFit/>
          </a:bodyPr>
          <a:lstStyle/>
          <a:p>
            <a:pPr fontAlgn="base">
              <a:spcBef>
                <a:spcPct val="50000"/>
              </a:spcBef>
              <a:spcAft>
                <a:spcPct val="0"/>
              </a:spcAft>
            </a:pPr>
            <a:r>
              <a:rPr lang="en-US" altLang="ja-JP" sz="1200" b="1" dirty="0">
                <a:solidFill>
                  <a:srgbClr val="000000"/>
                </a:solidFill>
                <a:latin typeface="Arial"/>
              </a:rPr>
              <a:t>【</a:t>
            </a:r>
            <a:r>
              <a:rPr lang="ja-JP" altLang="en-US" sz="1200" b="1" dirty="0" smtClean="0">
                <a:solidFill>
                  <a:srgbClr val="000000"/>
                </a:solidFill>
                <a:latin typeface="Arial"/>
              </a:rPr>
              <a:t>チェック</a:t>
            </a:r>
            <a:r>
              <a:rPr lang="en-US" altLang="ja-JP" sz="1200" b="1" dirty="0" smtClean="0">
                <a:solidFill>
                  <a:srgbClr val="000000"/>
                </a:solidFill>
                <a:latin typeface="Arial"/>
              </a:rPr>
              <a:t>6】</a:t>
            </a:r>
            <a:r>
              <a:rPr lang="en-US" altLang="ja-JP" sz="1200" b="1" dirty="0">
                <a:solidFill>
                  <a:srgbClr val="000000"/>
                </a:solidFill>
                <a:latin typeface="Arial"/>
              </a:rPr>
              <a:t/>
            </a:r>
            <a:br>
              <a:rPr lang="en-US" altLang="ja-JP" sz="1200" b="1" dirty="0">
                <a:solidFill>
                  <a:srgbClr val="000000"/>
                </a:solidFill>
                <a:latin typeface="Arial"/>
              </a:rPr>
            </a:br>
            <a:r>
              <a:rPr lang="ja-JP" altLang="en-US" sz="1200" b="1" dirty="0">
                <a:solidFill>
                  <a:srgbClr val="000000"/>
                </a:solidFill>
                <a:latin typeface="Arial"/>
              </a:rPr>
              <a:t>実はこんなところがあります</a:t>
            </a:r>
          </a:p>
        </p:txBody>
      </p:sp>
      <p:sp>
        <p:nvSpPr>
          <p:cNvPr id="501" name="Text Box 148"/>
          <p:cNvSpPr txBox="1">
            <a:spLocks noChangeArrowheads="1"/>
          </p:cNvSpPr>
          <p:nvPr/>
        </p:nvSpPr>
        <p:spPr bwMode="auto">
          <a:xfrm>
            <a:off x="4572716" y="4105511"/>
            <a:ext cx="1871663" cy="449516"/>
          </a:xfrm>
          <a:prstGeom prst="rect">
            <a:avLst/>
          </a:prstGeom>
          <a:noFill/>
          <a:ln>
            <a:noFill/>
          </a:ln>
          <a:effectLst/>
        </p:spPr>
        <p:txBody>
          <a:bodyPr>
            <a:spAutoFit/>
          </a:bodyPr>
          <a:lstStyle/>
          <a:p>
            <a:pPr fontAlgn="base">
              <a:spcBef>
                <a:spcPct val="50000"/>
              </a:spcBef>
              <a:spcAft>
                <a:spcPct val="0"/>
              </a:spcAft>
            </a:pPr>
            <a:r>
              <a:rPr lang="en-US" altLang="ja-JP" sz="1200" b="1" dirty="0">
                <a:solidFill>
                  <a:srgbClr val="000000"/>
                </a:solidFill>
                <a:latin typeface="Arial"/>
              </a:rPr>
              <a:t>【</a:t>
            </a:r>
            <a:r>
              <a:rPr lang="ja-JP" altLang="en-US" sz="1200" b="1" dirty="0" smtClean="0">
                <a:solidFill>
                  <a:srgbClr val="000000"/>
                </a:solidFill>
                <a:latin typeface="Arial"/>
              </a:rPr>
              <a:t>チェック</a:t>
            </a:r>
            <a:r>
              <a:rPr lang="en-US" altLang="ja-JP" sz="1200" b="1" dirty="0" smtClean="0">
                <a:solidFill>
                  <a:srgbClr val="000000"/>
                </a:solidFill>
                <a:latin typeface="Arial"/>
              </a:rPr>
              <a:t>7】</a:t>
            </a:r>
            <a:r>
              <a:rPr lang="en-US" altLang="ja-JP" sz="1200" b="1" dirty="0">
                <a:solidFill>
                  <a:srgbClr val="000000"/>
                </a:solidFill>
                <a:latin typeface="Arial"/>
              </a:rPr>
              <a:t/>
            </a:r>
            <a:br>
              <a:rPr lang="en-US" altLang="ja-JP" sz="1200" b="1" dirty="0">
                <a:solidFill>
                  <a:srgbClr val="000000"/>
                </a:solidFill>
                <a:latin typeface="Arial"/>
              </a:rPr>
            </a:br>
            <a:r>
              <a:rPr lang="ja-JP" altLang="en-US" sz="1200" b="1" dirty="0">
                <a:solidFill>
                  <a:srgbClr val="000000"/>
                </a:solidFill>
                <a:latin typeface="Arial"/>
              </a:rPr>
              <a:t>ストレスに感じること</a:t>
            </a:r>
          </a:p>
        </p:txBody>
      </p:sp>
      <p:sp>
        <p:nvSpPr>
          <p:cNvPr id="502" name="Rectangle 4"/>
          <p:cNvSpPr>
            <a:spLocks noChangeArrowheads="1"/>
          </p:cNvSpPr>
          <p:nvPr/>
        </p:nvSpPr>
        <p:spPr bwMode="auto">
          <a:xfrm>
            <a:off x="7618856" y="4565953"/>
            <a:ext cx="292645" cy="225556"/>
          </a:xfrm>
          <a:prstGeom prst="rect">
            <a:avLst/>
          </a:prstGeom>
          <a:solidFill>
            <a:srgbClr val="FFFFFF"/>
          </a:solid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r>
              <a:rPr kumimoji="0" lang="ja-JP" altLang="en-US" sz="1100" b="1" i="0" u="none" strike="noStrike" kern="0" cap="none" spc="0" normalizeH="0" baseline="0" noProof="0" dirty="0" smtClean="0">
                <a:ln>
                  <a:noFill/>
                </a:ln>
                <a:solidFill>
                  <a:srgbClr val="000000"/>
                </a:solidFill>
                <a:effectLst/>
                <a:uLnTx/>
                <a:uFillTx/>
                <a:latin typeface="Arial"/>
              </a:rPr>
              <a:t>①</a:t>
            </a:r>
            <a:endParaRPr kumimoji="0" lang="ja-JP" altLang="ja-JP" sz="1100" b="1" i="0" u="none" strike="noStrike" kern="0" cap="none" spc="0" normalizeH="0" baseline="0" noProof="0" dirty="0" smtClean="0">
              <a:ln>
                <a:noFill/>
              </a:ln>
              <a:solidFill>
                <a:srgbClr val="000000"/>
              </a:solidFill>
              <a:effectLst/>
              <a:uLnTx/>
              <a:uFillTx/>
              <a:latin typeface="Arial"/>
            </a:endParaRPr>
          </a:p>
        </p:txBody>
      </p:sp>
      <p:sp>
        <p:nvSpPr>
          <p:cNvPr id="503" name="Rectangle 4"/>
          <p:cNvSpPr>
            <a:spLocks noChangeArrowheads="1"/>
          </p:cNvSpPr>
          <p:nvPr/>
        </p:nvSpPr>
        <p:spPr bwMode="auto">
          <a:xfrm>
            <a:off x="7618856" y="4791509"/>
            <a:ext cx="292645" cy="226949"/>
          </a:xfrm>
          <a:prstGeom prst="rect">
            <a:avLst/>
          </a:prstGeom>
          <a:solidFill>
            <a:srgbClr val="FFFFFF"/>
          </a:solid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r>
              <a:rPr kumimoji="0" lang="ja-JP" altLang="en-US" sz="1100" b="1" i="0" u="none" strike="noStrike" kern="0" cap="none" spc="0" normalizeH="0" baseline="0" noProof="0" dirty="0" smtClean="0">
                <a:ln>
                  <a:noFill/>
                </a:ln>
                <a:solidFill>
                  <a:srgbClr val="000000"/>
                </a:solidFill>
                <a:effectLst/>
                <a:uLnTx/>
                <a:uFillTx/>
                <a:latin typeface="Arial"/>
              </a:rPr>
              <a:t>②</a:t>
            </a:r>
            <a:endParaRPr kumimoji="0" lang="ja-JP" altLang="ja-JP" sz="1100" b="1" i="0" u="none" strike="noStrike" kern="0" cap="none" spc="0" normalizeH="0" baseline="0" noProof="0" dirty="0" smtClean="0">
              <a:ln>
                <a:noFill/>
              </a:ln>
              <a:solidFill>
                <a:srgbClr val="000000"/>
              </a:solidFill>
              <a:effectLst/>
              <a:uLnTx/>
              <a:uFillTx/>
              <a:latin typeface="Arial"/>
            </a:endParaRPr>
          </a:p>
        </p:txBody>
      </p:sp>
      <p:sp>
        <p:nvSpPr>
          <p:cNvPr id="504" name="Rectangle 4"/>
          <p:cNvSpPr>
            <a:spLocks noChangeArrowheads="1"/>
          </p:cNvSpPr>
          <p:nvPr/>
        </p:nvSpPr>
        <p:spPr bwMode="auto">
          <a:xfrm>
            <a:off x="7618856" y="5018459"/>
            <a:ext cx="292645" cy="225556"/>
          </a:xfrm>
          <a:prstGeom prst="rect">
            <a:avLst/>
          </a:prstGeom>
          <a:solidFill>
            <a:srgbClr val="FFFFFF"/>
          </a:solid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r>
              <a:rPr kumimoji="0" lang="ja-JP" altLang="en-US" sz="1100" b="1" i="0" u="none" strike="noStrike" kern="0" cap="none" spc="0" normalizeH="0" baseline="0" noProof="0" dirty="0" smtClean="0">
                <a:ln>
                  <a:noFill/>
                </a:ln>
                <a:solidFill>
                  <a:srgbClr val="000000"/>
                </a:solidFill>
                <a:effectLst/>
                <a:uLnTx/>
                <a:uFillTx/>
                <a:latin typeface="Arial"/>
              </a:rPr>
              <a:t>③</a:t>
            </a:r>
            <a:endParaRPr kumimoji="0" lang="ja-JP" altLang="ja-JP" sz="1100" b="1" i="0" u="none" strike="noStrike" kern="0" cap="none" spc="0" normalizeH="0" baseline="0" noProof="0" dirty="0" smtClean="0">
              <a:ln>
                <a:noFill/>
              </a:ln>
              <a:solidFill>
                <a:srgbClr val="000000"/>
              </a:solidFill>
              <a:effectLst/>
              <a:uLnTx/>
              <a:uFillTx/>
              <a:latin typeface="Arial"/>
            </a:endParaRPr>
          </a:p>
        </p:txBody>
      </p:sp>
      <p:sp>
        <p:nvSpPr>
          <p:cNvPr id="505" name="Rectangle 4"/>
          <p:cNvSpPr>
            <a:spLocks noChangeArrowheads="1"/>
          </p:cNvSpPr>
          <p:nvPr/>
        </p:nvSpPr>
        <p:spPr bwMode="auto">
          <a:xfrm>
            <a:off x="7618856" y="5244015"/>
            <a:ext cx="292645" cy="225556"/>
          </a:xfrm>
          <a:prstGeom prst="rect">
            <a:avLst/>
          </a:prstGeom>
          <a:solidFill>
            <a:srgbClr val="FFFFFF"/>
          </a:solid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r>
              <a:rPr kumimoji="0" lang="ja-JP" altLang="en-US" sz="1100" b="1" i="0" u="none" strike="noStrike" kern="0" cap="none" spc="0" normalizeH="0" baseline="0" noProof="0" dirty="0" smtClean="0">
                <a:ln>
                  <a:noFill/>
                </a:ln>
                <a:solidFill>
                  <a:srgbClr val="000000"/>
                </a:solidFill>
                <a:effectLst/>
                <a:uLnTx/>
                <a:uFillTx/>
                <a:latin typeface="Arial"/>
              </a:rPr>
              <a:t>④</a:t>
            </a:r>
            <a:endParaRPr kumimoji="0" lang="ja-JP" altLang="ja-JP" sz="1100" b="1" i="0" u="none" strike="noStrike" kern="0" cap="none" spc="0" normalizeH="0" baseline="0" noProof="0" dirty="0" smtClean="0">
              <a:ln>
                <a:noFill/>
              </a:ln>
              <a:solidFill>
                <a:srgbClr val="000000"/>
              </a:solidFill>
              <a:effectLst/>
              <a:uLnTx/>
              <a:uFillTx/>
              <a:latin typeface="Arial"/>
            </a:endParaRPr>
          </a:p>
        </p:txBody>
      </p:sp>
      <p:sp>
        <p:nvSpPr>
          <p:cNvPr id="506" name="Rectangle 4"/>
          <p:cNvSpPr>
            <a:spLocks noChangeArrowheads="1"/>
          </p:cNvSpPr>
          <p:nvPr/>
        </p:nvSpPr>
        <p:spPr bwMode="auto">
          <a:xfrm>
            <a:off x="7618856" y="5469571"/>
            <a:ext cx="292645" cy="225556"/>
          </a:xfrm>
          <a:prstGeom prst="rect">
            <a:avLst/>
          </a:prstGeom>
          <a:solidFill>
            <a:srgbClr val="FFFFFF"/>
          </a:solid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r>
              <a:rPr kumimoji="0" lang="ja-JP" altLang="en-US" sz="1100" b="1" i="0" u="none" strike="noStrike" kern="0" cap="none" spc="0" normalizeH="0" baseline="0" noProof="0" dirty="0" smtClean="0">
                <a:ln>
                  <a:noFill/>
                </a:ln>
                <a:solidFill>
                  <a:srgbClr val="000000"/>
                </a:solidFill>
                <a:effectLst/>
                <a:uLnTx/>
                <a:uFillTx/>
                <a:latin typeface="Arial"/>
              </a:rPr>
              <a:t>⑤</a:t>
            </a:r>
            <a:endParaRPr kumimoji="0" lang="ja-JP" altLang="ja-JP" sz="1100" b="1" i="0" u="none" strike="noStrike" kern="0" cap="none" spc="0" normalizeH="0" baseline="0" noProof="0" dirty="0" smtClean="0">
              <a:ln>
                <a:noFill/>
              </a:ln>
              <a:solidFill>
                <a:srgbClr val="000000"/>
              </a:solidFill>
              <a:effectLst/>
              <a:uLnTx/>
              <a:uFillTx/>
              <a:latin typeface="Arial"/>
            </a:endParaRPr>
          </a:p>
        </p:txBody>
      </p:sp>
      <p:sp>
        <p:nvSpPr>
          <p:cNvPr id="507" name="Rectangle 4"/>
          <p:cNvSpPr>
            <a:spLocks noChangeArrowheads="1"/>
          </p:cNvSpPr>
          <p:nvPr/>
        </p:nvSpPr>
        <p:spPr bwMode="auto">
          <a:xfrm>
            <a:off x="7618856" y="5695127"/>
            <a:ext cx="292645" cy="226948"/>
          </a:xfrm>
          <a:prstGeom prst="rect">
            <a:avLst/>
          </a:prstGeom>
          <a:solidFill>
            <a:srgbClr val="FFFFFF"/>
          </a:solid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r>
              <a:rPr kumimoji="0" lang="ja-JP" altLang="en-US" sz="1100" b="1" i="0" u="none" strike="noStrike" kern="0" cap="none" spc="0" normalizeH="0" baseline="0" noProof="0" dirty="0" smtClean="0">
                <a:ln>
                  <a:noFill/>
                </a:ln>
                <a:solidFill>
                  <a:srgbClr val="000000"/>
                </a:solidFill>
                <a:effectLst/>
                <a:uLnTx/>
                <a:uFillTx/>
                <a:latin typeface="Arial"/>
              </a:rPr>
              <a:t>⑥</a:t>
            </a:r>
            <a:endParaRPr kumimoji="0" lang="ja-JP" altLang="ja-JP" sz="1100" b="1" i="0" u="none" strike="noStrike" kern="0" cap="none" spc="0" normalizeH="0" baseline="0" noProof="0" dirty="0" smtClean="0">
              <a:ln>
                <a:noFill/>
              </a:ln>
              <a:solidFill>
                <a:srgbClr val="000000"/>
              </a:solidFill>
              <a:effectLst/>
              <a:uLnTx/>
              <a:uFillTx/>
              <a:latin typeface="Arial"/>
            </a:endParaRPr>
          </a:p>
        </p:txBody>
      </p:sp>
      <p:sp>
        <p:nvSpPr>
          <p:cNvPr id="508" name="Rectangle 4"/>
          <p:cNvSpPr>
            <a:spLocks noChangeArrowheads="1"/>
          </p:cNvSpPr>
          <p:nvPr/>
        </p:nvSpPr>
        <p:spPr bwMode="auto">
          <a:xfrm>
            <a:off x="7618856" y="5922076"/>
            <a:ext cx="292645" cy="225556"/>
          </a:xfrm>
          <a:prstGeom prst="rect">
            <a:avLst/>
          </a:prstGeom>
          <a:solidFill>
            <a:srgbClr val="FFFFFF"/>
          </a:solid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r>
              <a:rPr kumimoji="0" lang="ja-JP" altLang="en-US" sz="1100" b="1" i="0" u="none" strike="noStrike" kern="0" cap="none" spc="0" normalizeH="0" baseline="0" noProof="0" dirty="0" smtClean="0">
                <a:ln>
                  <a:noFill/>
                </a:ln>
                <a:solidFill>
                  <a:srgbClr val="000000"/>
                </a:solidFill>
                <a:effectLst/>
                <a:uLnTx/>
                <a:uFillTx/>
                <a:latin typeface="Arial"/>
              </a:rPr>
              <a:t>⑦</a:t>
            </a:r>
            <a:endParaRPr kumimoji="0" lang="ja-JP" altLang="ja-JP" sz="1100" b="1" i="0" u="none" strike="noStrike" kern="0" cap="none" spc="0" normalizeH="0" baseline="0" noProof="0" dirty="0" smtClean="0">
              <a:ln>
                <a:noFill/>
              </a:ln>
              <a:solidFill>
                <a:srgbClr val="000000"/>
              </a:solidFill>
              <a:effectLst/>
              <a:uLnTx/>
              <a:uFillTx/>
              <a:latin typeface="Arial"/>
            </a:endParaRPr>
          </a:p>
        </p:txBody>
      </p:sp>
      <p:sp>
        <p:nvSpPr>
          <p:cNvPr id="509" name="Rectangle 4"/>
          <p:cNvSpPr>
            <a:spLocks noChangeArrowheads="1"/>
          </p:cNvSpPr>
          <p:nvPr/>
        </p:nvSpPr>
        <p:spPr bwMode="auto">
          <a:xfrm>
            <a:off x="7618856" y="6147632"/>
            <a:ext cx="292645" cy="224164"/>
          </a:xfrm>
          <a:prstGeom prst="rect">
            <a:avLst/>
          </a:prstGeom>
          <a:solidFill>
            <a:srgbClr val="FFFFFF"/>
          </a:solid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r>
              <a:rPr kumimoji="0" lang="ja-JP" altLang="en-US" sz="1100" b="1" i="0" u="none" strike="noStrike" kern="0" cap="none" spc="0" normalizeH="0" baseline="0" noProof="0" dirty="0" smtClean="0">
                <a:ln>
                  <a:noFill/>
                </a:ln>
                <a:solidFill>
                  <a:srgbClr val="000000"/>
                </a:solidFill>
                <a:effectLst/>
                <a:uLnTx/>
                <a:uFillTx/>
                <a:latin typeface="Arial"/>
              </a:rPr>
              <a:t>⑧</a:t>
            </a:r>
            <a:endParaRPr kumimoji="0" lang="ja-JP" altLang="ja-JP" sz="1100" b="1" i="0" u="none" strike="noStrike" kern="0" cap="none" spc="0" normalizeH="0" baseline="0" noProof="0" dirty="0" smtClean="0">
              <a:ln>
                <a:noFill/>
              </a:ln>
              <a:solidFill>
                <a:srgbClr val="000000"/>
              </a:solidFill>
              <a:effectLst/>
              <a:uLnTx/>
              <a:uFillTx/>
              <a:latin typeface="Arial"/>
            </a:endParaRPr>
          </a:p>
        </p:txBody>
      </p:sp>
      <p:sp>
        <p:nvSpPr>
          <p:cNvPr id="510" name="Rectangle 4"/>
          <p:cNvSpPr>
            <a:spLocks noChangeArrowheads="1"/>
          </p:cNvSpPr>
          <p:nvPr/>
        </p:nvSpPr>
        <p:spPr bwMode="auto">
          <a:xfrm>
            <a:off x="7618856" y="6371797"/>
            <a:ext cx="292645" cy="225556"/>
          </a:xfrm>
          <a:prstGeom prst="rect">
            <a:avLst/>
          </a:prstGeom>
          <a:solidFill>
            <a:srgbClr val="FFFFFF"/>
          </a:solid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r>
              <a:rPr kumimoji="0" lang="ja-JP" altLang="en-US" sz="1100" b="1" i="0" u="none" strike="noStrike" kern="0" cap="none" spc="0" normalizeH="0" baseline="0" noProof="0" dirty="0" smtClean="0">
                <a:ln>
                  <a:noFill/>
                </a:ln>
                <a:solidFill>
                  <a:srgbClr val="000000"/>
                </a:solidFill>
                <a:effectLst/>
                <a:uLnTx/>
                <a:uFillTx/>
                <a:latin typeface="Arial"/>
              </a:rPr>
              <a:t>⑨</a:t>
            </a:r>
            <a:endParaRPr kumimoji="0" lang="ja-JP" altLang="ja-JP" sz="1100" b="1" i="0" u="none" strike="noStrike" kern="0" cap="none" spc="0" normalizeH="0" baseline="0" noProof="0" dirty="0" smtClean="0">
              <a:ln>
                <a:noFill/>
              </a:ln>
              <a:solidFill>
                <a:srgbClr val="000000"/>
              </a:solidFill>
              <a:effectLst/>
              <a:uLnTx/>
              <a:uFillTx/>
              <a:latin typeface="Arial"/>
            </a:endParaRPr>
          </a:p>
        </p:txBody>
      </p:sp>
      <p:grpSp>
        <p:nvGrpSpPr>
          <p:cNvPr id="511" name="グループ化 510"/>
          <p:cNvGrpSpPr/>
          <p:nvPr/>
        </p:nvGrpSpPr>
        <p:grpSpPr>
          <a:xfrm>
            <a:off x="7910986" y="4565953"/>
            <a:ext cx="499958" cy="2031400"/>
            <a:chOff x="7816458" y="4401369"/>
            <a:chExt cx="292645" cy="2066126"/>
          </a:xfrm>
          <a:solidFill>
            <a:srgbClr val="FFFFFF"/>
          </a:solidFill>
        </p:grpSpPr>
        <p:sp>
          <p:nvSpPr>
            <p:cNvPr id="512" name="Rectangle 4"/>
            <p:cNvSpPr>
              <a:spLocks noChangeArrowheads="1"/>
            </p:cNvSpPr>
            <p:nvPr/>
          </p:nvSpPr>
          <p:spPr bwMode="auto">
            <a:xfrm>
              <a:off x="7816458" y="4401369"/>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13" name="Rectangle 4"/>
            <p:cNvSpPr>
              <a:spLocks noChangeArrowheads="1"/>
            </p:cNvSpPr>
            <p:nvPr/>
          </p:nvSpPr>
          <p:spPr bwMode="auto">
            <a:xfrm>
              <a:off x="7816458" y="4630781"/>
              <a:ext cx="292645" cy="230829"/>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14" name="Rectangle 4"/>
            <p:cNvSpPr>
              <a:spLocks noChangeArrowheads="1"/>
            </p:cNvSpPr>
            <p:nvPr/>
          </p:nvSpPr>
          <p:spPr bwMode="auto">
            <a:xfrm>
              <a:off x="7816458" y="4861610"/>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15" name="Rectangle 4"/>
            <p:cNvSpPr>
              <a:spLocks noChangeArrowheads="1"/>
            </p:cNvSpPr>
            <p:nvPr/>
          </p:nvSpPr>
          <p:spPr bwMode="auto">
            <a:xfrm>
              <a:off x="7816458" y="5091022"/>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16" name="Rectangle 4"/>
            <p:cNvSpPr>
              <a:spLocks noChangeArrowheads="1"/>
            </p:cNvSpPr>
            <p:nvPr/>
          </p:nvSpPr>
          <p:spPr bwMode="auto">
            <a:xfrm>
              <a:off x="7816458" y="5320434"/>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17" name="Rectangle 4"/>
            <p:cNvSpPr>
              <a:spLocks noChangeArrowheads="1"/>
            </p:cNvSpPr>
            <p:nvPr/>
          </p:nvSpPr>
          <p:spPr bwMode="auto">
            <a:xfrm>
              <a:off x="7816458" y="5549846"/>
              <a:ext cx="292645" cy="230828"/>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18" name="Rectangle 4"/>
            <p:cNvSpPr>
              <a:spLocks noChangeArrowheads="1"/>
            </p:cNvSpPr>
            <p:nvPr/>
          </p:nvSpPr>
          <p:spPr bwMode="auto">
            <a:xfrm>
              <a:off x="7816458" y="5780674"/>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19" name="Rectangle 4"/>
            <p:cNvSpPr>
              <a:spLocks noChangeArrowheads="1"/>
            </p:cNvSpPr>
            <p:nvPr/>
          </p:nvSpPr>
          <p:spPr bwMode="auto">
            <a:xfrm>
              <a:off x="7816458" y="6010086"/>
              <a:ext cx="292645" cy="227996"/>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20" name="Rectangle 4"/>
            <p:cNvSpPr>
              <a:spLocks noChangeArrowheads="1"/>
            </p:cNvSpPr>
            <p:nvPr/>
          </p:nvSpPr>
          <p:spPr bwMode="auto">
            <a:xfrm>
              <a:off x="7816458" y="6238083"/>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grpSp>
      <p:grpSp>
        <p:nvGrpSpPr>
          <p:cNvPr id="521" name="グループ化 520"/>
          <p:cNvGrpSpPr/>
          <p:nvPr/>
        </p:nvGrpSpPr>
        <p:grpSpPr>
          <a:xfrm>
            <a:off x="8415042" y="4565953"/>
            <a:ext cx="499958" cy="2031400"/>
            <a:chOff x="7816458" y="4401369"/>
            <a:chExt cx="292645" cy="2066126"/>
          </a:xfrm>
          <a:solidFill>
            <a:srgbClr val="FFFFFF"/>
          </a:solidFill>
        </p:grpSpPr>
        <p:sp>
          <p:nvSpPr>
            <p:cNvPr id="522" name="Rectangle 4"/>
            <p:cNvSpPr>
              <a:spLocks noChangeArrowheads="1"/>
            </p:cNvSpPr>
            <p:nvPr/>
          </p:nvSpPr>
          <p:spPr bwMode="auto">
            <a:xfrm>
              <a:off x="7816458" y="4401369"/>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23" name="Rectangle 4"/>
            <p:cNvSpPr>
              <a:spLocks noChangeArrowheads="1"/>
            </p:cNvSpPr>
            <p:nvPr/>
          </p:nvSpPr>
          <p:spPr bwMode="auto">
            <a:xfrm>
              <a:off x="7816458" y="4630781"/>
              <a:ext cx="292645" cy="230829"/>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24" name="Rectangle 4"/>
            <p:cNvSpPr>
              <a:spLocks noChangeArrowheads="1"/>
            </p:cNvSpPr>
            <p:nvPr/>
          </p:nvSpPr>
          <p:spPr bwMode="auto">
            <a:xfrm>
              <a:off x="7816458" y="4861610"/>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25" name="Rectangle 4"/>
            <p:cNvSpPr>
              <a:spLocks noChangeArrowheads="1"/>
            </p:cNvSpPr>
            <p:nvPr/>
          </p:nvSpPr>
          <p:spPr bwMode="auto">
            <a:xfrm>
              <a:off x="7816458" y="5091022"/>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26" name="Rectangle 4"/>
            <p:cNvSpPr>
              <a:spLocks noChangeArrowheads="1"/>
            </p:cNvSpPr>
            <p:nvPr/>
          </p:nvSpPr>
          <p:spPr bwMode="auto">
            <a:xfrm>
              <a:off x="7816458" y="5320434"/>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27" name="Rectangle 4"/>
            <p:cNvSpPr>
              <a:spLocks noChangeArrowheads="1"/>
            </p:cNvSpPr>
            <p:nvPr/>
          </p:nvSpPr>
          <p:spPr bwMode="auto">
            <a:xfrm>
              <a:off x="7816458" y="5549846"/>
              <a:ext cx="292645" cy="230828"/>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28" name="Rectangle 4"/>
            <p:cNvSpPr>
              <a:spLocks noChangeArrowheads="1"/>
            </p:cNvSpPr>
            <p:nvPr/>
          </p:nvSpPr>
          <p:spPr bwMode="auto">
            <a:xfrm>
              <a:off x="7816458" y="5780674"/>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29" name="Rectangle 4"/>
            <p:cNvSpPr>
              <a:spLocks noChangeArrowheads="1"/>
            </p:cNvSpPr>
            <p:nvPr/>
          </p:nvSpPr>
          <p:spPr bwMode="auto">
            <a:xfrm>
              <a:off x="7816458" y="6010086"/>
              <a:ext cx="292645" cy="227996"/>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sp>
          <p:nvSpPr>
            <p:cNvPr id="530" name="Rectangle 4"/>
            <p:cNvSpPr>
              <a:spLocks noChangeArrowheads="1"/>
            </p:cNvSpPr>
            <p:nvPr/>
          </p:nvSpPr>
          <p:spPr bwMode="auto">
            <a:xfrm>
              <a:off x="7816458" y="6238083"/>
              <a:ext cx="292645" cy="229412"/>
            </a:xfrm>
            <a:prstGeom prst="rect">
              <a:avLst/>
            </a:prstGeom>
            <a:grpFill/>
            <a:ln w="19050">
              <a:solidFill>
                <a:schemeClr val="tx1"/>
              </a:solidFill>
              <a:miter lim="800000"/>
              <a:headEnd/>
              <a:tailEnd/>
            </a:ln>
          </p:spPr>
          <p:txBody>
            <a:bodyPr wrap="none" lIns="89949" tIns="46773" rIns="89949" bIns="46773" anchor="ctr"/>
            <a:lstStyle/>
            <a:p>
              <a:pPr marL="0" marR="0" lvl="0" indent="0" defTabSz="957263" eaLnBrk="1" fontAlgn="base" latinLnBrk="0" hangingPunct="1">
                <a:lnSpc>
                  <a:spcPct val="100000"/>
                </a:lnSpc>
                <a:spcBef>
                  <a:spcPct val="0"/>
                </a:spcBef>
                <a:spcAft>
                  <a:spcPct val="0"/>
                </a:spcAft>
                <a:buClrTx/>
                <a:buSzTx/>
                <a:buFontTx/>
                <a:buNone/>
                <a:tabLst/>
                <a:defRPr/>
              </a:pPr>
              <a:endParaRPr kumimoji="0" lang="ja-JP" altLang="ja-JP" sz="1100" b="1" i="0" u="none" strike="noStrike" kern="0" cap="none" spc="0" normalizeH="0" baseline="0" noProof="0" smtClean="0">
                <a:ln>
                  <a:noFill/>
                </a:ln>
                <a:solidFill>
                  <a:srgbClr val="000000"/>
                </a:solidFill>
                <a:effectLst/>
                <a:uLnTx/>
                <a:uFillTx/>
                <a:latin typeface="Arial"/>
              </a:endParaRPr>
            </a:p>
          </p:txBody>
        </p:sp>
      </p:grpSp>
      <p:sp>
        <p:nvSpPr>
          <p:cNvPr id="531" name="Text Box 156"/>
          <p:cNvSpPr txBox="1">
            <a:spLocks noChangeArrowheads="1"/>
          </p:cNvSpPr>
          <p:nvPr/>
        </p:nvSpPr>
        <p:spPr bwMode="auto">
          <a:xfrm>
            <a:off x="8293546" y="4176309"/>
            <a:ext cx="742950" cy="393385"/>
          </a:xfrm>
          <a:prstGeom prst="rect">
            <a:avLst/>
          </a:prstGeom>
          <a:noFill/>
          <a:ln>
            <a:noFill/>
          </a:ln>
          <a:effectLst/>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28575" algn="ctr">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ja-JP" altLang="en-US" sz="1000" b="1" dirty="0" smtClean="0">
                <a:solidFill>
                  <a:srgbClr val="000000"/>
                </a:solidFill>
                <a:latin typeface="Arial"/>
              </a:rPr>
              <a:t>順位</a:t>
            </a:r>
            <a:r>
              <a:rPr lang="en-US" altLang="ja-JP" sz="1000" b="1" dirty="0" smtClean="0">
                <a:solidFill>
                  <a:srgbClr val="000000"/>
                </a:solidFill>
                <a:latin typeface="Arial"/>
              </a:rPr>
              <a:t/>
            </a:r>
            <a:br>
              <a:rPr lang="en-US" altLang="ja-JP" sz="1000" b="1" dirty="0" smtClean="0">
                <a:solidFill>
                  <a:srgbClr val="000000"/>
                </a:solidFill>
                <a:latin typeface="Arial"/>
              </a:rPr>
            </a:br>
            <a:r>
              <a:rPr lang="ja-JP" altLang="en-US" sz="1000" b="1" dirty="0" smtClean="0">
                <a:solidFill>
                  <a:srgbClr val="000000"/>
                </a:solidFill>
                <a:latin typeface="Arial"/>
              </a:rPr>
              <a:t>（</a:t>
            </a:r>
            <a:r>
              <a:rPr lang="en-US" altLang="ja-JP" sz="1000" b="1" dirty="0" smtClean="0">
                <a:solidFill>
                  <a:srgbClr val="000000"/>
                </a:solidFill>
                <a:latin typeface="Arial"/>
              </a:rPr>
              <a:t>1</a:t>
            </a:r>
            <a:r>
              <a:rPr lang="ja-JP" altLang="en-US" sz="1000" b="1" dirty="0" smtClean="0">
                <a:solidFill>
                  <a:srgbClr val="000000"/>
                </a:solidFill>
                <a:latin typeface="Arial"/>
              </a:rPr>
              <a:t>～</a:t>
            </a:r>
            <a:r>
              <a:rPr lang="en-US" altLang="ja-JP" sz="1000" b="1" dirty="0" smtClean="0">
                <a:solidFill>
                  <a:srgbClr val="000000"/>
                </a:solidFill>
                <a:latin typeface="Arial"/>
              </a:rPr>
              <a:t>3</a:t>
            </a:r>
            <a:r>
              <a:rPr lang="ja-JP" altLang="en-US" sz="1000" b="1" dirty="0" smtClean="0">
                <a:solidFill>
                  <a:srgbClr val="000000"/>
                </a:solidFill>
                <a:latin typeface="Arial"/>
              </a:rPr>
              <a:t>位）</a:t>
            </a:r>
            <a:endParaRPr lang="ja-JP" altLang="en-US" sz="1000" b="1" dirty="0">
              <a:solidFill>
                <a:srgbClr val="000000"/>
              </a:solidFill>
              <a:latin typeface="Arial"/>
            </a:endParaRPr>
          </a:p>
        </p:txBody>
      </p:sp>
    </p:spTree>
    <p:extLst>
      <p:ext uri="{BB962C8B-B14F-4D97-AF65-F5344CB8AC3E}">
        <p14:creationId xmlns:p14="http://schemas.microsoft.com/office/powerpoint/2010/main" val="3899578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エニアグラムの</a:t>
            </a:r>
            <a:r>
              <a:rPr lang="en-US" altLang="ja-JP" dirty="0" smtClean="0"/>
              <a:t>9</a:t>
            </a:r>
            <a:r>
              <a:rPr lang="ja-JP" altLang="en-US" dirty="0" smtClean="0"/>
              <a:t>タイプ（</a:t>
            </a:r>
            <a:r>
              <a:rPr lang="en-US" altLang="ja-JP" dirty="0" smtClean="0"/>
              <a:t>1/3</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15</a:t>
            </a:fld>
            <a:endParaRPr lang="ja-JP" altLang="en-US" dirty="0"/>
          </a:p>
        </p:txBody>
      </p:sp>
      <p:sp>
        <p:nvSpPr>
          <p:cNvPr id="6" name="正方形/長方形 5"/>
          <p:cNvSpPr/>
          <p:nvPr/>
        </p:nvSpPr>
        <p:spPr>
          <a:xfrm>
            <a:off x="467544" y="1772816"/>
            <a:ext cx="1440160" cy="14551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rPr>
              <a:t>タイプ</a:t>
            </a:r>
            <a:r>
              <a:rPr kumimoji="1" lang="en-US" altLang="ja-JP" b="1" dirty="0" smtClean="0">
                <a:solidFill>
                  <a:schemeClr val="tx1"/>
                </a:solidFill>
              </a:rPr>
              <a:t>1</a:t>
            </a:r>
            <a:br>
              <a:rPr kumimoji="1" lang="en-US" altLang="ja-JP" b="1" dirty="0" smtClean="0">
                <a:solidFill>
                  <a:schemeClr val="tx1"/>
                </a:solidFill>
              </a:rPr>
            </a:br>
            <a:r>
              <a:rPr kumimoji="1" lang="ja-JP" altLang="en-US" b="1" dirty="0" smtClean="0">
                <a:solidFill>
                  <a:schemeClr val="tx1"/>
                </a:solidFill>
              </a:rPr>
              <a:t>改革する人</a:t>
            </a:r>
            <a:endParaRPr kumimoji="1" lang="ja-JP" altLang="en-US" b="1" dirty="0">
              <a:solidFill>
                <a:schemeClr val="tx1"/>
              </a:solidFill>
            </a:endParaRPr>
          </a:p>
        </p:txBody>
      </p:sp>
      <p:sp>
        <p:nvSpPr>
          <p:cNvPr id="7" name="正方形/長方形 6"/>
          <p:cNvSpPr/>
          <p:nvPr/>
        </p:nvSpPr>
        <p:spPr>
          <a:xfrm>
            <a:off x="467544" y="3313516"/>
            <a:ext cx="1440160" cy="14551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rPr>
              <a:t>タイプ</a:t>
            </a:r>
            <a:r>
              <a:rPr kumimoji="1" lang="en-US" altLang="ja-JP" b="1" dirty="0" smtClean="0">
                <a:solidFill>
                  <a:schemeClr val="tx1"/>
                </a:solidFill>
              </a:rPr>
              <a:t>2</a:t>
            </a:r>
            <a:br>
              <a:rPr kumimoji="1" lang="en-US" altLang="ja-JP" b="1" dirty="0" smtClean="0">
                <a:solidFill>
                  <a:schemeClr val="tx1"/>
                </a:solidFill>
              </a:rPr>
            </a:br>
            <a:r>
              <a:rPr kumimoji="1" lang="ja-JP" altLang="en-US" b="1" dirty="0" smtClean="0">
                <a:solidFill>
                  <a:schemeClr val="tx1"/>
                </a:solidFill>
              </a:rPr>
              <a:t>助ける人</a:t>
            </a:r>
            <a:endParaRPr kumimoji="1" lang="ja-JP" altLang="en-US" b="1" dirty="0">
              <a:solidFill>
                <a:schemeClr val="tx1"/>
              </a:solidFill>
            </a:endParaRPr>
          </a:p>
        </p:txBody>
      </p:sp>
      <p:sp>
        <p:nvSpPr>
          <p:cNvPr id="8" name="正方形/長方形 7"/>
          <p:cNvSpPr/>
          <p:nvPr/>
        </p:nvSpPr>
        <p:spPr>
          <a:xfrm>
            <a:off x="468002" y="4854215"/>
            <a:ext cx="1440160" cy="14551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rPr>
              <a:t>タイプ</a:t>
            </a:r>
            <a:r>
              <a:rPr kumimoji="1" lang="en-US" altLang="ja-JP" b="1" dirty="0" smtClean="0">
                <a:solidFill>
                  <a:schemeClr val="tx1"/>
                </a:solidFill>
              </a:rPr>
              <a:t>3</a:t>
            </a:r>
            <a:br>
              <a:rPr kumimoji="1" lang="en-US" altLang="ja-JP" b="1" dirty="0" smtClean="0">
                <a:solidFill>
                  <a:schemeClr val="tx1"/>
                </a:solidFill>
              </a:rPr>
            </a:br>
            <a:r>
              <a:rPr kumimoji="1" lang="ja-JP" altLang="en-US" b="1" dirty="0" smtClean="0">
                <a:solidFill>
                  <a:schemeClr val="tx1"/>
                </a:solidFill>
              </a:rPr>
              <a:t>達成する人</a:t>
            </a:r>
            <a:endParaRPr kumimoji="1" lang="ja-JP" altLang="en-US" b="1" dirty="0">
              <a:solidFill>
                <a:schemeClr val="tx1"/>
              </a:solidFill>
            </a:endParaRPr>
          </a:p>
        </p:txBody>
      </p:sp>
      <p:sp>
        <p:nvSpPr>
          <p:cNvPr id="10" name="テキスト ボックス 9"/>
          <p:cNvSpPr txBox="1"/>
          <p:nvPr/>
        </p:nvSpPr>
        <p:spPr>
          <a:xfrm>
            <a:off x="687751" y="1340768"/>
            <a:ext cx="1075937" cy="400110"/>
          </a:xfrm>
          <a:prstGeom prst="rect">
            <a:avLst/>
          </a:prstGeom>
          <a:noFill/>
        </p:spPr>
        <p:txBody>
          <a:bodyPr wrap="none" rtlCol="0">
            <a:spAutoFit/>
          </a:bodyPr>
          <a:lstStyle/>
          <a:p>
            <a:pPr algn="ctr"/>
            <a:r>
              <a:rPr kumimoji="1" lang="ja-JP" altLang="en-US" sz="2000" dirty="0" smtClean="0"/>
              <a:t>タイプ名</a:t>
            </a:r>
            <a:endParaRPr kumimoji="1" lang="ja-JP" altLang="en-US" sz="2000" dirty="0"/>
          </a:p>
        </p:txBody>
      </p:sp>
      <p:sp>
        <p:nvSpPr>
          <p:cNvPr id="11" name="テキスト ボックス 10"/>
          <p:cNvSpPr txBox="1"/>
          <p:nvPr/>
        </p:nvSpPr>
        <p:spPr>
          <a:xfrm>
            <a:off x="2101742" y="1340768"/>
            <a:ext cx="1058303" cy="400110"/>
          </a:xfrm>
          <a:prstGeom prst="rect">
            <a:avLst/>
          </a:prstGeom>
          <a:noFill/>
        </p:spPr>
        <p:txBody>
          <a:bodyPr wrap="none" rtlCol="0">
            <a:spAutoFit/>
          </a:bodyPr>
          <a:lstStyle/>
          <a:p>
            <a:pPr algn="ctr"/>
            <a:r>
              <a:rPr kumimoji="1" lang="ja-JP" altLang="en-US" sz="2000" dirty="0" smtClean="0"/>
              <a:t>イメージ</a:t>
            </a:r>
            <a:endParaRPr kumimoji="1" lang="ja-JP" altLang="en-US" sz="2000" dirty="0"/>
          </a:p>
        </p:txBody>
      </p:sp>
      <p:sp>
        <p:nvSpPr>
          <p:cNvPr id="12" name="テキスト ボックス 11"/>
          <p:cNvSpPr txBox="1"/>
          <p:nvPr/>
        </p:nvSpPr>
        <p:spPr>
          <a:xfrm>
            <a:off x="3934508" y="1340768"/>
            <a:ext cx="4155305" cy="400110"/>
          </a:xfrm>
          <a:prstGeom prst="rect">
            <a:avLst/>
          </a:prstGeom>
          <a:noFill/>
        </p:spPr>
        <p:txBody>
          <a:bodyPr wrap="none" rtlCol="0">
            <a:spAutoFit/>
          </a:bodyPr>
          <a:lstStyle/>
          <a:p>
            <a:pPr algn="ctr"/>
            <a:r>
              <a:rPr lang="ja-JP" altLang="en-US" sz="2000" dirty="0"/>
              <a:t>思考・</a:t>
            </a:r>
            <a:r>
              <a:rPr lang="ja-JP" altLang="en-US" sz="2000" dirty="0" smtClean="0"/>
              <a:t>行動・コミュニケーションの</a:t>
            </a:r>
            <a:r>
              <a:rPr lang="ja-JP" altLang="en-US" sz="2000" dirty="0"/>
              <a:t>傾向</a:t>
            </a:r>
            <a:endParaRPr kumimoji="1" lang="ja-JP" altLang="en-US" sz="2000" dirty="0"/>
          </a:p>
        </p:txBody>
      </p:sp>
      <p:pic>
        <p:nvPicPr>
          <p:cNvPr id="14" name="Picture 2" descr="http://img2.blogs.yahoo.co.jp/ybi/1/45/2d/himebow/folder/782331/img_782331_22754196_1?12326216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1838180"/>
            <a:ext cx="1158347" cy="1324377"/>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3275856" y="1772816"/>
            <a:ext cx="5400600" cy="1438855"/>
          </a:xfrm>
          <a:prstGeom prst="rect">
            <a:avLst/>
          </a:prstGeom>
          <a:noFill/>
        </p:spPr>
        <p:txBody>
          <a:bodyPr wrap="square" rtlCol="0">
            <a:spAutoFit/>
          </a:bodyPr>
          <a:lstStyle/>
          <a:p>
            <a:pPr marL="171450" indent="-171450" fontAlgn="base">
              <a:lnSpc>
                <a:spcPts val="1500"/>
              </a:lnSpc>
              <a:spcBef>
                <a:spcPct val="0"/>
              </a:spcBef>
              <a:spcAft>
                <a:spcPct val="0"/>
              </a:spcAft>
              <a:buFont typeface="Arial" pitchFamily="34" charset="0"/>
              <a:buChar char="•"/>
            </a:pPr>
            <a:r>
              <a:rPr lang="ja-JP" altLang="en-US" sz="1400" dirty="0">
                <a:solidFill>
                  <a:srgbClr val="000000"/>
                </a:solidFill>
                <a:latin typeface="Arial" charset="0"/>
              </a:rPr>
              <a:t>自分自身やものごとが欠点のない状態であることを求める</a:t>
            </a:r>
          </a:p>
          <a:p>
            <a:pPr marL="171450" indent="-171450" fontAlgn="base">
              <a:lnSpc>
                <a:spcPts val="1500"/>
              </a:lnSpc>
              <a:spcBef>
                <a:spcPct val="0"/>
              </a:spcBef>
              <a:spcAft>
                <a:spcPct val="0"/>
              </a:spcAft>
              <a:buFont typeface="Arial" pitchFamily="34" charset="0"/>
              <a:buChar char="•"/>
            </a:pPr>
            <a:r>
              <a:rPr lang="ja-JP" altLang="en-US" sz="1400" dirty="0">
                <a:solidFill>
                  <a:srgbClr val="000000"/>
                </a:solidFill>
                <a:latin typeface="Arial" charset="0"/>
              </a:rPr>
              <a:t>現状に満足せず、あるべき基準に向けてもっと改善できると考える</a:t>
            </a:r>
          </a:p>
          <a:p>
            <a:pPr marL="171450" indent="-171450" fontAlgn="base">
              <a:lnSpc>
                <a:spcPts val="1500"/>
              </a:lnSpc>
              <a:spcBef>
                <a:spcPct val="0"/>
              </a:spcBef>
              <a:spcAft>
                <a:spcPct val="0"/>
              </a:spcAft>
              <a:buFont typeface="Arial" pitchFamily="34" charset="0"/>
              <a:buChar char="•"/>
            </a:pPr>
            <a:r>
              <a:rPr lang="ja-JP" altLang="en-US" sz="1400" dirty="0">
                <a:solidFill>
                  <a:srgbClr val="000000"/>
                </a:solidFill>
                <a:latin typeface="Arial" charset="0"/>
              </a:rPr>
              <a:t>思慮分別があり、常に正直、率直、公正であろうと</a:t>
            </a:r>
            <a:r>
              <a:rPr lang="ja-JP" altLang="en-US" sz="1400" dirty="0" smtClean="0">
                <a:solidFill>
                  <a:srgbClr val="000000"/>
                </a:solidFill>
                <a:latin typeface="Arial" charset="0"/>
              </a:rPr>
              <a:t>する</a:t>
            </a:r>
          </a:p>
          <a:p>
            <a:pPr marL="171450" indent="-171450" fontAlgn="base">
              <a:lnSpc>
                <a:spcPts val="1500"/>
              </a:lnSpc>
              <a:spcBef>
                <a:spcPct val="0"/>
              </a:spcBef>
              <a:spcAft>
                <a:spcPct val="0"/>
              </a:spcAft>
              <a:buFont typeface="Arial" pitchFamily="34" charset="0"/>
              <a:buChar char="•"/>
            </a:pPr>
            <a:r>
              <a:rPr lang="ja-JP" altLang="en-US" sz="1400" dirty="0" smtClean="0">
                <a:solidFill>
                  <a:srgbClr val="000000"/>
                </a:solidFill>
                <a:latin typeface="Arial" charset="0"/>
              </a:rPr>
              <a:t>時間を建設的に使う</a:t>
            </a:r>
            <a:endParaRPr lang="ja-JP" altLang="en-US" sz="1400" dirty="0">
              <a:solidFill>
                <a:srgbClr val="000000"/>
              </a:solidFill>
              <a:latin typeface="Arial" charset="0"/>
            </a:endParaRPr>
          </a:p>
          <a:p>
            <a:pPr marL="171450" indent="-171450" fontAlgn="base">
              <a:lnSpc>
                <a:spcPts val="1500"/>
              </a:lnSpc>
              <a:spcBef>
                <a:spcPct val="0"/>
              </a:spcBef>
              <a:spcAft>
                <a:spcPct val="0"/>
              </a:spcAft>
              <a:buFont typeface="Arial" pitchFamily="34" charset="0"/>
              <a:buChar char="•"/>
            </a:pPr>
            <a:r>
              <a:rPr lang="ja-JP" altLang="en-US" sz="1400" dirty="0" smtClean="0">
                <a:solidFill>
                  <a:srgbClr val="000000"/>
                </a:solidFill>
                <a:latin typeface="Arial" charset="0"/>
              </a:rPr>
              <a:t>他人に</a:t>
            </a:r>
            <a:r>
              <a:rPr lang="ja-JP" altLang="en-US" sz="1400" dirty="0">
                <a:solidFill>
                  <a:srgbClr val="000000"/>
                </a:solidFill>
                <a:latin typeface="Arial" charset="0"/>
              </a:rPr>
              <a:t>アドバイスをしたり、問題点を</a:t>
            </a:r>
            <a:r>
              <a:rPr lang="ja-JP" altLang="en-US" sz="1400" dirty="0" smtClean="0">
                <a:solidFill>
                  <a:srgbClr val="000000"/>
                </a:solidFill>
                <a:latin typeface="Arial" charset="0"/>
              </a:rPr>
              <a:t>指摘したりする</a:t>
            </a:r>
            <a:endParaRPr lang="ja-JP" altLang="en-US" sz="1400" dirty="0">
              <a:solidFill>
                <a:srgbClr val="000000"/>
              </a:solidFill>
              <a:latin typeface="Arial" charset="0"/>
            </a:endParaRPr>
          </a:p>
          <a:p>
            <a:pPr marL="171450" indent="-171450" fontAlgn="base">
              <a:lnSpc>
                <a:spcPts val="1500"/>
              </a:lnSpc>
              <a:spcBef>
                <a:spcPct val="0"/>
              </a:spcBef>
              <a:spcAft>
                <a:spcPct val="0"/>
              </a:spcAft>
              <a:buFont typeface="Arial" pitchFamily="34" charset="0"/>
              <a:buChar char="•"/>
            </a:pPr>
            <a:r>
              <a:rPr lang="ja-JP" altLang="en-US" sz="1400" dirty="0">
                <a:solidFill>
                  <a:srgbClr val="000000"/>
                </a:solidFill>
                <a:latin typeface="Arial" charset="0"/>
              </a:rPr>
              <a:t>決めつけた表現をする</a:t>
            </a:r>
          </a:p>
          <a:p>
            <a:pPr marL="171450" indent="-171450" fontAlgn="base">
              <a:lnSpc>
                <a:spcPts val="1500"/>
              </a:lnSpc>
              <a:spcBef>
                <a:spcPct val="0"/>
              </a:spcBef>
              <a:spcAft>
                <a:spcPct val="0"/>
              </a:spcAft>
              <a:buFont typeface="Arial" pitchFamily="34" charset="0"/>
              <a:buChar char="•"/>
            </a:pPr>
            <a:r>
              <a:rPr lang="ja-JP" altLang="en-US" sz="1400" dirty="0">
                <a:solidFill>
                  <a:srgbClr val="000000"/>
                </a:solidFill>
                <a:latin typeface="Arial" charset="0"/>
              </a:rPr>
              <a:t>他人に頼らず、自力で何とかしようとう</a:t>
            </a:r>
            <a:r>
              <a:rPr lang="ja-JP" altLang="en-US" sz="1400" dirty="0" smtClean="0">
                <a:solidFill>
                  <a:srgbClr val="000000"/>
                </a:solidFill>
                <a:latin typeface="Arial" charset="0"/>
              </a:rPr>
              <a:t>する</a:t>
            </a:r>
            <a:endParaRPr lang="ja-JP" altLang="en-US" sz="1400" dirty="0">
              <a:solidFill>
                <a:srgbClr val="000000"/>
              </a:solidFill>
              <a:latin typeface="Arial" charset="0"/>
            </a:endParaRPr>
          </a:p>
        </p:txBody>
      </p:sp>
      <p:cxnSp>
        <p:nvCxnSpPr>
          <p:cNvPr id="22" name="直線コネクタ 21"/>
          <p:cNvCxnSpPr/>
          <p:nvPr/>
        </p:nvCxnSpPr>
        <p:spPr>
          <a:xfrm>
            <a:off x="467544" y="3270719"/>
            <a:ext cx="820891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467544" y="4811418"/>
            <a:ext cx="820891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67544" y="1700808"/>
            <a:ext cx="144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026793" y="1700808"/>
            <a:ext cx="1205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347864" y="1700808"/>
            <a:ext cx="53285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347864" y="3331785"/>
            <a:ext cx="5400600" cy="1438855"/>
          </a:xfrm>
          <a:prstGeom prst="rect">
            <a:avLst/>
          </a:prstGeom>
          <a:noFill/>
        </p:spPr>
        <p:txBody>
          <a:bodyPr wrap="square" rtlCol="0">
            <a:spAutoFit/>
          </a:bodyPr>
          <a:lstStyle/>
          <a:p>
            <a:pPr marL="171450" indent="-171450">
              <a:lnSpc>
                <a:spcPts val="1500"/>
              </a:lnSpc>
              <a:buFont typeface="Arial" pitchFamily="34" charset="0"/>
              <a:buChar char="•"/>
            </a:pPr>
            <a:r>
              <a:rPr lang="ja-JP" altLang="en-US" sz="1400" dirty="0"/>
              <a:t>人とのつながりや心の結びつきを大切にする</a:t>
            </a:r>
          </a:p>
          <a:p>
            <a:pPr marL="171450" indent="-171450">
              <a:lnSpc>
                <a:spcPts val="1500"/>
              </a:lnSpc>
              <a:buFont typeface="Arial" pitchFamily="34" charset="0"/>
              <a:buChar char="•"/>
            </a:pPr>
            <a:r>
              <a:rPr lang="ja-JP" altLang="en-US" sz="1400" dirty="0" smtClean="0"/>
              <a:t>他者</a:t>
            </a:r>
            <a:r>
              <a:rPr lang="ja-JP" altLang="en-US" sz="1400" dirty="0"/>
              <a:t>の世話をしたり、面倒をよく見る</a:t>
            </a:r>
          </a:p>
          <a:p>
            <a:pPr marL="171450" indent="-171450">
              <a:lnSpc>
                <a:spcPts val="1500"/>
              </a:lnSpc>
              <a:buFont typeface="Arial" pitchFamily="34" charset="0"/>
              <a:buChar char="•"/>
            </a:pPr>
            <a:r>
              <a:rPr lang="ja-JP" altLang="en-US" sz="1400" dirty="0"/>
              <a:t>他者が必要とするものに常に気を配り、それを満たそうと尽くす</a:t>
            </a:r>
          </a:p>
          <a:p>
            <a:pPr marL="171450" indent="-171450">
              <a:lnSpc>
                <a:spcPts val="1500"/>
              </a:lnSpc>
              <a:buFont typeface="Arial" pitchFamily="34" charset="0"/>
              <a:buChar char="•"/>
            </a:pPr>
            <a:r>
              <a:rPr lang="ja-JP" altLang="en-US" sz="1400" dirty="0"/>
              <a:t>理屈やルールより、気持ちを優先</a:t>
            </a:r>
            <a:r>
              <a:rPr lang="ja-JP" altLang="en-US" sz="1400" dirty="0" smtClean="0"/>
              <a:t>する</a:t>
            </a:r>
            <a:endParaRPr lang="en-US" altLang="ja-JP" sz="1400" dirty="0" smtClean="0"/>
          </a:p>
          <a:p>
            <a:pPr marL="171450" indent="-171450">
              <a:lnSpc>
                <a:spcPts val="1500"/>
              </a:lnSpc>
              <a:buFont typeface="Arial" pitchFamily="34" charset="0"/>
              <a:buChar char="•"/>
            </a:pPr>
            <a:r>
              <a:rPr lang="ja-JP" altLang="en-US" sz="1400" dirty="0"/>
              <a:t>他者に対して自分の感情を表現する</a:t>
            </a:r>
          </a:p>
          <a:p>
            <a:pPr marL="171450" indent="-171450">
              <a:lnSpc>
                <a:spcPts val="1500"/>
              </a:lnSpc>
              <a:buFont typeface="Arial" pitchFamily="34" charset="0"/>
              <a:buChar char="•"/>
            </a:pPr>
            <a:r>
              <a:rPr lang="ja-JP" altLang="en-US" sz="1400" dirty="0"/>
              <a:t>フレンドリーな雰囲気で、あいづちや頷きが多い</a:t>
            </a:r>
          </a:p>
          <a:p>
            <a:pPr marL="171450" indent="-171450">
              <a:lnSpc>
                <a:spcPts val="1500"/>
              </a:lnSpc>
              <a:buFont typeface="Arial" pitchFamily="34" charset="0"/>
              <a:buChar char="•"/>
            </a:pPr>
            <a:r>
              <a:rPr lang="ja-JP" altLang="en-US" sz="1400" dirty="0"/>
              <a:t>一方的、合理的な議論を</a:t>
            </a:r>
            <a:r>
              <a:rPr lang="ja-JP" altLang="en-US" sz="1400" dirty="0" smtClean="0"/>
              <a:t>好まない</a:t>
            </a:r>
            <a:endParaRPr lang="ja-JP" altLang="en-US" sz="1400" dirty="0"/>
          </a:p>
        </p:txBody>
      </p:sp>
      <p:sp>
        <p:nvSpPr>
          <p:cNvPr id="33" name="テキスト ボックス 32"/>
          <p:cNvSpPr txBox="1"/>
          <p:nvPr/>
        </p:nvSpPr>
        <p:spPr>
          <a:xfrm>
            <a:off x="3347864" y="4871155"/>
            <a:ext cx="5400600" cy="1438855"/>
          </a:xfrm>
          <a:prstGeom prst="rect">
            <a:avLst/>
          </a:prstGeom>
          <a:noFill/>
        </p:spPr>
        <p:txBody>
          <a:bodyPr wrap="square" rtlCol="0">
            <a:spAutoFit/>
          </a:bodyPr>
          <a:lstStyle/>
          <a:p>
            <a:pPr marL="171450" indent="-171450">
              <a:lnSpc>
                <a:spcPts val="1500"/>
              </a:lnSpc>
              <a:buFont typeface="Arial" pitchFamily="34" charset="0"/>
              <a:buChar char="•"/>
            </a:pPr>
            <a:r>
              <a:rPr lang="ja-JP" altLang="en-US" sz="1400" dirty="0"/>
              <a:t>高い目標を掲げ、達成することへの意欲が高い</a:t>
            </a:r>
          </a:p>
          <a:p>
            <a:pPr marL="171450" indent="-171450">
              <a:lnSpc>
                <a:spcPts val="1500"/>
              </a:lnSpc>
              <a:buFont typeface="Arial" pitchFamily="34" charset="0"/>
              <a:buChar char="•"/>
            </a:pPr>
            <a:r>
              <a:rPr lang="ja-JP" altLang="en-US" sz="1400" dirty="0"/>
              <a:t>他者からの評価を得るために努力を惜しまないが、表には出さない</a:t>
            </a:r>
          </a:p>
          <a:p>
            <a:pPr marL="171450" indent="-171450">
              <a:lnSpc>
                <a:spcPts val="1500"/>
              </a:lnSpc>
              <a:buFont typeface="Arial" pitchFamily="34" charset="0"/>
              <a:buChar char="•"/>
            </a:pPr>
            <a:r>
              <a:rPr lang="ja-JP" altLang="en-US" sz="1400" dirty="0"/>
              <a:t>目標達成のために柔軟に方針や方法を変更し、対応</a:t>
            </a:r>
            <a:r>
              <a:rPr lang="ja-JP" altLang="en-US" sz="1400" dirty="0" smtClean="0"/>
              <a:t>する</a:t>
            </a:r>
            <a:endParaRPr lang="ja-JP" altLang="en-US" sz="1400" dirty="0"/>
          </a:p>
          <a:p>
            <a:pPr marL="171450" indent="-171450">
              <a:lnSpc>
                <a:spcPts val="1500"/>
              </a:lnSpc>
              <a:buFont typeface="Arial" pitchFamily="34" charset="0"/>
              <a:buChar char="•"/>
            </a:pPr>
            <a:r>
              <a:rPr lang="ja-JP" altLang="en-US" sz="1400" dirty="0"/>
              <a:t>ビジネスの能力や業績に関心が</a:t>
            </a:r>
            <a:r>
              <a:rPr lang="ja-JP" altLang="en-US" sz="1400" dirty="0" smtClean="0"/>
              <a:t>強い</a:t>
            </a:r>
            <a:endParaRPr lang="en-US" altLang="ja-JP" sz="1400" dirty="0" smtClean="0"/>
          </a:p>
          <a:p>
            <a:pPr marL="171450" indent="-171450">
              <a:lnSpc>
                <a:spcPts val="1500"/>
              </a:lnSpc>
              <a:buFont typeface="Arial" pitchFamily="34" charset="0"/>
              <a:buChar char="•"/>
            </a:pPr>
            <a:r>
              <a:rPr lang="ja-JP" altLang="en-US" sz="1400" dirty="0"/>
              <a:t>弱みを見せることを避け、自分を演出する</a:t>
            </a:r>
          </a:p>
          <a:p>
            <a:pPr marL="171450" indent="-171450">
              <a:lnSpc>
                <a:spcPts val="1500"/>
              </a:lnSpc>
              <a:buFont typeface="Arial" pitchFamily="34" charset="0"/>
              <a:buChar char="•"/>
            </a:pPr>
            <a:r>
              <a:rPr lang="ja-JP" altLang="en-US" sz="1400" dirty="0"/>
              <a:t>単刀直入で直接的な表現をする</a:t>
            </a:r>
          </a:p>
          <a:p>
            <a:pPr marL="171450" indent="-171450">
              <a:lnSpc>
                <a:spcPts val="1500"/>
              </a:lnSpc>
              <a:buFont typeface="Arial" pitchFamily="34" charset="0"/>
              <a:buChar char="•"/>
            </a:pPr>
            <a:r>
              <a:rPr lang="ja-JP" altLang="en-US" sz="1400" dirty="0"/>
              <a:t>人の話を聴くより、自分の意見やアドバイスを一方的に</a:t>
            </a:r>
            <a:r>
              <a:rPr lang="ja-JP" altLang="en-US" sz="1400" dirty="0" smtClean="0"/>
              <a:t>話す</a:t>
            </a:r>
            <a:endParaRPr lang="ja-JP" altLang="en-US" sz="1400" dirty="0"/>
          </a:p>
        </p:txBody>
      </p:sp>
      <p:pic>
        <p:nvPicPr>
          <p:cNvPr id="34" name="Picture 5" descr="C:\Users\Tomohiko Yato\Desktop\マザー・テレサ.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6809" y="3320641"/>
            <a:ext cx="1048168" cy="144329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 descr="C:\Users\Tomohiko Yato\Desktop\カルロス・ゴーン.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2707" y="4882420"/>
            <a:ext cx="956372" cy="1398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086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エニアグラムの</a:t>
            </a:r>
            <a:r>
              <a:rPr lang="en-US" altLang="ja-JP" dirty="0" smtClean="0"/>
              <a:t>9</a:t>
            </a:r>
            <a:r>
              <a:rPr lang="ja-JP" altLang="en-US" dirty="0" smtClean="0"/>
              <a:t>タイプ（</a:t>
            </a:r>
            <a:r>
              <a:rPr lang="en-US" altLang="ja-JP" dirty="0" smtClean="0"/>
              <a:t>2/3</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16</a:t>
            </a:fld>
            <a:endParaRPr lang="ja-JP" altLang="en-US" dirty="0"/>
          </a:p>
        </p:txBody>
      </p:sp>
      <p:sp>
        <p:nvSpPr>
          <p:cNvPr id="6" name="正方形/長方形 5"/>
          <p:cNvSpPr/>
          <p:nvPr/>
        </p:nvSpPr>
        <p:spPr>
          <a:xfrm>
            <a:off x="467544" y="1772816"/>
            <a:ext cx="1440160" cy="14551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rPr>
              <a:t>タイプ</a:t>
            </a:r>
            <a:r>
              <a:rPr lang="en-US" altLang="ja-JP" b="1" dirty="0">
                <a:solidFill>
                  <a:schemeClr val="tx1"/>
                </a:solidFill>
              </a:rPr>
              <a:t>4</a:t>
            </a:r>
            <a:r>
              <a:rPr kumimoji="1" lang="en-US" altLang="ja-JP" b="1" dirty="0" smtClean="0">
                <a:solidFill>
                  <a:schemeClr val="tx1"/>
                </a:solidFill>
              </a:rPr>
              <a:t/>
            </a:r>
            <a:br>
              <a:rPr kumimoji="1" lang="en-US" altLang="ja-JP" b="1" dirty="0" smtClean="0">
                <a:solidFill>
                  <a:schemeClr val="tx1"/>
                </a:solidFill>
              </a:rPr>
            </a:br>
            <a:r>
              <a:rPr lang="ja-JP" altLang="en-US" b="1" dirty="0" smtClean="0">
                <a:solidFill>
                  <a:schemeClr val="tx1"/>
                </a:solidFill>
              </a:rPr>
              <a:t>個性的な</a:t>
            </a:r>
            <a:r>
              <a:rPr kumimoji="1" lang="ja-JP" altLang="en-US" b="1" dirty="0" smtClean="0">
                <a:solidFill>
                  <a:schemeClr val="tx1"/>
                </a:solidFill>
              </a:rPr>
              <a:t>人</a:t>
            </a:r>
            <a:endParaRPr kumimoji="1" lang="ja-JP" altLang="en-US" b="1" dirty="0">
              <a:solidFill>
                <a:schemeClr val="tx1"/>
              </a:solidFill>
            </a:endParaRPr>
          </a:p>
        </p:txBody>
      </p:sp>
      <p:sp>
        <p:nvSpPr>
          <p:cNvPr id="7" name="正方形/長方形 6"/>
          <p:cNvSpPr/>
          <p:nvPr/>
        </p:nvSpPr>
        <p:spPr>
          <a:xfrm>
            <a:off x="467544" y="3313516"/>
            <a:ext cx="1440160" cy="14551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rPr>
              <a:t>タイプ</a:t>
            </a:r>
            <a:r>
              <a:rPr lang="en-US" altLang="ja-JP" b="1" dirty="0">
                <a:solidFill>
                  <a:schemeClr val="tx1"/>
                </a:solidFill>
              </a:rPr>
              <a:t>5</a:t>
            </a:r>
            <a:r>
              <a:rPr kumimoji="1" lang="en-US" altLang="ja-JP" b="1" dirty="0" smtClean="0">
                <a:solidFill>
                  <a:schemeClr val="tx1"/>
                </a:solidFill>
              </a:rPr>
              <a:t/>
            </a:r>
            <a:br>
              <a:rPr kumimoji="1" lang="en-US" altLang="ja-JP" b="1" dirty="0" smtClean="0">
                <a:solidFill>
                  <a:schemeClr val="tx1"/>
                </a:solidFill>
              </a:rPr>
            </a:br>
            <a:r>
              <a:rPr lang="ja-JP" altLang="en-US" b="1" dirty="0">
                <a:solidFill>
                  <a:schemeClr val="tx1"/>
                </a:solidFill>
              </a:rPr>
              <a:t>調べる</a:t>
            </a:r>
            <a:r>
              <a:rPr kumimoji="1" lang="ja-JP" altLang="en-US" b="1" dirty="0" smtClean="0">
                <a:solidFill>
                  <a:schemeClr val="tx1"/>
                </a:solidFill>
              </a:rPr>
              <a:t>人</a:t>
            </a:r>
            <a:endParaRPr kumimoji="1" lang="ja-JP" altLang="en-US" b="1" dirty="0">
              <a:solidFill>
                <a:schemeClr val="tx1"/>
              </a:solidFill>
            </a:endParaRPr>
          </a:p>
        </p:txBody>
      </p:sp>
      <p:sp>
        <p:nvSpPr>
          <p:cNvPr id="8" name="正方形/長方形 7"/>
          <p:cNvSpPr/>
          <p:nvPr/>
        </p:nvSpPr>
        <p:spPr>
          <a:xfrm>
            <a:off x="468002" y="4854215"/>
            <a:ext cx="1440160" cy="14551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rPr>
              <a:t>タイプ</a:t>
            </a:r>
            <a:r>
              <a:rPr lang="en-US" altLang="ja-JP" b="1" dirty="0">
                <a:solidFill>
                  <a:schemeClr val="tx1"/>
                </a:solidFill>
              </a:rPr>
              <a:t>6</a:t>
            </a:r>
            <a:r>
              <a:rPr kumimoji="1" lang="en-US" altLang="ja-JP" b="1" dirty="0" smtClean="0">
                <a:solidFill>
                  <a:schemeClr val="tx1"/>
                </a:solidFill>
              </a:rPr>
              <a:t/>
            </a:r>
            <a:br>
              <a:rPr kumimoji="1" lang="en-US" altLang="ja-JP" b="1" dirty="0" smtClean="0">
                <a:solidFill>
                  <a:schemeClr val="tx1"/>
                </a:solidFill>
              </a:rPr>
            </a:br>
            <a:r>
              <a:rPr lang="ja-JP" altLang="en-US" b="1" dirty="0">
                <a:solidFill>
                  <a:schemeClr val="tx1"/>
                </a:solidFill>
              </a:rPr>
              <a:t>忠実な</a:t>
            </a:r>
            <a:r>
              <a:rPr kumimoji="1" lang="ja-JP" altLang="en-US" b="1" dirty="0" smtClean="0">
                <a:solidFill>
                  <a:schemeClr val="tx1"/>
                </a:solidFill>
              </a:rPr>
              <a:t>人</a:t>
            </a:r>
            <a:endParaRPr kumimoji="1" lang="ja-JP" altLang="en-US" b="1" dirty="0">
              <a:solidFill>
                <a:schemeClr val="tx1"/>
              </a:solidFill>
            </a:endParaRPr>
          </a:p>
        </p:txBody>
      </p:sp>
      <p:sp>
        <p:nvSpPr>
          <p:cNvPr id="10" name="テキスト ボックス 9"/>
          <p:cNvSpPr txBox="1"/>
          <p:nvPr/>
        </p:nvSpPr>
        <p:spPr>
          <a:xfrm>
            <a:off x="687751" y="1340768"/>
            <a:ext cx="1075937" cy="400110"/>
          </a:xfrm>
          <a:prstGeom prst="rect">
            <a:avLst/>
          </a:prstGeom>
          <a:noFill/>
        </p:spPr>
        <p:txBody>
          <a:bodyPr wrap="none" rtlCol="0">
            <a:spAutoFit/>
          </a:bodyPr>
          <a:lstStyle/>
          <a:p>
            <a:pPr algn="ctr"/>
            <a:r>
              <a:rPr kumimoji="1" lang="ja-JP" altLang="en-US" sz="2000" dirty="0" smtClean="0"/>
              <a:t>タイプ名</a:t>
            </a:r>
            <a:endParaRPr kumimoji="1" lang="ja-JP" altLang="en-US" sz="2000" dirty="0"/>
          </a:p>
        </p:txBody>
      </p:sp>
      <p:sp>
        <p:nvSpPr>
          <p:cNvPr id="11" name="テキスト ボックス 10"/>
          <p:cNvSpPr txBox="1"/>
          <p:nvPr/>
        </p:nvSpPr>
        <p:spPr>
          <a:xfrm>
            <a:off x="2101742" y="1340768"/>
            <a:ext cx="1058303" cy="400110"/>
          </a:xfrm>
          <a:prstGeom prst="rect">
            <a:avLst/>
          </a:prstGeom>
          <a:noFill/>
        </p:spPr>
        <p:txBody>
          <a:bodyPr wrap="none" rtlCol="0">
            <a:spAutoFit/>
          </a:bodyPr>
          <a:lstStyle/>
          <a:p>
            <a:pPr algn="ctr"/>
            <a:r>
              <a:rPr kumimoji="1" lang="ja-JP" altLang="en-US" sz="2000" dirty="0" smtClean="0"/>
              <a:t>イメージ</a:t>
            </a:r>
            <a:endParaRPr kumimoji="1" lang="ja-JP" altLang="en-US" sz="2000" dirty="0"/>
          </a:p>
        </p:txBody>
      </p:sp>
      <p:sp>
        <p:nvSpPr>
          <p:cNvPr id="12" name="テキスト ボックス 11"/>
          <p:cNvSpPr txBox="1"/>
          <p:nvPr/>
        </p:nvSpPr>
        <p:spPr>
          <a:xfrm>
            <a:off x="3934508" y="1340768"/>
            <a:ext cx="4155305" cy="400110"/>
          </a:xfrm>
          <a:prstGeom prst="rect">
            <a:avLst/>
          </a:prstGeom>
          <a:noFill/>
        </p:spPr>
        <p:txBody>
          <a:bodyPr wrap="none" rtlCol="0">
            <a:spAutoFit/>
          </a:bodyPr>
          <a:lstStyle/>
          <a:p>
            <a:pPr algn="ctr"/>
            <a:r>
              <a:rPr lang="ja-JP" altLang="en-US" sz="2000" dirty="0"/>
              <a:t>思考・</a:t>
            </a:r>
            <a:r>
              <a:rPr lang="ja-JP" altLang="en-US" sz="2000" dirty="0" smtClean="0"/>
              <a:t>行動・コミュニケーションの</a:t>
            </a:r>
            <a:r>
              <a:rPr lang="ja-JP" altLang="en-US" sz="2000" dirty="0"/>
              <a:t>傾向</a:t>
            </a:r>
            <a:endParaRPr kumimoji="1" lang="ja-JP" altLang="en-US" sz="2000" dirty="0"/>
          </a:p>
        </p:txBody>
      </p:sp>
      <p:sp>
        <p:nvSpPr>
          <p:cNvPr id="17" name="テキスト ボックス 16"/>
          <p:cNvSpPr txBox="1"/>
          <p:nvPr/>
        </p:nvSpPr>
        <p:spPr>
          <a:xfrm>
            <a:off x="3275856" y="1772816"/>
            <a:ext cx="5400600" cy="1438855"/>
          </a:xfrm>
          <a:prstGeom prst="rect">
            <a:avLst/>
          </a:prstGeom>
          <a:noFill/>
        </p:spPr>
        <p:txBody>
          <a:bodyPr wrap="square" rtlCol="0">
            <a:spAutoFit/>
          </a:bodyPr>
          <a:lstStyle/>
          <a:p>
            <a:pPr marL="171450" indent="-171450">
              <a:lnSpc>
                <a:spcPts val="1500"/>
              </a:lnSpc>
              <a:buFont typeface="Arial" pitchFamily="34" charset="0"/>
              <a:buChar char="•"/>
            </a:pPr>
            <a:r>
              <a:rPr lang="ja-JP" altLang="en-US" sz="1400" dirty="0"/>
              <a:t>自分が特別な人間であると感じ、平凡さを嫌う</a:t>
            </a:r>
          </a:p>
          <a:p>
            <a:pPr marL="171450" indent="-171450">
              <a:lnSpc>
                <a:spcPts val="1500"/>
              </a:lnSpc>
              <a:buFont typeface="Arial" pitchFamily="34" charset="0"/>
              <a:buChar char="•"/>
            </a:pPr>
            <a:r>
              <a:rPr lang="ja-JP" altLang="en-US" sz="1400" dirty="0"/>
              <a:t>ユニークで創造的であり、感動を大切にする</a:t>
            </a:r>
          </a:p>
          <a:p>
            <a:pPr marL="171450" indent="-171450">
              <a:lnSpc>
                <a:spcPts val="1500"/>
              </a:lnSpc>
              <a:buFont typeface="Arial" pitchFamily="34" charset="0"/>
              <a:buChar char="•"/>
            </a:pPr>
            <a:r>
              <a:rPr lang="ja-JP" altLang="en-US" sz="1400" dirty="0"/>
              <a:t>ありのままの自分の気持ちを大切にし、感情を</a:t>
            </a:r>
            <a:r>
              <a:rPr lang="ja-JP" altLang="en-US" sz="1400" dirty="0" smtClean="0"/>
              <a:t>味わう</a:t>
            </a:r>
            <a:endParaRPr lang="ja-JP" altLang="en-US" sz="1400" dirty="0"/>
          </a:p>
          <a:p>
            <a:pPr marL="171450" indent="-171450">
              <a:lnSpc>
                <a:spcPts val="1500"/>
              </a:lnSpc>
              <a:buFont typeface="Arial" pitchFamily="34" charset="0"/>
              <a:buChar char="•"/>
            </a:pPr>
            <a:r>
              <a:rPr lang="ja-JP" altLang="en-US" sz="1400" dirty="0"/>
              <a:t>自分の感性を刺激する雰囲気を</a:t>
            </a:r>
            <a:r>
              <a:rPr lang="ja-JP" altLang="en-US" sz="1400" dirty="0" smtClean="0"/>
              <a:t>好む</a:t>
            </a:r>
            <a:endParaRPr lang="en-US" altLang="ja-JP" sz="1400" dirty="0" smtClean="0"/>
          </a:p>
          <a:p>
            <a:pPr marL="171450" indent="-171450">
              <a:lnSpc>
                <a:spcPts val="1500"/>
              </a:lnSpc>
              <a:buFont typeface="Arial" pitchFamily="34" charset="0"/>
              <a:buChar char="•"/>
            </a:pPr>
            <a:r>
              <a:rPr lang="ja-JP" altLang="en-US" sz="1400" dirty="0"/>
              <a:t>自分を理解してくれる人と特別に深いつながりを持とうとする</a:t>
            </a:r>
          </a:p>
          <a:p>
            <a:pPr marL="171450" indent="-171450">
              <a:lnSpc>
                <a:spcPts val="1500"/>
              </a:lnSpc>
              <a:buFont typeface="Arial" pitchFamily="34" charset="0"/>
              <a:buChar char="•"/>
            </a:pPr>
            <a:r>
              <a:rPr lang="ja-JP" altLang="en-US" sz="1400" dirty="0"/>
              <a:t>人の好き嫌いがはっきりしている</a:t>
            </a:r>
          </a:p>
          <a:p>
            <a:pPr marL="171450" indent="-171450">
              <a:lnSpc>
                <a:spcPts val="1500"/>
              </a:lnSpc>
              <a:buFont typeface="Arial" pitchFamily="34" charset="0"/>
              <a:buChar char="•"/>
            </a:pPr>
            <a:r>
              <a:rPr lang="ja-JP" altLang="en-US" sz="1400" dirty="0" smtClean="0"/>
              <a:t>人</a:t>
            </a:r>
            <a:r>
              <a:rPr lang="ja-JP" altLang="en-US" sz="1400" dirty="0"/>
              <a:t>から離れようとしながらも、気づいてほしいという気持ちを</a:t>
            </a:r>
            <a:r>
              <a:rPr lang="ja-JP" altLang="en-US" sz="1400" dirty="0" smtClean="0"/>
              <a:t>持つ</a:t>
            </a:r>
            <a:endParaRPr lang="ja-JP" altLang="en-US" sz="1400" dirty="0"/>
          </a:p>
        </p:txBody>
      </p:sp>
      <p:cxnSp>
        <p:nvCxnSpPr>
          <p:cNvPr id="22" name="直線コネクタ 21"/>
          <p:cNvCxnSpPr/>
          <p:nvPr/>
        </p:nvCxnSpPr>
        <p:spPr>
          <a:xfrm>
            <a:off x="467544" y="3270719"/>
            <a:ext cx="820891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467544" y="4811418"/>
            <a:ext cx="820891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67544" y="1700808"/>
            <a:ext cx="144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026793" y="1700808"/>
            <a:ext cx="1205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347864" y="1700808"/>
            <a:ext cx="53285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347864" y="3331785"/>
            <a:ext cx="5400600" cy="1438855"/>
          </a:xfrm>
          <a:prstGeom prst="rect">
            <a:avLst/>
          </a:prstGeom>
          <a:noFill/>
        </p:spPr>
        <p:txBody>
          <a:bodyPr wrap="square" rtlCol="0">
            <a:spAutoFit/>
          </a:bodyPr>
          <a:lstStyle/>
          <a:p>
            <a:pPr marL="171450" indent="-171450">
              <a:lnSpc>
                <a:spcPts val="1500"/>
              </a:lnSpc>
              <a:buFont typeface="Arial" pitchFamily="34" charset="0"/>
              <a:buChar char="•"/>
            </a:pPr>
            <a:r>
              <a:rPr lang="ja-JP" altLang="en-US" sz="1400" dirty="0"/>
              <a:t>物事</a:t>
            </a:r>
            <a:r>
              <a:rPr lang="ja-JP" altLang="en-US" sz="1400" dirty="0" smtClean="0"/>
              <a:t>を</a:t>
            </a:r>
            <a:r>
              <a:rPr lang="ja-JP" altLang="en-US" sz="1400" dirty="0"/>
              <a:t>じっくり考え、データを集め、慎重に行動</a:t>
            </a:r>
            <a:r>
              <a:rPr lang="ja-JP" altLang="en-US" sz="1400" dirty="0" smtClean="0"/>
              <a:t>する</a:t>
            </a:r>
            <a:endParaRPr lang="ja-JP" altLang="en-US" sz="1400" dirty="0"/>
          </a:p>
          <a:p>
            <a:pPr marL="171450" indent="-171450">
              <a:lnSpc>
                <a:spcPts val="1500"/>
              </a:lnSpc>
              <a:buFont typeface="Arial" pitchFamily="34" charset="0"/>
              <a:buChar char="•"/>
            </a:pPr>
            <a:r>
              <a:rPr lang="ja-JP" altLang="en-US" sz="1400" dirty="0"/>
              <a:t>周囲から一歩引いてよく観察し、全体像を客観的にとらえようとする</a:t>
            </a:r>
          </a:p>
          <a:p>
            <a:pPr marL="171450" indent="-171450">
              <a:lnSpc>
                <a:spcPts val="1500"/>
              </a:lnSpc>
              <a:buFont typeface="Arial" pitchFamily="34" charset="0"/>
              <a:buChar char="•"/>
            </a:pPr>
            <a:r>
              <a:rPr lang="ja-JP" altLang="en-US" sz="1400" dirty="0"/>
              <a:t>物事</a:t>
            </a:r>
            <a:r>
              <a:rPr lang="ja-JP" altLang="en-US" sz="1400" dirty="0" smtClean="0"/>
              <a:t>に</a:t>
            </a:r>
            <a:r>
              <a:rPr lang="ja-JP" altLang="en-US" sz="1400" dirty="0"/>
              <a:t>精通しているが</a:t>
            </a:r>
            <a:r>
              <a:rPr lang="ja-JP" altLang="en-US" sz="1400" dirty="0" smtClean="0"/>
              <a:t>、積極的</a:t>
            </a:r>
            <a:r>
              <a:rPr lang="ja-JP" altLang="en-US" sz="1400" dirty="0"/>
              <a:t>に知識を与えることには興味が薄い</a:t>
            </a:r>
          </a:p>
          <a:p>
            <a:pPr marL="171450" indent="-171450">
              <a:lnSpc>
                <a:spcPts val="1500"/>
              </a:lnSpc>
              <a:buFont typeface="Arial" pitchFamily="34" charset="0"/>
              <a:buChar char="•"/>
            </a:pPr>
            <a:r>
              <a:rPr lang="ja-JP" altLang="en-US" sz="1400" dirty="0"/>
              <a:t>理性的、合理的であり、感情の起伏が</a:t>
            </a:r>
            <a:r>
              <a:rPr lang="ja-JP" altLang="en-US" sz="1400" dirty="0" smtClean="0"/>
              <a:t>少ない</a:t>
            </a:r>
            <a:endParaRPr lang="en-US" altLang="ja-JP" sz="1400" dirty="0" smtClean="0"/>
          </a:p>
          <a:p>
            <a:pPr marL="171450" indent="-171450">
              <a:lnSpc>
                <a:spcPts val="1500"/>
              </a:lnSpc>
              <a:buFont typeface="Arial" pitchFamily="34" charset="0"/>
              <a:buChar char="•"/>
            </a:pPr>
            <a:r>
              <a:rPr lang="ja-JP" altLang="en-US" sz="1400" dirty="0"/>
              <a:t>客観性を重んじながら、論理的な話し方をする</a:t>
            </a:r>
          </a:p>
          <a:p>
            <a:pPr marL="171450" indent="-171450">
              <a:lnSpc>
                <a:spcPts val="1500"/>
              </a:lnSpc>
              <a:buFont typeface="Arial" pitchFamily="34" charset="0"/>
              <a:buChar char="•"/>
            </a:pPr>
            <a:r>
              <a:rPr lang="ja-JP" altLang="en-US" sz="1400" dirty="0"/>
              <a:t>人と気持ちを通わせて付き合うより</a:t>
            </a:r>
            <a:r>
              <a:rPr lang="ja-JP" altLang="en-US" sz="1400" dirty="0" smtClean="0"/>
              <a:t>、一人</a:t>
            </a:r>
            <a:r>
              <a:rPr lang="ja-JP" altLang="en-US" sz="1400" dirty="0"/>
              <a:t>でいることを好む</a:t>
            </a:r>
          </a:p>
          <a:p>
            <a:pPr marL="171450" indent="-171450">
              <a:lnSpc>
                <a:spcPts val="1500"/>
              </a:lnSpc>
              <a:buFont typeface="Arial" pitchFamily="34" charset="0"/>
              <a:buChar char="•"/>
            </a:pPr>
            <a:r>
              <a:rPr lang="ja-JP" altLang="en-US" sz="1400" dirty="0"/>
              <a:t>考えていることをあまり表に</a:t>
            </a:r>
            <a:r>
              <a:rPr lang="ja-JP" altLang="en-US" sz="1400" dirty="0" smtClean="0"/>
              <a:t>出さない</a:t>
            </a:r>
            <a:endParaRPr lang="ja-JP" altLang="en-US" sz="1400" dirty="0"/>
          </a:p>
        </p:txBody>
      </p:sp>
      <p:sp>
        <p:nvSpPr>
          <p:cNvPr id="33" name="テキスト ボックス 32"/>
          <p:cNvSpPr txBox="1"/>
          <p:nvPr/>
        </p:nvSpPr>
        <p:spPr>
          <a:xfrm>
            <a:off x="3347864" y="4871155"/>
            <a:ext cx="5400600" cy="1438855"/>
          </a:xfrm>
          <a:prstGeom prst="rect">
            <a:avLst/>
          </a:prstGeom>
          <a:noFill/>
        </p:spPr>
        <p:txBody>
          <a:bodyPr wrap="square" rtlCol="0">
            <a:spAutoFit/>
          </a:bodyPr>
          <a:lstStyle/>
          <a:p>
            <a:pPr marL="171450" indent="-171450">
              <a:lnSpc>
                <a:spcPts val="1500"/>
              </a:lnSpc>
              <a:buFont typeface="Arial" pitchFamily="34" charset="0"/>
              <a:buChar char="•"/>
            </a:pPr>
            <a:r>
              <a:rPr lang="ja-JP" altLang="en-US" sz="1400" dirty="0"/>
              <a:t>安心感を得ようとして、自分が何を信じることができるかを考える</a:t>
            </a:r>
          </a:p>
          <a:p>
            <a:pPr marL="171450" indent="-171450">
              <a:lnSpc>
                <a:spcPts val="1500"/>
              </a:lnSpc>
              <a:buFont typeface="Arial" pitchFamily="34" charset="0"/>
              <a:buChar char="•"/>
            </a:pPr>
            <a:r>
              <a:rPr lang="ja-JP" altLang="en-US" sz="1400" dirty="0"/>
              <a:t>誠実であることを大切にし、周囲と協調関係を築こうとする</a:t>
            </a:r>
          </a:p>
          <a:p>
            <a:pPr marL="171450" indent="-171450">
              <a:lnSpc>
                <a:spcPts val="1500"/>
              </a:lnSpc>
              <a:buFont typeface="Arial" pitchFamily="34" charset="0"/>
              <a:buChar char="•"/>
            </a:pPr>
            <a:r>
              <a:rPr lang="ja-JP" altLang="en-US" sz="1400" dirty="0"/>
              <a:t>所属する</a:t>
            </a:r>
            <a:r>
              <a:rPr lang="ja-JP" altLang="en-US" sz="1400" dirty="0" smtClean="0"/>
              <a:t>集団の</a:t>
            </a:r>
            <a:r>
              <a:rPr lang="ja-JP" altLang="en-US" sz="1400" dirty="0"/>
              <a:t>中で、必要な役割を果たそうとする責任感が強い</a:t>
            </a:r>
          </a:p>
          <a:p>
            <a:pPr marL="171450" indent="-171450">
              <a:lnSpc>
                <a:spcPts val="1500"/>
              </a:lnSpc>
              <a:buFont typeface="Arial" pitchFamily="34" charset="0"/>
              <a:buChar char="•"/>
            </a:pPr>
            <a:r>
              <a:rPr lang="ja-JP" altLang="en-US" sz="1400" dirty="0"/>
              <a:t>信頼する相手に忠誠を尽くす</a:t>
            </a:r>
          </a:p>
          <a:p>
            <a:pPr marL="171450" indent="-171450">
              <a:lnSpc>
                <a:spcPts val="1500"/>
              </a:lnSpc>
              <a:buFont typeface="Arial" pitchFamily="34" charset="0"/>
              <a:buChar char="•"/>
            </a:pPr>
            <a:r>
              <a:rPr lang="ja-JP" altLang="en-US" sz="1400" dirty="0"/>
              <a:t>規律や規範を重んじ、何事も慎重に対処しようと</a:t>
            </a:r>
            <a:r>
              <a:rPr lang="ja-JP" altLang="en-US" sz="1400" dirty="0" smtClean="0"/>
              <a:t>する</a:t>
            </a:r>
            <a:endParaRPr lang="en-US" altLang="ja-JP" sz="1400" dirty="0" smtClean="0"/>
          </a:p>
          <a:p>
            <a:pPr marL="171450" indent="-171450">
              <a:lnSpc>
                <a:spcPts val="1500"/>
              </a:lnSpc>
              <a:buFont typeface="Arial" pitchFamily="34" charset="0"/>
              <a:buChar char="•"/>
            </a:pPr>
            <a:r>
              <a:rPr lang="ja-JP" altLang="en-US" sz="1400" dirty="0"/>
              <a:t>フレンドリーで、他人の気持ちを察しながら対応する</a:t>
            </a:r>
          </a:p>
          <a:p>
            <a:pPr marL="171450" indent="-171450">
              <a:lnSpc>
                <a:spcPts val="1500"/>
              </a:lnSpc>
              <a:buFont typeface="Arial" pitchFamily="34" charset="0"/>
              <a:buChar char="•"/>
            </a:pPr>
            <a:r>
              <a:rPr lang="ja-JP" altLang="en-US" sz="1400" dirty="0"/>
              <a:t>相手に合わせすぎて自分の気持ちがわからなくなることが</a:t>
            </a:r>
            <a:r>
              <a:rPr lang="ja-JP" altLang="en-US" sz="1400" dirty="0" smtClean="0"/>
              <a:t>ある</a:t>
            </a:r>
            <a:endParaRPr lang="ja-JP" altLang="en-US" sz="1400" dirty="0"/>
          </a:p>
        </p:txBody>
      </p:sp>
      <p:pic>
        <p:nvPicPr>
          <p:cNvPr id="46" name="Picture 2" descr="C:\Users\Tomohiko Yato\Desktop\ファン・ゴッホ.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849899"/>
            <a:ext cx="1112314" cy="1339980"/>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 descr="C:\Users\Tomohiko Yato\Desktop\ピーター・ドラッカー.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776" y="3344029"/>
            <a:ext cx="1130629" cy="1424592"/>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2" descr="C:\Users\Tomohiko Yato\Desktop\川相昌弘.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0992" y="5085184"/>
            <a:ext cx="1324864" cy="993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918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エニアグラムの</a:t>
            </a:r>
            <a:r>
              <a:rPr lang="en-US" altLang="ja-JP" dirty="0" smtClean="0"/>
              <a:t>9</a:t>
            </a:r>
            <a:r>
              <a:rPr lang="ja-JP" altLang="en-US" dirty="0" smtClean="0"/>
              <a:t>タイプ（</a:t>
            </a:r>
            <a:r>
              <a:rPr lang="en-US" altLang="ja-JP" dirty="0"/>
              <a:t>3</a:t>
            </a:r>
            <a:r>
              <a:rPr lang="en-US" altLang="ja-JP" dirty="0" smtClean="0"/>
              <a:t>/3</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17</a:t>
            </a:fld>
            <a:endParaRPr lang="ja-JP" altLang="en-US" dirty="0"/>
          </a:p>
        </p:txBody>
      </p:sp>
      <p:sp>
        <p:nvSpPr>
          <p:cNvPr id="6" name="正方形/長方形 5"/>
          <p:cNvSpPr/>
          <p:nvPr/>
        </p:nvSpPr>
        <p:spPr>
          <a:xfrm>
            <a:off x="467544" y="1772816"/>
            <a:ext cx="1440160" cy="14551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rPr>
              <a:t>タイプ</a:t>
            </a:r>
            <a:r>
              <a:rPr lang="en-US" altLang="ja-JP" b="1" dirty="0" smtClean="0">
                <a:solidFill>
                  <a:schemeClr val="tx1"/>
                </a:solidFill>
              </a:rPr>
              <a:t>7</a:t>
            </a:r>
            <a:r>
              <a:rPr kumimoji="1" lang="en-US" altLang="ja-JP" b="1" dirty="0" smtClean="0">
                <a:solidFill>
                  <a:schemeClr val="tx1"/>
                </a:solidFill>
              </a:rPr>
              <a:t/>
            </a:r>
            <a:br>
              <a:rPr kumimoji="1" lang="en-US" altLang="ja-JP" b="1" dirty="0" smtClean="0">
                <a:solidFill>
                  <a:schemeClr val="tx1"/>
                </a:solidFill>
              </a:rPr>
            </a:br>
            <a:r>
              <a:rPr lang="ja-JP" altLang="en-US" b="1" dirty="0">
                <a:solidFill>
                  <a:schemeClr val="tx1"/>
                </a:solidFill>
              </a:rPr>
              <a:t>熱中する</a:t>
            </a:r>
            <a:r>
              <a:rPr kumimoji="1" lang="ja-JP" altLang="en-US" b="1" dirty="0" smtClean="0">
                <a:solidFill>
                  <a:schemeClr val="tx1"/>
                </a:solidFill>
              </a:rPr>
              <a:t>人</a:t>
            </a:r>
            <a:endParaRPr kumimoji="1" lang="ja-JP" altLang="en-US" b="1" dirty="0">
              <a:solidFill>
                <a:schemeClr val="tx1"/>
              </a:solidFill>
            </a:endParaRPr>
          </a:p>
        </p:txBody>
      </p:sp>
      <p:sp>
        <p:nvSpPr>
          <p:cNvPr id="7" name="正方形/長方形 6"/>
          <p:cNvSpPr/>
          <p:nvPr/>
        </p:nvSpPr>
        <p:spPr>
          <a:xfrm>
            <a:off x="467544" y="3313516"/>
            <a:ext cx="1440160" cy="14551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rPr>
              <a:t>タイプ</a:t>
            </a:r>
            <a:r>
              <a:rPr kumimoji="1" lang="en-US" altLang="ja-JP" b="1" dirty="0" smtClean="0">
                <a:solidFill>
                  <a:schemeClr val="tx1"/>
                </a:solidFill>
              </a:rPr>
              <a:t>8</a:t>
            </a:r>
            <a:br>
              <a:rPr kumimoji="1" lang="en-US" altLang="ja-JP" b="1" dirty="0" smtClean="0">
                <a:solidFill>
                  <a:schemeClr val="tx1"/>
                </a:solidFill>
              </a:rPr>
            </a:br>
            <a:r>
              <a:rPr lang="ja-JP" altLang="en-US" b="1" dirty="0">
                <a:solidFill>
                  <a:schemeClr val="tx1"/>
                </a:solidFill>
              </a:rPr>
              <a:t>挑戦する</a:t>
            </a:r>
            <a:r>
              <a:rPr kumimoji="1" lang="ja-JP" altLang="en-US" b="1" dirty="0" smtClean="0">
                <a:solidFill>
                  <a:schemeClr val="tx1"/>
                </a:solidFill>
              </a:rPr>
              <a:t>人</a:t>
            </a:r>
            <a:endParaRPr kumimoji="1" lang="ja-JP" altLang="en-US" b="1" dirty="0">
              <a:solidFill>
                <a:schemeClr val="tx1"/>
              </a:solidFill>
            </a:endParaRPr>
          </a:p>
        </p:txBody>
      </p:sp>
      <p:sp>
        <p:nvSpPr>
          <p:cNvPr id="8" name="正方形/長方形 7"/>
          <p:cNvSpPr/>
          <p:nvPr/>
        </p:nvSpPr>
        <p:spPr>
          <a:xfrm>
            <a:off x="468002" y="4854215"/>
            <a:ext cx="1440160" cy="14551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r>
              <a:rPr kumimoji="1" lang="ja-JP" altLang="en-US" b="1" dirty="0" smtClean="0">
                <a:solidFill>
                  <a:schemeClr val="tx1"/>
                </a:solidFill>
              </a:rPr>
              <a:t>タイプ</a:t>
            </a:r>
            <a:r>
              <a:rPr lang="en-US" altLang="ja-JP" b="1" dirty="0" smtClean="0">
                <a:solidFill>
                  <a:schemeClr val="tx1"/>
                </a:solidFill>
              </a:rPr>
              <a:t>9</a:t>
            </a:r>
            <a:r>
              <a:rPr kumimoji="1" lang="en-US" altLang="ja-JP" b="1" dirty="0" smtClean="0">
                <a:solidFill>
                  <a:schemeClr val="tx1"/>
                </a:solidFill>
              </a:rPr>
              <a:t/>
            </a:r>
            <a:br>
              <a:rPr kumimoji="1" lang="en-US" altLang="ja-JP" b="1" dirty="0" smtClean="0">
                <a:solidFill>
                  <a:schemeClr val="tx1"/>
                </a:solidFill>
              </a:rPr>
            </a:br>
            <a:r>
              <a:rPr lang="ja-JP" altLang="en-US" b="1" dirty="0">
                <a:solidFill>
                  <a:schemeClr val="tx1"/>
                </a:solidFill>
              </a:rPr>
              <a:t>平和</a:t>
            </a:r>
            <a:r>
              <a:rPr lang="ja-JP" altLang="en-US" b="1" dirty="0" smtClean="0">
                <a:solidFill>
                  <a:schemeClr val="tx1"/>
                </a:solidFill>
              </a:rPr>
              <a:t>を</a:t>
            </a:r>
            <a:r>
              <a:rPr lang="en-US" altLang="ja-JP" b="1" dirty="0" smtClean="0">
                <a:solidFill>
                  <a:schemeClr val="tx1"/>
                </a:solidFill>
              </a:rPr>
              <a:t/>
            </a:r>
            <a:br>
              <a:rPr lang="en-US" altLang="ja-JP" b="1" dirty="0" smtClean="0">
                <a:solidFill>
                  <a:schemeClr val="tx1"/>
                </a:solidFill>
              </a:rPr>
            </a:br>
            <a:r>
              <a:rPr lang="ja-JP" altLang="en-US" b="1" dirty="0" smtClean="0">
                <a:solidFill>
                  <a:schemeClr val="tx1"/>
                </a:solidFill>
              </a:rPr>
              <a:t>もたらす</a:t>
            </a:r>
            <a:r>
              <a:rPr kumimoji="1" lang="ja-JP" altLang="en-US" b="1" dirty="0" smtClean="0">
                <a:solidFill>
                  <a:schemeClr val="tx1"/>
                </a:solidFill>
              </a:rPr>
              <a:t>人</a:t>
            </a:r>
            <a:endParaRPr kumimoji="1" lang="ja-JP" altLang="en-US" b="1" dirty="0">
              <a:solidFill>
                <a:schemeClr val="tx1"/>
              </a:solidFill>
            </a:endParaRPr>
          </a:p>
        </p:txBody>
      </p:sp>
      <p:sp>
        <p:nvSpPr>
          <p:cNvPr id="10" name="テキスト ボックス 9"/>
          <p:cNvSpPr txBox="1"/>
          <p:nvPr/>
        </p:nvSpPr>
        <p:spPr>
          <a:xfrm>
            <a:off x="687751" y="1340768"/>
            <a:ext cx="1075937" cy="400110"/>
          </a:xfrm>
          <a:prstGeom prst="rect">
            <a:avLst/>
          </a:prstGeom>
          <a:noFill/>
        </p:spPr>
        <p:txBody>
          <a:bodyPr wrap="none" rtlCol="0">
            <a:spAutoFit/>
          </a:bodyPr>
          <a:lstStyle/>
          <a:p>
            <a:pPr algn="ctr"/>
            <a:r>
              <a:rPr kumimoji="1" lang="ja-JP" altLang="en-US" sz="2000" dirty="0" smtClean="0"/>
              <a:t>タイプ名</a:t>
            </a:r>
            <a:endParaRPr kumimoji="1" lang="ja-JP" altLang="en-US" sz="2000" dirty="0"/>
          </a:p>
        </p:txBody>
      </p:sp>
      <p:sp>
        <p:nvSpPr>
          <p:cNvPr id="11" name="テキスト ボックス 10"/>
          <p:cNvSpPr txBox="1"/>
          <p:nvPr/>
        </p:nvSpPr>
        <p:spPr>
          <a:xfrm>
            <a:off x="2101742" y="1340768"/>
            <a:ext cx="1058303" cy="400110"/>
          </a:xfrm>
          <a:prstGeom prst="rect">
            <a:avLst/>
          </a:prstGeom>
          <a:noFill/>
        </p:spPr>
        <p:txBody>
          <a:bodyPr wrap="none" rtlCol="0">
            <a:spAutoFit/>
          </a:bodyPr>
          <a:lstStyle/>
          <a:p>
            <a:pPr algn="ctr"/>
            <a:r>
              <a:rPr kumimoji="1" lang="ja-JP" altLang="en-US" sz="2000" dirty="0" smtClean="0"/>
              <a:t>イメージ</a:t>
            </a:r>
            <a:endParaRPr kumimoji="1" lang="ja-JP" altLang="en-US" sz="2000" dirty="0"/>
          </a:p>
        </p:txBody>
      </p:sp>
      <p:sp>
        <p:nvSpPr>
          <p:cNvPr id="12" name="テキスト ボックス 11"/>
          <p:cNvSpPr txBox="1"/>
          <p:nvPr/>
        </p:nvSpPr>
        <p:spPr>
          <a:xfrm>
            <a:off x="3934508" y="1340768"/>
            <a:ext cx="4155305" cy="400110"/>
          </a:xfrm>
          <a:prstGeom prst="rect">
            <a:avLst/>
          </a:prstGeom>
          <a:noFill/>
        </p:spPr>
        <p:txBody>
          <a:bodyPr wrap="none" rtlCol="0">
            <a:spAutoFit/>
          </a:bodyPr>
          <a:lstStyle/>
          <a:p>
            <a:pPr algn="ctr"/>
            <a:r>
              <a:rPr lang="ja-JP" altLang="en-US" sz="2000" dirty="0"/>
              <a:t>思考・</a:t>
            </a:r>
            <a:r>
              <a:rPr lang="ja-JP" altLang="en-US" sz="2000" dirty="0" smtClean="0"/>
              <a:t>行動・コミュニケーションの</a:t>
            </a:r>
            <a:r>
              <a:rPr lang="ja-JP" altLang="en-US" sz="2000" dirty="0"/>
              <a:t>傾向</a:t>
            </a:r>
            <a:endParaRPr kumimoji="1" lang="ja-JP" altLang="en-US" sz="2000" dirty="0"/>
          </a:p>
        </p:txBody>
      </p:sp>
      <p:sp>
        <p:nvSpPr>
          <p:cNvPr id="17" name="テキスト ボックス 16"/>
          <p:cNvSpPr txBox="1"/>
          <p:nvPr/>
        </p:nvSpPr>
        <p:spPr>
          <a:xfrm>
            <a:off x="3275856" y="1772816"/>
            <a:ext cx="5400600" cy="1438855"/>
          </a:xfrm>
          <a:prstGeom prst="rect">
            <a:avLst/>
          </a:prstGeom>
          <a:noFill/>
        </p:spPr>
        <p:txBody>
          <a:bodyPr wrap="square" rtlCol="0">
            <a:spAutoFit/>
          </a:bodyPr>
          <a:lstStyle/>
          <a:p>
            <a:pPr marL="171450" indent="-171450">
              <a:lnSpc>
                <a:spcPts val="1500"/>
              </a:lnSpc>
              <a:buFont typeface="Arial" pitchFamily="34" charset="0"/>
              <a:buChar char="•"/>
            </a:pPr>
            <a:r>
              <a:rPr lang="ja-JP" altLang="en-US" sz="1400" dirty="0"/>
              <a:t>行動的、外向的</a:t>
            </a:r>
          </a:p>
          <a:p>
            <a:pPr marL="171450" indent="-171450">
              <a:lnSpc>
                <a:spcPts val="1500"/>
              </a:lnSpc>
              <a:buFont typeface="Arial" pitchFamily="34" charset="0"/>
              <a:buChar char="•"/>
            </a:pPr>
            <a:r>
              <a:rPr lang="ja-JP" altLang="en-US" sz="1400" dirty="0"/>
              <a:t>好奇心が旺盛で、新しいことや楽しいことを考え、熱中しやすい</a:t>
            </a:r>
          </a:p>
          <a:p>
            <a:pPr marL="171450" indent="-171450">
              <a:lnSpc>
                <a:spcPts val="1500"/>
              </a:lnSpc>
              <a:buFont typeface="Arial" pitchFamily="34" charset="0"/>
              <a:buChar char="•"/>
            </a:pPr>
            <a:r>
              <a:rPr lang="ja-JP" altLang="en-US" sz="1400" dirty="0" smtClean="0"/>
              <a:t>楽観的</a:t>
            </a:r>
            <a:r>
              <a:rPr lang="ja-JP" altLang="en-US" sz="1400" dirty="0"/>
              <a:t>で、気持ちの切り替えが早い</a:t>
            </a:r>
          </a:p>
          <a:p>
            <a:pPr marL="171450" indent="-171450">
              <a:lnSpc>
                <a:spcPts val="1500"/>
              </a:lnSpc>
              <a:buFont typeface="Arial" pitchFamily="34" charset="0"/>
              <a:buChar char="•"/>
            </a:pPr>
            <a:r>
              <a:rPr lang="ja-JP" altLang="en-US" sz="1400" dirty="0"/>
              <a:t>ものごとに臨機応変に対応</a:t>
            </a:r>
            <a:r>
              <a:rPr lang="ja-JP" altLang="en-US" sz="1400" dirty="0" smtClean="0"/>
              <a:t>する</a:t>
            </a:r>
            <a:endParaRPr lang="en-US" altLang="ja-JP" sz="1400" dirty="0" smtClean="0"/>
          </a:p>
          <a:p>
            <a:pPr marL="171450" indent="-171450">
              <a:lnSpc>
                <a:spcPts val="1500"/>
              </a:lnSpc>
              <a:buFont typeface="Arial" pitchFamily="34" charset="0"/>
              <a:buChar char="•"/>
            </a:pPr>
            <a:r>
              <a:rPr lang="ja-JP" altLang="en-US" sz="1400" dirty="0"/>
              <a:t>場を明るくするムードメーカー的な存在</a:t>
            </a:r>
          </a:p>
          <a:p>
            <a:pPr marL="171450" indent="-171450">
              <a:lnSpc>
                <a:spcPts val="1500"/>
              </a:lnSpc>
              <a:buFont typeface="Arial" pitchFamily="34" charset="0"/>
              <a:buChar char="•"/>
            </a:pPr>
            <a:r>
              <a:rPr lang="ja-JP" altLang="en-US" sz="1400" dirty="0"/>
              <a:t>自分がやりたいことは主張する</a:t>
            </a:r>
          </a:p>
          <a:p>
            <a:pPr marL="171450" indent="-171450">
              <a:lnSpc>
                <a:spcPts val="1500"/>
              </a:lnSpc>
              <a:buFont typeface="Arial" pitchFamily="34" charset="0"/>
              <a:buChar char="•"/>
            </a:pPr>
            <a:r>
              <a:rPr lang="ja-JP" altLang="en-US" sz="1400" dirty="0"/>
              <a:t>一見、社交的だが、内面を見せる人は</a:t>
            </a:r>
            <a:r>
              <a:rPr lang="ja-JP" altLang="en-US" sz="1400" dirty="0" smtClean="0"/>
              <a:t>限られる</a:t>
            </a:r>
            <a:endParaRPr lang="ja-JP" altLang="en-US" sz="1400" dirty="0"/>
          </a:p>
        </p:txBody>
      </p:sp>
      <p:cxnSp>
        <p:nvCxnSpPr>
          <p:cNvPr id="22" name="直線コネクタ 21"/>
          <p:cNvCxnSpPr/>
          <p:nvPr/>
        </p:nvCxnSpPr>
        <p:spPr>
          <a:xfrm>
            <a:off x="467544" y="3270719"/>
            <a:ext cx="820891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467544" y="4811418"/>
            <a:ext cx="820891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467544" y="1700808"/>
            <a:ext cx="144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026793" y="1700808"/>
            <a:ext cx="12052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347864" y="1700808"/>
            <a:ext cx="53285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347864" y="3331785"/>
            <a:ext cx="5400600" cy="1438855"/>
          </a:xfrm>
          <a:prstGeom prst="rect">
            <a:avLst/>
          </a:prstGeom>
          <a:noFill/>
        </p:spPr>
        <p:txBody>
          <a:bodyPr wrap="square" rtlCol="0">
            <a:spAutoFit/>
          </a:bodyPr>
          <a:lstStyle/>
          <a:p>
            <a:pPr marL="171450" indent="-171450">
              <a:lnSpc>
                <a:spcPts val="1500"/>
              </a:lnSpc>
              <a:buFont typeface="Arial" pitchFamily="34" charset="0"/>
              <a:buChar char="•"/>
            </a:pPr>
            <a:r>
              <a:rPr lang="ja-JP" altLang="en-US" sz="1400" dirty="0"/>
              <a:t>意志が強く自信があり、統率力がある</a:t>
            </a:r>
          </a:p>
          <a:p>
            <a:pPr marL="171450" indent="-171450">
              <a:lnSpc>
                <a:spcPts val="1500"/>
              </a:lnSpc>
              <a:buFont typeface="Arial" pitchFamily="34" charset="0"/>
              <a:buChar char="•"/>
            </a:pPr>
            <a:r>
              <a:rPr lang="ja-JP" altLang="en-US" sz="1400" dirty="0"/>
              <a:t>自分は強いという自己感覚を持ち、パワフルでタフ</a:t>
            </a:r>
          </a:p>
          <a:p>
            <a:pPr marL="171450" indent="-171450">
              <a:lnSpc>
                <a:spcPts val="1500"/>
              </a:lnSpc>
              <a:buFont typeface="Arial" pitchFamily="34" charset="0"/>
              <a:buChar char="•"/>
            </a:pPr>
            <a:r>
              <a:rPr lang="ja-JP" altLang="en-US" sz="1400" dirty="0"/>
              <a:t>決断力があり、行動的</a:t>
            </a:r>
          </a:p>
          <a:p>
            <a:pPr marL="171450" indent="-171450">
              <a:lnSpc>
                <a:spcPts val="1500"/>
              </a:lnSpc>
              <a:buFont typeface="Arial" pitchFamily="34" charset="0"/>
              <a:buChar char="•"/>
            </a:pPr>
            <a:r>
              <a:rPr lang="ja-JP" altLang="en-US" sz="1400" dirty="0"/>
              <a:t>自立心、独立心が旺盛で、人に頼らない</a:t>
            </a:r>
          </a:p>
          <a:p>
            <a:pPr marL="171450" indent="-171450">
              <a:lnSpc>
                <a:spcPts val="1500"/>
              </a:lnSpc>
              <a:buFont typeface="Arial" pitchFamily="34" charset="0"/>
              <a:buChar char="•"/>
            </a:pPr>
            <a:r>
              <a:rPr lang="ja-JP" altLang="en-US" sz="1400" dirty="0"/>
              <a:t>世間のルールや常識にかまわず、自分の判断に</a:t>
            </a:r>
            <a:r>
              <a:rPr lang="ja-JP" altLang="en-US" sz="1400" dirty="0" smtClean="0"/>
              <a:t>従う</a:t>
            </a:r>
            <a:endParaRPr lang="en-US" altLang="ja-JP" sz="1400" dirty="0" smtClean="0"/>
          </a:p>
          <a:p>
            <a:pPr marL="171450" indent="-171450">
              <a:lnSpc>
                <a:spcPts val="1500"/>
              </a:lnSpc>
              <a:buFont typeface="Arial" pitchFamily="34" charset="0"/>
              <a:buChar char="•"/>
            </a:pPr>
            <a:r>
              <a:rPr lang="ja-JP" altLang="en-US" sz="1400" dirty="0"/>
              <a:t>強さを誇示</a:t>
            </a:r>
            <a:r>
              <a:rPr lang="ja-JP" altLang="en-US" sz="1400" dirty="0" smtClean="0"/>
              <a:t>する</a:t>
            </a:r>
            <a:endParaRPr lang="en-US" altLang="ja-JP" sz="1400" dirty="0" smtClean="0"/>
          </a:p>
          <a:p>
            <a:pPr marL="171450" indent="-171450">
              <a:lnSpc>
                <a:spcPts val="1500"/>
              </a:lnSpc>
              <a:buFont typeface="Arial" pitchFamily="34" charset="0"/>
              <a:buChar char="•"/>
            </a:pPr>
            <a:r>
              <a:rPr lang="ja-JP" altLang="en-US" sz="1400" dirty="0" smtClean="0"/>
              <a:t>情</a:t>
            </a:r>
            <a:r>
              <a:rPr lang="ja-JP" altLang="en-US" sz="1400" dirty="0"/>
              <a:t>に厚いが、表には出さず隠して</a:t>
            </a:r>
            <a:r>
              <a:rPr lang="ja-JP" altLang="en-US" sz="1400" dirty="0" smtClean="0"/>
              <a:t>いる</a:t>
            </a:r>
            <a:endParaRPr lang="ja-JP" altLang="en-US" sz="1400" dirty="0"/>
          </a:p>
        </p:txBody>
      </p:sp>
      <p:sp>
        <p:nvSpPr>
          <p:cNvPr id="33" name="テキスト ボックス 32"/>
          <p:cNvSpPr txBox="1"/>
          <p:nvPr/>
        </p:nvSpPr>
        <p:spPr>
          <a:xfrm>
            <a:off x="3347864" y="4871155"/>
            <a:ext cx="5400600" cy="1438855"/>
          </a:xfrm>
          <a:prstGeom prst="rect">
            <a:avLst/>
          </a:prstGeom>
          <a:noFill/>
        </p:spPr>
        <p:txBody>
          <a:bodyPr wrap="square" rtlCol="0">
            <a:spAutoFit/>
          </a:bodyPr>
          <a:lstStyle/>
          <a:p>
            <a:pPr marL="171450" indent="-171450">
              <a:lnSpc>
                <a:spcPts val="1500"/>
              </a:lnSpc>
              <a:buFont typeface="Arial" pitchFamily="34" charset="0"/>
              <a:buChar char="•"/>
            </a:pPr>
            <a:r>
              <a:rPr lang="ja-JP" altLang="en-US" sz="1400" dirty="0"/>
              <a:t>周りの環境や人に順応しやすい</a:t>
            </a:r>
          </a:p>
          <a:p>
            <a:pPr marL="171450" indent="-171450">
              <a:lnSpc>
                <a:spcPts val="1500"/>
              </a:lnSpc>
              <a:buFont typeface="Arial" pitchFamily="34" charset="0"/>
              <a:buChar char="•"/>
            </a:pPr>
            <a:r>
              <a:rPr lang="ja-JP" altLang="en-US" sz="1400" dirty="0"/>
              <a:t>葛藤や緊張を避け、平和を好む</a:t>
            </a:r>
          </a:p>
          <a:p>
            <a:pPr marL="171450" indent="-171450">
              <a:lnSpc>
                <a:spcPts val="1500"/>
              </a:lnSpc>
              <a:buFont typeface="Arial" pitchFamily="34" charset="0"/>
              <a:buChar char="•"/>
            </a:pPr>
            <a:r>
              <a:rPr lang="ja-JP" altLang="en-US" sz="1400" dirty="0"/>
              <a:t>場の雰囲気や環境が和やかであり、円満に暮らせることを好む</a:t>
            </a:r>
          </a:p>
          <a:p>
            <a:pPr marL="171450" indent="-171450">
              <a:lnSpc>
                <a:spcPts val="1500"/>
              </a:lnSpc>
              <a:buFont typeface="Arial" pitchFamily="34" charset="0"/>
              <a:buChar char="•"/>
            </a:pPr>
            <a:r>
              <a:rPr lang="ja-JP" altLang="en-US" sz="1400" dirty="0"/>
              <a:t>自分からものごとを起こすよりも、起こることに沿って行こうとする</a:t>
            </a:r>
          </a:p>
          <a:p>
            <a:pPr marL="171450" indent="-171450">
              <a:lnSpc>
                <a:spcPts val="1500"/>
              </a:lnSpc>
              <a:buFont typeface="Arial" pitchFamily="34" charset="0"/>
              <a:buChar char="•"/>
            </a:pPr>
            <a:r>
              <a:rPr lang="ja-JP" altLang="en-US" sz="1400" dirty="0"/>
              <a:t>慣れ親しんだパターンに則ってものごとを</a:t>
            </a:r>
            <a:r>
              <a:rPr lang="ja-JP" altLang="en-US" sz="1400" dirty="0" smtClean="0"/>
              <a:t>すすめる</a:t>
            </a:r>
            <a:endParaRPr lang="en-US" altLang="ja-JP" sz="1400" dirty="0" smtClean="0"/>
          </a:p>
          <a:p>
            <a:pPr marL="171450" indent="-171450">
              <a:lnSpc>
                <a:spcPts val="1500"/>
              </a:lnSpc>
              <a:buFont typeface="Arial" pitchFamily="34" charset="0"/>
              <a:buChar char="•"/>
            </a:pPr>
            <a:r>
              <a:rPr lang="ja-JP" altLang="en-US" sz="1400" dirty="0"/>
              <a:t>言いたいことがあっても自己主張せず、対立を避ける</a:t>
            </a:r>
          </a:p>
          <a:p>
            <a:pPr marL="171450" indent="-171450">
              <a:lnSpc>
                <a:spcPts val="1500"/>
              </a:lnSpc>
              <a:buFont typeface="Arial" pitchFamily="34" charset="0"/>
              <a:buChar char="•"/>
            </a:pPr>
            <a:r>
              <a:rPr lang="ja-JP" altLang="en-US" sz="1400" dirty="0"/>
              <a:t>自分のことを後回しにして、相手に合わせようと</a:t>
            </a:r>
            <a:r>
              <a:rPr lang="ja-JP" altLang="en-US" sz="1400" dirty="0" smtClean="0"/>
              <a:t>する</a:t>
            </a:r>
            <a:endParaRPr lang="ja-JP" altLang="en-US" sz="1400" dirty="0"/>
          </a:p>
        </p:txBody>
      </p:sp>
      <p:pic>
        <p:nvPicPr>
          <p:cNvPr id="34" name="Picture 2" descr="C:\Users\Tomohiko Yato\Desktop\所ジョージ.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3823" y="1832967"/>
            <a:ext cx="1031200" cy="133480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C:\Users\Tomohiko Yato\Desktop\ウゴ・チャベス.jpg"/>
          <p:cNvPicPr>
            <a:picLocks noChangeAspect="1" noChangeArrowheads="1"/>
          </p:cNvPicPr>
          <p:nvPr/>
        </p:nvPicPr>
        <p:blipFill rotWithShape="1">
          <a:blip r:embed="rId3">
            <a:extLst>
              <a:ext uri="{28A0092B-C50C-407E-A947-70E740481C1C}">
                <a14:useLocalDpi xmlns:a14="http://schemas.microsoft.com/office/drawing/2010/main" val="0"/>
              </a:ext>
            </a:extLst>
          </a:blip>
          <a:srcRect l="28115" r="15228"/>
          <a:stretch/>
        </p:blipFill>
        <p:spPr bwMode="auto">
          <a:xfrm>
            <a:off x="2076900" y="3356991"/>
            <a:ext cx="1105047" cy="1398393"/>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 descr="C:\Users\Tomohiko Yato\Desktop\ジグメ・ケサル・ナムゲル・ワンチュク.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7126" y="4941168"/>
            <a:ext cx="864595" cy="1327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4778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ワーク⑥</a:t>
            </a:r>
            <a:r>
              <a:rPr lang="en-US" altLang="ja-JP" dirty="0" smtClean="0"/>
              <a:t>】</a:t>
            </a:r>
            <a:r>
              <a:rPr lang="ja-JP" altLang="en-US" dirty="0" smtClean="0"/>
              <a:t>動機づけの方法を考えよう</a:t>
            </a:r>
            <a:endParaRPr kumimoji="1" lang="ja-JP" altLang="en-US" dirty="0"/>
          </a:p>
        </p:txBody>
      </p:sp>
      <p:sp>
        <p:nvSpPr>
          <p:cNvPr id="3" name="コンテンツ プレースホルダー 2"/>
          <p:cNvSpPr>
            <a:spLocks noGrp="1"/>
          </p:cNvSpPr>
          <p:nvPr>
            <p:ph idx="1"/>
          </p:nvPr>
        </p:nvSpPr>
        <p:spPr>
          <a:xfrm>
            <a:off x="251520" y="908720"/>
            <a:ext cx="8640960" cy="707886"/>
          </a:xfrm>
        </p:spPr>
        <p:txBody>
          <a:bodyPr/>
          <a:lstStyle/>
          <a:p>
            <a:r>
              <a:rPr kumimoji="1" lang="ja-JP" altLang="en-US" dirty="0" smtClean="0"/>
              <a:t>動機づけしたい人のエニアグラムのタイプを推測し、タイプの特徴を踏まえた上で、どのように動機づけると効果的か考えてみましょう。</a:t>
            </a:r>
            <a:endParaRPr kumimoji="1" lang="ja-JP" altLang="en-US" dirty="0"/>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18</a:t>
            </a:fld>
            <a:endParaRPr lang="ja-JP" altLang="en-US" dirty="0"/>
          </a:p>
        </p:txBody>
      </p:sp>
      <p:sp>
        <p:nvSpPr>
          <p:cNvPr id="16" name="テキスト ボックス 15"/>
          <p:cNvSpPr txBox="1"/>
          <p:nvPr/>
        </p:nvSpPr>
        <p:spPr>
          <a:xfrm>
            <a:off x="2233638" y="1948770"/>
            <a:ext cx="4642618" cy="400110"/>
          </a:xfrm>
          <a:prstGeom prst="rect">
            <a:avLst/>
          </a:prstGeom>
          <a:noFill/>
        </p:spPr>
        <p:txBody>
          <a:bodyPr wrap="none" rtlCol="0">
            <a:spAutoFit/>
          </a:bodyPr>
          <a:lstStyle/>
          <a:p>
            <a:pPr algn="ctr"/>
            <a:r>
              <a:rPr kumimoji="1" lang="ja-JP" altLang="en-US" sz="2000" dirty="0" smtClean="0"/>
              <a:t>エニアグラムのタイプを踏まえた動機づけ</a:t>
            </a:r>
            <a:endParaRPr kumimoji="1" lang="ja-JP" altLang="en-US" sz="2000" dirty="0"/>
          </a:p>
        </p:txBody>
      </p:sp>
      <p:sp>
        <p:nvSpPr>
          <p:cNvPr id="17" name="正方形/長方形 16"/>
          <p:cNvSpPr/>
          <p:nvPr/>
        </p:nvSpPr>
        <p:spPr>
          <a:xfrm>
            <a:off x="1139197" y="2492896"/>
            <a:ext cx="1728192"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dirty="0" smtClean="0">
                <a:solidFill>
                  <a:schemeClr val="tx1"/>
                </a:solidFill>
              </a:rPr>
              <a:t>タイプ名</a:t>
            </a:r>
            <a:endParaRPr kumimoji="1" lang="ja-JP" altLang="en-US" b="1" dirty="0">
              <a:solidFill>
                <a:schemeClr val="tx1"/>
              </a:solidFill>
            </a:endParaRPr>
          </a:p>
        </p:txBody>
      </p:sp>
      <p:sp>
        <p:nvSpPr>
          <p:cNvPr id="18" name="正方形/長方形 17"/>
          <p:cNvSpPr/>
          <p:nvPr/>
        </p:nvSpPr>
        <p:spPr>
          <a:xfrm>
            <a:off x="3227428" y="2492896"/>
            <a:ext cx="4728947"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dirty="0" smtClean="0">
                <a:solidFill>
                  <a:schemeClr val="tx1"/>
                </a:solidFill>
              </a:rPr>
              <a:t>思考・行動・コミュニケーションの傾向</a:t>
            </a:r>
            <a:endParaRPr kumimoji="1" lang="ja-JP" altLang="en-US" b="1" dirty="0">
              <a:solidFill>
                <a:schemeClr val="tx1"/>
              </a:solidFill>
            </a:endParaRPr>
          </a:p>
        </p:txBody>
      </p:sp>
      <p:sp>
        <p:nvSpPr>
          <p:cNvPr id="19" name="正方形/長方形 18"/>
          <p:cNvSpPr/>
          <p:nvPr/>
        </p:nvSpPr>
        <p:spPr>
          <a:xfrm>
            <a:off x="1139197" y="4293096"/>
            <a:ext cx="6817179" cy="201622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dirty="0" smtClean="0">
                <a:solidFill>
                  <a:schemeClr val="tx1"/>
                </a:solidFill>
              </a:rPr>
              <a:t>動機づけの方法</a:t>
            </a:r>
            <a:endParaRPr kumimoji="1" lang="ja-JP" altLang="en-US" b="1" dirty="0">
              <a:solidFill>
                <a:schemeClr val="tx1"/>
              </a:solidFill>
            </a:endParaRPr>
          </a:p>
        </p:txBody>
      </p:sp>
      <p:sp>
        <p:nvSpPr>
          <p:cNvPr id="20" name="二等辺三角形 19"/>
          <p:cNvSpPr/>
          <p:nvPr/>
        </p:nvSpPr>
        <p:spPr>
          <a:xfrm rot="5400000">
            <a:off x="2435340" y="3140968"/>
            <a:ext cx="1224136" cy="144016"/>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1" name="二等辺三角形 20"/>
          <p:cNvSpPr/>
          <p:nvPr/>
        </p:nvSpPr>
        <p:spPr>
          <a:xfrm flipV="1">
            <a:off x="2435341" y="4005064"/>
            <a:ext cx="4224891" cy="144016"/>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23" name="直線コネクタ 22"/>
          <p:cNvCxnSpPr/>
          <p:nvPr/>
        </p:nvCxnSpPr>
        <p:spPr>
          <a:xfrm>
            <a:off x="1139197" y="2276872"/>
            <a:ext cx="68171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125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人事・労務管理の全体像</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1</a:t>
            </a:fld>
            <a:endParaRPr lang="ja-JP" altLang="en-US" dirty="0"/>
          </a:p>
        </p:txBody>
      </p:sp>
      <p:sp>
        <p:nvSpPr>
          <p:cNvPr id="6" name="角丸四角形 5"/>
          <p:cNvSpPr/>
          <p:nvPr/>
        </p:nvSpPr>
        <p:spPr bwMode="auto">
          <a:xfrm>
            <a:off x="2494502" y="5079636"/>
            <a:ext cx="4277754" cy="1382044"/>
          </a:xfrm>
          <a:prstGeom prst="roundRect">
            <a:avLst/>
          </a:prstGeom>
          <a:solidFill>
            <a:schemeClr val="bg1"/>
          </a:solidFill>
          <a:ln w="28575" cap="flat" cmpd="sng" algn="ctr">
            <a:solidFill>
              <a:schemeClr val="tx1"/>
            </a:solidFill>
            <a:prstDash val="dash"/>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ＭＳ Ｐゴシック" pitchFamily="50" charset="-128"/>
            </a:endParaRPr>
          </a:p>
        </p:txBody>
      </p:sp>
      <p:sp>
        <p:nvSpPr>
          <p:cNvPr id="7" name="ホームベース 6"/>
          <p:cNvSpPr/>
          <p:nvPr/>
        </p:nvSpPr>
        <p:spPr bwMode="auto">
          <a:xfrm>
            <a:off x="2494502" y="1196752"/>
            <a:ext cx="4277754" cy="3488015"/>
          </a:xfrm>
          <a:prstGeom prst="homePlate">
            <a:avLst>
              <a:gd name="adj" fmla="val 13930"/>
            </a:avLst>
          </a:prstGeom>
          <a:solidFill>
            <a:schemeClr val="bg1">
              <a:lumMod val="50000"/>
            </a:schemeClr>
          </a:solidFill>
          <a:ln w="57150" cap="flat" cmpd="sng" algn="ctr">
            <a:solidFill>
              <a:schemeClr val="tx1"/>
            </a:solid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2000" b="1" i="1" u="none" strike="noStrike" cap="none" normalizeH="0" baseline="0" dirty="0" smtClean="0">
                <a:ln>
                  <a:noFill/>
                </a:ln>
                <a:solidFill>
                  <a:schemeClr val="bg1"/>
                </a:solidFill>
                <a:effectLst/>
                <a:latin typeface="Arial" charset="0"/>
                <a:ea typeface="ＭＳ Ｐゴシック" pitchFamily="50" charset="-128"/>
              </a:rPr>
              <a:t>今日の</a:t>
            </a:r>
            <a:r>
              <a:rPr kumimoji="1" lang="en-US" altLang="ja-JP" sz="2000" b="1" i="1" u="none" strike="noStrike" cap="none" normalizeH="0" baseline="0" dirty="0" smtClean="0">
                <a:ln>
                  <a:noFill/>
                </a:ln>
                <a:solidFill>
                  <a:schemeClr val="bg1"/>
                </a:solidFill>
                <a:effectLst/>
                <a:latin typeface="Arial" charset="0"/>
                <a:ea typeface="ＭＳ Ｐゴシック" pitchFamily="50" charset="-128"/>
              </a:rPr>
              <a:t/>
            </a:r>
            <a:br>
              <a:rPr kumimoji="1" lang="en-US" altLang="ja-JP" sz="2000" b="1" i="1" u="none" strike="noStrike" cap="none" normalizeH="0" baseline="0" dirty="0" smtClean="0">
                <a:ln>
                  <a:noFill/>
                </a:ln>
                <a:solidFill>
                  <a:schemeClr val="bg1"/>
                </a:solidFill>
                <a:effectLst/>
                <a:latin typeface="Arial" charset="0"/>
                <a:ea typeface="ＭＳ Ｐゴシック" pitchFamily="50" charset="-128"/>
              </a:rPr>
            </a:br>
            <a:r>
              <a:rPr kumimoji="1" lang="ja-JP" altLang="en-US" sz="2000" b="1" i="1" u="none" strike="noStrike" cap="none" normalizeH="0" baseline="0" dirty="0" smtClean="0">
                <a:ln>
                  <a:noFill/>
                </a:ln>
                <a:solidFill>
                  <a:schemeClr val="bg1"/>
                </a:solidFill>
                <a:effectLst/>
                <a:latin typeface="Arial" charset="0"/>
                <a:ea typeface="ＭＳ Ｐゴシック" pitchFamily="50" charset="-128"/>
              </a:rPr>
              <a:t>学習範囲</a:t>
            </a:r>
            <a:endParaRPr kumimoji="1" lang="ja-JP" altLang="en-US" sz="1600" b="1" i="1" u="none" strike="noStrike" cap="none" normalizeH="0" baseline="0" dirty="0" smtClean="0">
              <a:ln>
                <a:noFill/>
              </a:ln>
              <a:solidFill>
                <a:schemeClr val="bg1"/>
              </a:solidFill>
              <a:effectLst/>
              <a:latin typeface="Arial" charset="0"/>
              <a:ea typeface="ＭＳ Ｐゴシック" pitchFamily="50" charset="-128"/>
            </a:endParaRPr>
          </a:p>
        </p:txBody>
      </p:sp>
      <p:sp>
        <p:nvSpPr>
          <p:cNvPr id="8" name="円/楕円 7"/>
          <p:cNvSpPr/>
          <p:nvPr/>
        </p:nvSpPr>
        <p:spPr bwMode="auto">
          <a:xfrm>
            <a:off x="827584" y="2348455"/>
            <a:ext cx="1184609" cy="1184609"/>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募集</a:t>
            </a:r>
          </a:p>
        </p:txBody>
      </p:sp>
      <p:sp>
        <p:nvSpPr>
          <p:cNvPr id="9" name="円/楕円 8"/>
          <p:cNvSpPr/>
          <p:nvPr/>
        </p:nvSpPr>
        <p:spPr bwMode="auto">
          <a:xfrm>
            <a:off x="2691937" y="2348455"/>
            <a:ext cx="1184609" cy="1184609"/>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b="1" dirty="0" smtClean="0">
                <a:latin typeface="Arial" charset="0"/>
                <a:ea typeface="ＭＳ Ｐゴシック" pitchFamily="50" charset="-128"/>
              </a:rPr>
              <a:t>採用／</a:t>
            </a:r>
            <a:r>
              <a:rPr lang="en-US" altLang="ja-JP" sz="2000" b="1" dirty="0" smtClean="0">
                <a:latin typeface="Arial" charset="0"/>
                <a:ea typeface="ＭＳ Ｐゴシック" pitchFamily="50" charset="-128"/>
              </a:rPr>
              <a:t/>
            </a:r>
            <a:br>
              <a:rPr lang="en-US" altLang="ja-JP" sz="2000" b="1" dirty="0" smtClean="0">
                <a:latin typeface="Arial" charset="0"/>
                <a:ea typeface="ＭＳ Ｐゴシック" pitchFamily="50" charset="-128"/>
              </a:rPr>
            </a:br>
            <a:r>
              <a:rPr lang="ja-JP" altLang="en-US" sz="2000" b="1" dirty="0" smtClean="0">
                <a:latin typeface="Arial" charset="0"/>
                <a:ea typeface="ＭＳ Ｐゴシック" pitchFamily="50" charset="-128"/>
              </a:rPr>
              <a:t>配置</a:t>
            </a:r>
            <a:endParaRPr kumimoji="1" lang="ja-JP" altLang="en-US" sz="2000"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10" name="円/楕円 9"/>
          <p:cNvSpPr/>
          <p:nvPr/>
        </p:nvSpPr>
        <p:spPr bwMode="auto">
          <a:xfrm>
            <a:off x="5324401" y="2348455"/>
            <a:ext cx="1184609" cy="1184609"/>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評価</a:t>
            </a:r>
          </a:p>
        </p:txBody>
      </p:sp>
      <p:sp>
        <p:nvSpPr>
          <p:cNvPr id="11" name="円/楕円 10"/>
          <p:cNvSpPr/>
          <p:nvPr/>
        </p:nvSpPr>
        <p:spPr bwMode="auto">
          <a:xfrm>
            <a:off x="4008169" y="1328375"/>
            <a:ext cx="1184609" cy="1184609"/>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育成</a:t>
            </a:r>
          </a:p>
        </p:txBody>
      </p:sp>
      <p:sp>
        <p:nvSpPr>
          <p:cNvPr id="12" name="円/楕円 11"/>
          <p:cNvSpPr/>
          <p:nvPr/>
        </p:nvSpPr>
        <p:spPr bwMode="auto">
          <a:xfrm>
            <a:off x="4008169" y="3368535"/>
            <a:ext cx="1184609" cy="1184609"/>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報酬</a:t>
            </a:r>
          </a:p>
        </p:txBody>
      </p:sp>
      <p:sp>
        <p:nvSpPr>
          <p:cNvPr id="13" name="円/楕円 12"/>
          <p:cNvSpPr/>
          <p:nvPr/>
        </p:nvSpPr>
        <p:spPr bwMode="auto">
          <a:xfrm>
            <a:off x="7188753" y="2348455"/>
            <a:ext cx="1184609" cy="1184609"/>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退職</a:t>
            </a:r>
          </a:p>
        </p:txBody>
      </p:sp>
      <p:grpSp>
        <p:nvGrpSpPr>
          <p:cNvPr id="14" name="グループ化 13"/>
          <p:cNvGrpSpPr/>
          <p:nvPr/>
        </p:nvGrpSpPr>
        <p:grpSpPr>
          <a:xfrm>
            <a:off x="3284241" y="5178354"/>
            <a:ext cx="2632464" cy="1184609"/>
            <a:chOff x="3131840" y="5229200"/>
            <a:chExt cx="2880320" cy="1296144"/>
          </a:xfrm>
        </p:grpSpPr>
        <p:sp>
          <p:nvSpPr>
            <p:cNvPr id="15" name="円/楕円 14"/>
            <p:cNvSpPr/>
            <p:nvPr/>
          </p:nvSpPr>
          <p:spPr bwMode="auto">
            <a:xfrm>
              <a:off x="3131840" y="5229200"/>
              <a:ext cx="1296144" cy="1296144"/>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産休・育休</a:t>
              </a:r>
            </a:p>
          </p:txBody>
        </p:sp>
        <p:sp>
          <p:nvSpPr>
            <p:cNvPr id="16" name="円/楕円 15"/>
            <p:cNvSpPr/>
            <p:nvPr/>
          </p:nvSpPr>
          <p:spPr bwMode="auto">
            <a:xfrm>
              <a:off x="4716016" y="5229200"/>
              <a:ext cx="1296144" cy="1296144"/>
            </a:xfrm>
            <a:prstGeom prst="ellipse">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介護</a:t>
              </a:r>
              <a:r>
                <a:rPr kumimoji="1" lang="en-US" altLang="ja-JP" sz="2000" b="1" i="0" u="none" strike="noStrike" cap="none" normalizeH="0" baseline="0" dirty="0" smtClean="0">
                  <a:ln>
                    <a:noFill/>
                  </a:ln>
                  <a:solidFill>
                    <a:schemeClr val="tx1"/>
                  </a:solidFill>
                  <a:effectLst/>
                  <a:latin typeface="Arial" charset="0"/>
                  <a:ea typeface="ＭＳ Ｐゴシック" pitchFamily="50" charset="-128"/>
                </a:rPr>
                <a:t/>
              </a:r>
              <a:br>
                <a:rPr kumimoji="1" lang="en-US" altLang="ja-JP" sz="2000" b="1" i="0" u="none" strike="noStrike" cap="none" normalizeH="0" baseline="0" dirty="0" smtClean="0">
                  <a:ln>
                    <a:noFill/>
                  </a:ln>
                  <a:solidFill>
                    <a:schemeClr val="tx1"/>
                  </a:solidFill>
                  <a:effectLst/>
                  <a:latin typeface="Arial" charset="0"/>
                  <a:ea typeface="ＭＳ Ｐゴシック" pitchFamily="50" charset="-128"/>
                </a:rPr>
              </a:br>
              <a:r>
                <a:rPr kumimoji="1" lang="ja-JP" altLang="en-US" sz="2000" b="1" i="0" u="none" strike="noStrike" cap="none" normalizeH="0" baseline="0" dirty="0" smtClean="0">
                  <a:ln>
                    <a:noFill/>
                  </a:ln>
                  <a:solidFill>
                    <a:schemeClr val="tx1"/>
                  </a:solidFill>
                  <a:effectLst/>
                  <a:latin typeface="Arial" charset="0"/>
                  <a:ea typeface="ＭＳ Ｐゴシック" pitchFamily="50" charset="-128"/>
                </a:rPr>
                <a:t>休暇</a:t>
              </a:r>
            </a:p>
          </p:txBody>
        </p:sp>
      </p:grpSp>
      <p:cxnSp>
        <p:nvCxnSpPr>
          <p:cNvPr id="17" name="曲線コネクタ 16"/>
          <p:cNvCxnSpPr>
            <a:stCxn id="9" idx="0"/>
            <a:endCxn id="11" idx="2"/>
          </p:cNvCxnSpPr>
          <p:nvPr/>
        </p:nvCxnSpPr>
        <p:spPr bwMode="auto">
          <a:xfrm rot="5400000" flipH="1" flipV="1">
            <a:off x="3432317" y="1772603"/>
            <a:ext cx="427775" cy="723928"/>
          </a:xfrm>
          <a:prstGeom prst="curvedConnector2">
            <a:avLst/>
          </a:prstGeom>
          <a:solidFill>
            <a:schemeClr val="bg1"/>
          </a:solidFill>
          <a:ln w="28575" cap="flat" cmpd="sng" algn="ctr">
            <a:solidFill>
              <a:schemeClr val="tx1"/>
            </a:solidFill>
            <a:prstDash val="solid"/>
            <a:round/>
            <a:headEnd type="none" w="med" len="med"/>
            <a:tailEnd type="arrow"/>
          </a:ln>
          <a:effectLst/>
        </p:spPr>
      </p:cxnSp>
      <p:cxnSp>
        <p:nvCxnSpPr>
          <p:cNvPr id="18" name="曲線コネクタ 17"/>
          <p:cNvCxnSpPr>
            <a:stCxn id="11" idx="6"/>
            <a:endCxn id="10" idx="0"/>
          </p:cNvCxnSpPr>
          <p:nvPr/>
        </p:nvCxnSpPr>
        <p:spPr bwMode="auto">
          <a:xfrm>
            <a:off x="5192777" y="1920680"/>
            <a:ext cx="723928" cy="427775"/>
          </a:xfrm>
          <a:prstGeom prst="curvedConnector2">
            <a:avLst/>
          </a:prstGeom>
          <a:solidFill>
            <a:schemeClr val="bg1"/>
          </a:solidFill>
          <a:ln w="28575" cap="flat" cmpd="sng" algn="ctr">
            <a:solidFill>
              <a:schemeClr val="tx1"/>
            </a:solidFill>
            <a:prstDash val="solid"/>
            <a:round/>
            <a:headEnd type="none" w="med" len="med"/>
            <a:tailEnd type="arrow"/>
          </a:ln>
          <a:effectLst/>
        </p:spPr>
      </p:cxnSp>
      <p:cxnSp>
        <p:nvCxnSpPr>
          <p:cNvPr id="19" name="曲線コネクタ 18"/>
          <p:cNvCxnSpPr>
            <a:stCxn id="10" idx="4"/>
            <a:endCxn id="12" idx="6"/>
          </p:cNvCxnSpPr>
          <p:nvPr/>
        </p:nvCxnSpPr>
        <p:spPr bwMode="auto">
          <a:xfrm rot="5400000">
            <a:off x="5340854" y="3384988"/>
            <a:ext cx="427775" cy="723928"/>
          </a:xfrm>
          <a:prstGeom prst="curvedConnector2">
            <a:avLst/>
          </a:prstGeom>
          <a:solidFill>
            <a:schemeClr val="bg1"/>
          </a:solidFill>
          <a:ln w="28575" cap="flat" cmpd="sng" algn="ctr">
            <a:solidFill>
              <a:schemeClr val="tx1"/>
            </a:solidFill>
            <a:prstDash val="solid"/>
            <a:round/>
            <a:headEnd type="none" w="med" len="med"/>
            <a:tailEnd type="arrow"/>
          </a:ln>
          <a:effectLst/>
        </p:spPr>
      </p:cxnSp>
      <p:cxnSp>
        <p:nvCxnSpPr>
          <p:cNvPr id="20" name="曲線コネクタ 19"/>
          <p:cNvCxnSpPr>
            <a:stCxn id="12" idx="2"/>
            <a:endCxn id="9" idx="4"/>
          </p:cNvCxnSpPr>
          <p:nvPr/>
        </p:nvCxnSpPr>
        <p:spPr bwMode="auto">
          <a:xfrm rot="10800000">
            <a:off x="3284241" y="3533064"/>
            <a:ext cx="723928" cy="427775"/>
          </a:xfrm>
          <a:prstGeom prst="curvedConnector2">
            <a:avLst/>
          </a:prstGeom>
          <a:solidFill>
            <a:schemeClr val="bg1"/>
          </a:solidFill>
          <a:ln w="28575" cap="flat" cmpd="sng" algn="ctr">
            <a:solidFill>
              <a:schemeClr val="tx1"/>
            </a:solidFill>
            <a:prstDash val="solid"/>
            <a:round/>
            <a:headEnd type="none" w="med" len="med"/>
            <a:tailEnd type="arrow"/>
          </a:ln>
          <a:effectLst/>
        </p:spPr>
      </p:cxnSp>
      <p:cxnSp>
        <p:nvCxnSpPr>
          <p:cNvPr id="21" name="直線矢印コネクタ 20"/>
          <p:cNvCxnSpPr>
            <a:stCxn id="8" idx="6"/>
            <a:endCxn id="7" idx="1"/>
          </p:cNvCxnSpPr>
          <p:nvPr/>
        </p:nvCxnSpPr>
        <p:spPr bwMode="auto">
          <a:xfrm>
            <a:off x="2012193" y="2940759"/>
            <a:ext cx="482309" cy="0"/>
          </a:xfrm>
          <a:prstGeom prst="straightConnector1">
            <a:avLst/>
          </a:prstGeom>
          <a:solidFill>
            <a:schemeClr val="bg1"/>
          </a:solidFill>
          <a:ln w="28575" cap="flat" cmpd="sng" algn="ctr">
            <a:solidFill>
              <a:schemeClr val="tx1"/>
            </a:solidFill>
            <a:prstDash val="solid"/>
            <a:round/>
            <a:headEnd type="none" w="med" len="med"/>
            <a:tailEnd type="arrow"/>
          </a:ln>
          <a:effectLst/>
        </p:spPr>
      </p:cxnSp>
      <p:cxnSp>
        <p:nvCxnSpPr>
          <p:cNvPr id="22" name="直線矢印コネクタ 21"/>
          <p:cNvCxnSpPr>
            <a:stCxn id="7" idx="3"/>
            <a:endCxn id="13" idx="2"/>
          </p:cNvCxnSpPr>
          <p:nvPr/>
        </p:nvCxnSpPr>
        <p:spPr bwMode="auto">
          <a:xfrm>
            <a:off x="6772256" y="2940759"/>
            <a:ext cx="416497" cy="0"/>
          </a:xfrm>
          <a:prstGeom prst="straightConnector1">
            <a:avLst/>
          </a:prstGeom>
          <a:solidFill>
            <a:schemeClr val="bg1"/>
          </a:solidFill>
          <a:ln w="28575" cap="flat" cmpd="sng" algn="ctr">
            <a:solidFill>
              <a:schemeClr val="tx1"/>
            </a:solidFill>
            <a:prstDash val="solid"/>
            <a:round/>
            <a:headEnd type="none" w="med" len="med"/>
            <a:tailEnd type="arrow"/>
          </a:ln>
          <a:effectLst/>
        </p:spPr>
      </p:cxnSp>
      <p:cxnSp>
        <p:nvCxnSpPr>
          <p:cNvPr id="23" name="直線矢印コネクタ 22"/>
          <p:cNvCxnSpPr/>
          <p:nvPr/>
        </p:nvCxnSpPr>
        <p:spPr bwMode="auto">
          <a:xfrm flipV="1">
            <a:off x="4139792" y="4684767"/>
            <a:ext cx="0" cy="394870"/>
          </a:xfrm>
          <a:prstGeom prst="straightConnector1">
            <a:avLst/>
          </a:prstGeom>
          <a:solidFill>
            <a:schemeClr val="bg1"/>
          </a:solidFill>
          <a:ln w="28575" cap="flat" cmpd="sng" algn="ctr">
            <a:solidFill>
              <a:schemeClr val="tx1"/>
            </a:solidFill>
            <a:prstDash val="solid"/>
            <a:round/>
            <a:headEnd type="none" w="med" len="med"/>
            <a:tailEnd type="arrow"/>
          </a:ln>
          <a:effectLst/>
        </p:spPr>
      </p:cxnSp>
      <p:cxnSp>
        <p:nvCxnSpPr>
          <p:cNvPr id="24" name="直線矢印コネクタ 23"/>
          <p:cNvCxnSpPr/>
          <p:nvPr/>
        </p:nvCxnSpPr>
        <p:spPr bwMode="auto">
          <a:xfrm flipV="1">
            <a:off x="4995343" y="4684767"/>
            <a:ext cx="0" cy="394870"/>
          </a:xfrm>
          <a:prstGeom prst="straightConnector1">
            <a:avLst/>
          </a:prstGeom>
          <a:solidFill>
            <a:schemeClr val="bg1"/>
          </a:solidFill>
          <a:ln w="28575" cap="flat" cmpd="sng" algn="ctr">
            <a:solidFill>
              <a:schemeClr val="tx1"/>
            </a:solidFill>
            <a:prstDash val="solid"/>
            <a:round/>
            <a:headEnd type="arrow" w="med" len="med"/>
            <a:tailEnd type="none"/>
          </a:ln>
          <a:effectLst/>
        </p:spPr>
      </p:cxnSp>
    </p:spTree>
    <p:extLst>
      <p:ext uri="{BB962C8B-B14F-4D97-AF65-F5344CB8AC3E}">
        <p14:creationId xmlns:p14="http://schemas.microsoft.com/office/powerpoint/2010/main" val="3078195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ワーク⑥</a:t>
            </a:r>
            <a:r>
              <a:rPr lang="en-US" altLang="ja-JP" dirty="0" smtClean="0"/>
              <a:t>】《</a:t>
            </a:r>
            <a:r>
              <a:rPr lang="ja-JP" altLang="en-US" dirty="0" smtClean="0"/>
              <a:t>例</a:t>
            </a:r>
            <a:r>
              <a:rPr lang="en-US" altLang="ja-JP" dirty="0" smtClean="0"/>
              <a:t>》</a:t>
            </a:r>
            <a:r>
              <a:rPr lang="ja-JP" altLang="en-US" dirty="0" smtClean="0"/>
              <a:t>動機づけ</a:t>
            </a:r>
            <a:r>
              <a:rPr lang="ja-JP" altLang="en-US" dirty="0"/>
              <a:t>の方法を考えよう</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19</a:t>
            </a:fld>
            <a:endParaRPr lang="ja-JP" altLang="en-US" dirty="0"/>
          </a:p>
        </p:txBody>
      </p:sp>
      <p:sp>
        <p:nvSpPr>
          <p:cNvPr id="16" name="テキスト ボックス 15"/>
          <p:cNvSpPr txBox="1"/>
          <p:nvPr/>
        </p:nvSpPr>
        <p:spPr>
          <a:xfrm>
            <a:off x="2233638" y="1948770"/>
            <a:ext cx="4642618" cy="400110"/>
          </a:xfrm>
          <a:prstGeom prst="rect">
            <a:avLst/>
          </a:prstGeom>
          <a:noFill/>
        </p:spPr>
        <p:txBody>
          <a:bodyPr wrap="none" rtlCol="0">
            <a:spAutoFit/>
          </a:bodyPr>
          <a:lstStyle/>
          <a:p>
            <a:pPr algn="ctr"/>
            <a:r>
              <a:rPr kumimoji="1" lang="ja-JP" altLang="en-US" sz="2000" dirty="0" smtClean="0"/>
              <a:t>エニアグラムのタイプを踏まえた動機づけ</a:t>
            </a:r>
            <a:endParaRPr kumimoji="1" lang="ja-JP" altLang="en-US" sz="2000" dirty="0"/>
          </a:p>
        </p:txBody>
      </p:sp>
      <p:sp>
        <p:nvSpPr>
          <p:cNvPr id="17" name="正方形/長方形 16"/>
          <p:cNvSpPr/>
          <p:nvPr/>
        </p:nvSpPr>
        <p:spPr>
          <a:xfrm>
            <a:off x="1139197" y="2492896"/>
            <a:ext cx="1728192"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dirty="0" smtClean="0">
                <a:solidFill>
                  <a:schemeClr val="tx1"/>
                </a:solidFill>
              </a:rPr>
              <a:t>タイプ名</a:t>
            </a:r>
            <a:endParaRPr kumimoji="1" lang="en-US" altLang="ja-JP" b="1" dirty="0" smtClean="0">
              <a:solidFill>
                <a:schemeClr val="tx1"/>
              </a:solidFill>
            </a:endParaRPr>
          </a:p>
          <a:p>
            <a:endParaRPr lang="en-US" altLang="ja-JP" sz="1000" b="1" dirty="0">
              <a:solidFill>
                <a:schemeClr val="tx1"/>
              </a:solidFill>
            </a:endParaRPr>
          </a:p>
          <a:p>
            <a:r>
              <a:rPr kumimoji="1" lang="ja-JP" altLang="en-US" sz="2000" dirty="0" smtClean="0">
                <a:solidFill>
                  <a:schemeClr val="tx1"/>
                </a:solidFill>
              </a:rPr>
              <a:t>タイプ</a:t>
            </a:r>
            <a:r>
              <a:rPr kumimoji="1" lang="en-US" altLang="ja-JP" sz="2000" dirty="0" smtClean="0">
                <a:solidFill>
                  <a:schemeClr val="tx1"/>
                </a:solidFill>
              </a:rPr>
              <a:t>4</a:t>
            </a:r>
            <a:br>
              <a:rPr kumimoji="1" lang="en-US" altLang="ja-JP" sz="2000" dirty="0" smtClean="0">
                <a:solidFill>
                  <a:schemeClr val="tx1"/>
                </a:solidFill>
              </a:rPr>
            </a:br>
            <a:r>
              <a:rPr kumimoji="1" lang="ja-JP" altLang="en-US" sz="2000" dirty="0" smtClean="0">
                <a:solidFill>
                  <a:schemeClr val="tx1"/>
                </a:solidFill>
              </a:rPr>
              <a:t>個性的な人</a:t>
            </a:r>
            <a:endParaRPr kumimoji="1" lang="ja-JP" altLang="en-US" dirty="0">
              <a:solidFill>
                <a:schemeClr val="tx1"/>
              </a:solidFill>
            </a:endParaRPr>
          </a:p>
        </p:txBody>
      </p:sp>
      <p:sp>
        <p:nvSpPr>
          <p:cNvPr id="18" name="正方形/長方形 17"/>
          <p:cNvSpPr/>
          <p:nvPr/>
        </p:nvSpPr>
        <p:spPr>
          <a:xfrm>
            <a:off x="3227428" y="2492896"/>
            <a:ext cx="4728947" cy="144016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dirty="0" smtClean="0">
                <a:solidFill>
                  <a:schemeClr val="tx1"/>
                </a:solidFill>
              </a:rPr>
              <a:t>思考・行動・コミュニケーションの傾向</a:t>
            </a:r>
            <a:endParaRPr kumimoji="1" lang="en-US" altLang="ja-JP" b="1" dirty="0" smtClean="0">
              <a:solidFill>
                <a:schemeClr val="tx1"/>
              </a:solidFill>
            </a:endParaRPr>
          </a:p>
          <a:p>
            <a:pPr marL="174625" indent="-174625">
              <a:buFont typeface="Arial" panose="020B0604020202020204" pitchFamily="34" charset="0"/>
              <a:buChar char="•"/>
            </a:pPr>
            <a:r>
              <a:rPr lang="ja-JP" altLang="en-US" sz="1200" dirty="0" smtClean="0">
                <a:solidFill>
                  <a:schemeClr val="tx1"/>
                </a:solidFill>
              </a:rPr>
              <a:t>ユニーク</a:t>
            </a:r>
            <a:r>
              <a:rPr lang="ja-JP" altLang="en-US" sz="1200" dirty="0">
                <a:solidFill>
                  <a:schemeClr val="tx1"/>
                </a:solidFill>
              </a:rPr>
              <a:t>で創造的であり、感動を大切に</a:t>
            </a:r>
            <a:r>
              <a:rPr lang="ja-JP" altLang="en-US" sz="1200" dirty="0" smtClean="0">
                <a:solidFill>
                  <a:schemeClr val="tx1"/>
                </a:solidFill>
              </a:rPr>
              <a:t>する。</a:t>
            </a:r>
            <a:endParaRPr lang="en-US" altLang="ja-JP" sz="1200" dirty="0" smtClean="0">
              <a:solidFill>
                <a:schemeClr val="tx1"/>
              </a:solidFill>
            </a:endParaRPr>
          </a:p>
          <a:p>
            <a:pPr marL="174625" indent="-174625">
              <a:buFont typeface="Arial" panose="020B0604020202020204" pitchFamily="34" charset="0"/>
              <a:buChar char="•"/>
            </a:pPr>
            <a:r>
              <a:rPr lang="ja-JP" altLang="en-US" sz="1200" dirty="0" smtClean="0">
                <a:solidFill>
                  <a:schemeClr val="tx1"/>
                </a:solidFill>
              </a:rPr>
              <a:t>独創的な仕事をすることに喜びを感じる。</a:t>
            </a:r>
            <a:endParaRPr lang="ja-JP" altLang="en-US" sz="1200" dirty="0">
              <a:solidFill>
                <a:schemeClr val="tx1"/>
              </a:solidFill>
            </a:endParaRPr>
          </a:p>
          <a:p>
            <a:pPr marL="174625" indent="-174625">
              <a:buFont typeface="Arial" panose="020B0604020202020204" pitchFamily="34" charset="0"/>
              <a:buChar char="•"/>
            </a:pPr>
            <a:r>
              <a:rPr lang="ja-JP" altLang="en-US" sz="1200" dirty="0">
                <a:solidFill>
                  <a:schemeClr val="tx1"/>
                </a:solidFill>
              </a:rPr>
              <a:t>ありのままの自分の気持ちを大切にし、感情を</a:t>
            </a:r>
            <a:r>
              <a:rPr lang="ja-JP" altLang="en-US" sz="1200" dirty="0" smtClean="0">
                <a:solidFill>
                  <a:schemeClr val="tx1"/>
                </a:solidFill>
              </a:rPr>
              <a:t>味わう。</a:t>
            </a:r>
            <a:endParaRPr lang="ja-JP" altLang="en-US" sz="1200" dirty="0">
              <a:solidFill>
                <a:schemeClr val="tx1"/>
              </a:solidFill>
            </a:endParaRPr>
          </a:p>
          <a:p>
            <a:pPr marL="174625" indent="-174625">
              <a:buFont typeface="Arial" panose="020B0604020202020204" pitchFamily="34" charset="0"/>
              <a:buChar char="•"/>
            </a:pPr>
            <a:r>
              <a:rPr lang="ja-JP" altLang="en-US" sz="1200" dirty="0" smtClean="0">
                <a:solidFill>
                  <a:schemeClr val="tx1"/>
                </a:solidFill>
              </a:rPr>
              <a:t>人</a:t>
            </a:r>
            <a:r>
              <a:rPr lang="ja-JP" altLang="en-US" sz="1200" dirty="0">
                <a:solidFill>
                  <a:schemeClr val="tx1"/>
                </a:solidFill>
              </a:rPr>
              <a:t>の好き嫌いがはっきりして</a:t>
            </a:r>
            <a:r>
              <a:rPr lang="ja-JP" altLang="en-US" sz="1200" dirty="0" smtClean="0">
                <a:solidFill>
                  <a:schemeClr val="tx1"/>
                </a:solidFill>
              </a:rPr>
              <a:t>いる。</a:t>
            </a:r>
            <a:endParaRPr lang="ja-JP" altLang="en-US" sz="1200" dirty="0">
              <a:solidFill>
                <a:schemeClr val="tx1"/>
              </a:solidFill>
            </a:endParaRPr>
          </a:p>
          <a:p>
            <a:pPr marL="174625" indent="-174625">
              <a:buFont typeface="Arial" panose="020B0604020202020204" pitchFamily="34" charset="0"/>
              <a:buChar char="•"/>
            </a:pPr>
            <a:r>
              <a:rPr lang="ja-JP" altLang="en-US" sz="1200" dirty="0">
                <a:solidFill>
                  <a:schemeClr val="tx1"/>
                </a:solidFill>
              </a:rPr>
              <a:t>人から離れようとしながらも、気づいて</a:t>
            </a:r>
            <a:r>
              <a:rPr lang="ja-JP" altLang="en-US" sz="1200" dirty="0" smtClean="0">
                <a:solidFill>
                  <a:schemeClr val="tx1"/>
                </a:solidFill>
              </a:rPr>
              <a:t>ほしい、認めてほしいと</a:t>
            </a:r>
            <a:r>
              <a:rPr lang="ja-JP" altLang="en-US" sz="1200" dirty="0">
                <a:solidFill>
                  <a:schemeClr val="tx1"/>
                </a:solidFill>
              </a:rPr>
              <a:t>いう気持ちを</a:t>
            </a:r>
            <a:r>
              <a:rPr lang="ja-JP" altLang="en-US" sz="1200" dirty="0" smtClean="0">
                <a:solidFill>
                  <a:schemeClr val="tx1"/>
                </a:solidFill>
              </a:rPr>
              <a:t>持つ。</a:t>
            </a:r>
            <a:endParaRPr lang="ja-JP" altLang="en-US" sz="1200" dirty="0">
              <a:solidFill>
                <a:schemeClr val="tx1"/>
              </a:solidFill>
            </a:endParaRPr>
          </a:p>
        </p:txBody>
      </p:sp>
      <p:sp>
        <p:nvSpPr>
          <p:cNvPr id="19" name="正方形/長方形 18"/>
          <p:cNvSpPr/>
          <p:nvPr/>
        </p:nvSpPr>
        <p:spPr>
          <a:xfrm>
            <a:off x="1139197" y="4293096"/>
            <a:ext cx="6817179" cy="201622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dirty="0" smtClean="0">
                <a:solidFill>
                  <a:schemeClr val="tx1"/>
                </a:solidFill>
              </a:rPr>
              <a:t>動機づけの方法</a:t>
            </a:r>
            <a:endParaRPr kumimoji="1" lang="en-US" altLang="ja-JP" b="1" dirty="0" smtClean="0">
              <a:solidFill>
                <a:schemeClr val="tx1"/>
              </a:solidFill>
            </a:endParaRPr>
          </a:p>
          <a:p>
            <a:pPr marL="174625" indent="-174625">
              <a:buFont typeface="Arial" panose="020B0604020202020204" pitchFamily="34" charset="0"/>
              <a:buChar char="•"/>
            </a:pPr>
            <a:r>
              <a:rPr lang="ja-JP" altLang="en-US" sz="1400" dirty="0" smtClean="0">
                <a:solidFill>
                  <a:schemeClr val="tx1"/>
                </a:solidFill>
              </a:rPr>
              <a:t>顧客に対して即興的な対応が要求される仕事、顧客</a:t>
            </a:r>
            <a:r>
              <a:rPr lang="en-US" altLang="ja-JP" sz="1400" dirty="0" smtClean="0">
                <a:solidFill>
                  <a:schemeClr val="tx1"/>
                </a:solidFill>
              </a:rPr>
              <a:t>1</a:t>
            </a:r>
            <a:r>
              <a:rPr lang="ja-JP" altLang="en-US" sz="1400" dirty="0" smtClean="0">
                <a:solidFill>
                  <a:schemeClr val="tx1"/>
                </a:solidFill>
              </a:rPr>
              <a:t>人</a:t>
            </a:r>
            <a:r>
              <a:rPr lang="en-US" altLang="ja-JP" sz="1400" dirty="0" smtClean="0">
                <a:solidFill>
                  <a:schemeClr val="tx1"/>
                </a:solidFill>
              </a:rPr>
              <a:t>1</a:t>
            </a:r>
            <a:r>
              <a:rPr lang="ja-JP" altLang="en-US" sz="1400" dirty="0" smtClean="0">
                <a:solidFill>
                  <a:schemeClr val="tx1"/>
                </a:solidFill>
              </a:rPr>
              <a:t>人に異なる対応が求められる仕事（マニュアルに依存しない接客など）を任せる。逆に、ルーチンワークはできるだけ避ける。</a:t>
            </a:r>
            <a:endParaRPr lang="en-US" altLang="ja-JP" sz="1400" dirty="0" smtClean="0">
              <a:solidFill>
                <a:schemeClr val="tx1"/>
              </a:solidFill>
            </a:endParaRPr>
          </a:p>
          <a:p>
            <a:pPr marL="174625" indent="-174625">
              <a:buFont typeface="Arial" panose="020B0604020202020204" pitchFamily="34" charset="0"/>
              <a:buChar char="•"/>
            </a:pPr>
            <a:r>
              <a:rPr lang="ja-JP" altLang="en-US" sz="1400" dirty="0">
                <a:solidFill>
                  <a:schemeClr val="tx1"/>
                </a:solidFill>
              </a:rPr>
              <a:t>仕事に</a:t>
            </a:r>
            <a:r>
              <a:rPr lang="ja-JP" altLang="en-US" sz="1400" dirty="0" smtClean="0">
                <a:solidFill>
                  <a:schemeClr val="tx1"/>
                </a:solidFill>
              </a:rPr>
              <a:t>対して大幅な裁量を与える。ルールで縛らない。報連相は最低限にとどめる。</a:t>
            </a:r>
            <a:endParaRPr lang="en-US" altLang="ja-JP" sz="1400" dirty="0" smtClean="0">
              <a:solidFill>
                <a:schemeClr val="tx1"/>
              </a:solidFill>
            </a:endParaRPr>
          </a:p>
          <a:p>
            <a:pPr marL="174625" indent="-174625">
              <a:buFont typeface="Arial" panose="020B0604020202020204" pitchFamily="34" charset="0"/>
              <a:buChar char="•"/>
            </a:pPr>
            <a:r>
              <a:rPr lang="ja-JP" altLang="en-US" sz="1400" dirty="0" smtClean="0">
                <a:solidFill>
                  <a:schemeClr val="tx1"/>
                </a:solidFill>
              </a:rPr>
              <a:t>「○○さんならこうするだろう」と比較対象を与えて、「○○さんと違う方法でやってみよう」と思わせる。</a:t>
            </a:r>
            <a:endParaRPr lang="en-US" altLang="ja-JP" sz="1400" dirty="0" smtClean="0">
              <a:solidFill>
                <a:schemeClr val="tx1"/>
              </a:solidFill>
            </a:endParaRPr>
          </a:p>
          <a:p>
            <a:pPr marL="174625" indent="-174625">
              <a:buFont typeface="Arial" panose="020B0604020202020204" pitchFamily="34" charset="0"/>
              <a:buChar char="•"/>
            </a:pPr>
            <a:r>
              <a:rPr lang="ja-JP" altLang="en-US" sz="1400" dirty="0" smtClean="0">
                <a:solidFill>
                  <a:schemeClr val="tx1"/>
                </a:solidFill>
              </a:rPr>
              <a:t>「○○さんとこういう点で違っていてよかった」と、オリジナリティの部分をほめる。</a:t>
            </a:r>
            <a:endParaRPr lang="en-US" altLang="ja-JP" sz="1400" dirty="0" smtClean="0">
              <a:solidFill>
                <a:schemeClr val="tx1"/>
              </a:solidFill>
            </a:endParaRPr>
          </a:p>
        </p:txBody>
      </p:sp>
      <p:sp>
        <p:nvSpPr>
          <p:cNvPr id="20" name="二等辺三角形 19"/>
          <p:cNvSpPr/>
          <p:nvPr/>
        </p:nvSpPr>
        <p:spPr>
          <a:xfrm rot="5400000">
            <a:off x="2435340" y="3140968"/>
            <a:ext cx="1224136" cy="144016"/>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1" name="二等辺三角形 20"/>
          <p:cNvSpPr/>
          <p:nvPr/>
        </p:nvSpPr>
        <p:spPr>
          <a:xfrm flipV="1">
            <a:off x="2435341" y="4005064"/>
            <a:ext cx="4224891" cy="144016"/>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22" name="直線コネクタ 21"/>
          <p:cNvCxnSpPr/>
          <p:nvPr/>
        </p:nvCxnSpPr>
        <p:spPr>
          <a:xfrm>
            <a:off x="1139197" y="2276872"/>
            <a:ext cx="68171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7811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20</a:t>
            </a:fld>
            <a:endParaRPr lang="ja-JP" altLang="en-US" dirty="0"/>
          </a:p>
        </p:txBody>
      </p:sp>
      <p:sp>
        <p:nvSpPr>
          <p:cNvPr id="6" name="正方形/長方形 5"/>
          <p:cNvSpPr/>
          <p:nvPr/>
        </p:nvSpPr>
        <p:spPr>
          <a:xfrm>
            <a:off x="611560" y="1196752"/>
            <a:ext cx="7992888" cy="525658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kumimoji="1" lang="ja-JP" altLang="en-US" sz="2000" dirty="0" smtClean="0">
                <a:solidFill>
                  <a:schemeClr val="tx1"/>
                </a:solidFill>
              </a:rPr>
              <a:t>熱意重視ではなく、自社の</a:t>
            </a:r>
            <a:r>
              <a:rPr kumimoji="1" lang="ja-JP" altLang="en-US" sz="2000" b="1" u="sng" dirty="0" smtClean="0">
                <a:solidFill>
                  <a:srgbClr val="C00000"/>
                </a:solidFill>
              </a:rPr>
              <a:t>組織文化</a:t>
            </a:r>
            <a:r>
              <a:rPr kumimoji="1" lang="ja-JP" altLang="en-US" sz="2000" dirty="0" smtClean="0">
                <a:solidFill>
                  <a:schemeClr val="tx1"/>
                </a:solidFill>
              </a:rPr>
              <a:t>に合致し、自社の</a:t>
            </a:r>
            <a:r>
              <a:rPr lang="ja-JP" altLang="en-US" sz="2000" b="1" u="sng" dirty="0">
                <a:solidFill>
                  <a:srgbClr val="C00000"/>
                </a:solidFill>
              </a:rPr>
              <a:t>強み</a:t>
            </a:r>
            <a:r>
              <a:rPr kumimoji="1" lang="ja-JP" altLang="en-US" sz="2000" dirty="0" smtClean="0">
                <a:solidFill>
                  <a:schemeClr val="tx1"/>
                </a:solidFill>
              </a:rPr>
              <a:t>と呼応したスキルを持つ人材を採用しよう。</a:t>
            </a:r>
            <a:endParaRPr kumimoji="1" lang="en-US" altLang="ja-JP" sz="2000" dirty="0" smtClean="0">
              <a:solidFill>
                <a:schemeClr val="tx1"/>
              </a:solidFill>
            </a:endParaRPr>
          </a:p>
          <a:p>
            <a:pPr marL="342900" indent="-342900">
              <a:buFont typeface="+mj-lt"/>
              <a:buAutoNum type="arabicPeriod"/>
            </a:pPr>
            <a:endParaRPr lang="en-US" altLang="ja-JP" sz="2000" dirty="0">
              <a:solidFill>
                <a:schemeClr val="tx1"/>
              </a:solidFill>
            </a:endParaRPr>
          </a:p>
          <a:p>
            <a:pPr marL="342900" indent="-342900">
              <a:buFont typeface="+mj-lt"/>
              <a:buAutoNum type="arabicPeriod"/>
            </a:pPr>
            <a:r>
              <a:rPr kumimoji="1" lang="ja-JP" altLang="en-US" sz="2000" dirty="0" smtClean="0">
                <a:solidFill>
                  <a:schemeClr val="tx1"/>
                </a:solidFill>
              </a:rPr>
              <a:t>育成計画は</a:t>
            </a:r>
            <a:r>
              <a:rPr kumimoji="1" lang="ja-JP" altLang="en-US" sz="2000" b="1" u="sng" dirty="0" smtClean="0">
                <a:solidFill>
                  <a:srgbClr val="C00000"/>
                </a:solidFill>
              </a:rPr>
              <a:t>短期（</a:t>
            </a:r>
            <a:r>
              <a:rPr kumimoji="1" lang="en-US" altLang="ja-JP" sz="2000" b="1" u="sng" dirty="0" smtClean="0">
                <a:solidFill>
                  <a:srgbClr val="C00000"/>
                </a:solidFill>
              </a:rPr>
              <a:t>1</a:t>
            </a:r>
            <a:r>
              <a:rPr kumimoji="1" lang="ja-JP" altLang="en-US" sz="2000" b="1" u="sng" dirty="0" smtClean="0">
                <a:solidFill>
                  <a:srgbClr val="C00000"/>
                </a:solidFill>
              </a:rPr>
              <a:t>年）、中長期（</a:t>
            </a:r>
            <a:r>
              <a:rPr kumimoji="1" lang="en-US" altLang="ja-JP" sz="2000" b="1" u="sng" dirty="0" smtClean="0">
                <a:solidFill>
                  <a:srgbClr val="C00000"/>
                </a:solidFill>
              </a:rPr>
              <a:t>3</a:t>
            </a:r>
            <a:r>
              <a:rPr kumimoji="1" lang="ja-JP" altLang="en-US" sz="2000" b="1" u="sng" dirty="0" smtClean="0">
                <a:solidFill>
                  <a:srgbClr val="C00000"/>
                </a:solidFill>
              </a:rPr>
              <a:t>年）</a:t>
            </a:r>
            <a:r>
              <a:rPr kumimoji="1" lang="ja-JP" altLang="en-US" sz="2000" dirty="0" smtClean="0">
                <a:solidFill>
                  <a:schemeClr val="tx1"/>
                </a:solidFill>
              </a:rPr>
              <a:t>の両方の視点から立案しよう。</a:t>
            </a:r>
            <a:endParaRPr kumimoji="1" lang="en-US" altLang="ja-JP" sz="2000" dirty="0" smtClean="0">
              <a:solidFill>
                <a:schemeClr val="tx1"/>
              </a:solidFill>
            </a:endParaRPr>
          </a:p>
          <a:p>
            <a:pPr marL="342900" indent="-342900">
              <a:buFont typeface="+mj-lt"/>
              <a:buAutoNum type="arabicPeriod"/>
            </a:pPr>
            <a:endParaRPr lang="en-US" altLang="ja-JP" sz="2000" dirty="0">
              <a:solidFill>
                <a:schemeClr val="tx1"/>
              </a:solidFill>
            </a:endParaRPr>
          </a:p>
          <a:p>
            <a:pPr marL="342900" indent="-342900">
              <a:buFont typeface="+mj-lt"/>
              <a:buAutoNum type="arabicPeriod"/>
            </a:pPr>
            <a:r>
              <a:rPr lang="ja-JP" altLang="en-US" sz="2000" dirty="0" smtClean="0">
                <a:solidFill>
                  <a:schemeClr val="tx1"/>
                </a:solidFill>
              </a:rPr>
              <a:t>評価（フィードバック）は</a:t>
            </a:r>
            <a:r>
              <a:rPr lang="ja-JP" altLang="en-US" sz="2000" b="1" u="sng" dirty="0" smtClean="0">
                <a:solidFill>
                  <a:srgbClr val="C00000"/>
                </a:solidFill>
              </a:rPr>
              <a:t>こまめに</a:t>
            </a:r>
            <a:r>
              <a:rPr lang="ja-JP" altLang="en-US" sz="2000" dirty="0" smtClean="0">
                <a:solidFill>
                  <a:schemeClr val="tx1"/>
                </a:solidFill>
              </a:rPr>
              <a:t>行おう。</a:t>
            </a:r>
            <a:endParaRPr lang="en-US" altLang="ja-JP" sz="2000" dirty="0" smtClean="0">
              <a:solidFill>
                <a:schemeClr val="tx1"/>
              </a:solidFill>
            </a:endParaRPr>
          </a:p>
          <a:p>
            <a:pPr marL="342900" indent="-342900">
              <a:buFont typeface="+mj-lt"/>
              <a:buAutoNum type="arabicPeriod"/>
            </a:pPr>
            <a:endParaRPr kumimoji="1" lang="en-US" altLang="ja-JP" sz="2000" dirty="0">
              <a:solidFill>
                <a:schemeClr val="tx1"/>
              </a:solidFill>
            </a:endParaRPr>
          </a:p>
          <a:p>
            <a:pPr marL="342900" indent="-342900">
              <a:buFont typeface="+mj-lt"/>
              <a:buAutoNum type="arabicPeriod"/>
            </a:pPr>
            <a:r>
              <a:rPr kumimoji="1" lang="ja-JP" altLang="en-US" sz="2000" dirty="0" smtClean="0">
                <a:solidFill>
                  <a:schemeClr val="tx1"/>
                </a:solidFill>
              </a:rPr>
              <a:t>評価を行う際には、</a:t>
            </a:r>
            <a:r>
              <a:rPr kumimoji="1" lang="ja-JP" altLang="en-US" sz="2000" b="1" u="sng" dirty="0" smtClean="0">
                <a:solidFill>
                  <a:srgbClr val="C00000"/>
                </a:solidFill>
              </a:rPr>
              <a:t>①よかったこと、</a:t>
            </a:r>
            <a:r>
              <a:rPr lang="ja-JP" altLang="en-US" sz="2000" b="1" u="sng" dirty="0" smtClean="0">
                <a:solidFill>
                  <a:srgbClr val="C00000"/>
                </a:solidFill>
              </a:rPr>
              <a:t>②やめるべきこと、③改善すべきこと</a:t>
            </a:r>
            <a:r>
              <a:rPr lang="ja-JP" altLang="en-US" sz="2000" dirty="0" smtClean="0">
                <a:solidFill>
                  <a:schemeClr val="tx1"/>
                </a:solidFill>
              </a:rPr>
              <a:t>、の</a:t>
            </a:r>
            <a:r>
              <a:rPr lang="en-US" altLang="ja-JP" sz="2000" dirty="0" smtClean="0">
                <a:solidFill>
                  <a:schemeClr val="tx1"/>
                </a:solidFill>
              </a:rPr>
              <a:t>3</a:t>
            </a:r>
            <a:r>
              <a:rPr lang="ja-JP" altLang="en-US" sz="2000" dirty="0" err="1" smtClean="0">
                <a:solidFill>
                  <a:schemeClr val="tx1"/>
                </a:solidFill>
              </a:rPr>
              <a:t>つの</a:t>
            </a:r>
            <a:r>
              <a:rPr lang="ja-JP" altLang="en-US" sz="2000" dirty="0" smtClean="0">
                <a:solidFill>
                  <a:schemeClr val="tx1"/>
                </a:solidFill>
              </a:rPr>
              <a:t>観点から相手を評価しよう。</a:t>
            </a:r>
            <a:endParaRPr lang="en-US" altLang="ja-JP" sz="2000" dirty="0" smtClean="0">
              <a:solidFill>
                <a:schemeClr val="tx1"/>
              </a:solidFill>
            </a:endParaRPr>
          </a:p>
          <a:p>
            <a:pPr marL="342900" indent="-342900">
              <a:buFont typeface="+mj-lt"/>
              <a:buAutoNum type="arabicPeriod"/>
            </a:pPr>
            <a:endParaRPr kumimoji="1" lang="en-US" altLang="ja-JP" sz="2000" dirty="0">
              <a:solidFill>
                <a:schemeClr val="tx1"/>
              </a:solidFill>
            </a:endParaRPr>
          </a:p>
          <a:p>
            <a:pPr marL="342900" indent="-342900">
              <a:buFont typeface="+mj-lt"/>
              <a:buAutoNum type="arabicPeriod"/>
            </a:pPr>
            <a:r>
              <a:rPr kumimoji="1" lang="en-US" altLang="ja-JP" sz="2000" dirty="0" smtClean="0">
                <a:solidFill>
                  <a:schemeClr val="tx1"/>
                </a:solidFill>
              </a:rPr>
              <a:t>4</a:t>
            </a:r>
            <a:r>
              <a:rPr kumimoji="1" lang="ja-JP" altLang="en-US" sz="2000" dirty="0" smtClean="0">
                <a:solidFill>
                  <a:schemeClr val="tx1"/>
                </a:solidFill>
              </a:rPr>
              <a:t>の評価を伝える時には、</a:t>
            </a:r>
            <a:r>
              <a:rPr lang="ja-JP" altLang="en-US" sz="2000" b="1" u="sng" dirty="0" smtClean="0">
                <a:solidFill>
                  <a:srgbClr val="C00000"/>
                </a:solidFill>
              </a:rPr>
              <a:t>（</a:t>
            </a:r>
            <a:r>
              <a:rPr lang="en-US" altLang="ja-JP" sz="2000" b="1" u="sng" dirty="0" smtClean="0">
                <a:solidFill>
                  <a:srgbClr val="C00000"/>
                </a:solidFill>
              </a:rPr>
              <a:t>A</a:t>
            </a:r>
            <a:r>
              <a:rPr lang="ja-JP" altLang="en-US" sz="2000" b="1" u="sng" dirty="0" smtClean="0">
                <a:solidFill>
                  <a:srgbClr val="C00000"/>
                </a:solidFill>
              </a:rPr>
              <a:t>）</a:t>
            </a:r>
            <a:r>
              <a:rPr kumimoji="1" lang="ja-JP" altLang="en-US" sz="2000" b="1" u="sng" dirty="0" smtClean="0">
                <a:solidFill>
                  <a:srgbClr val="C00000"/>
                </a:solidFill>
              </a:rPr>
              <a:t>状況、（</a:t>
            </a:r>
            <a:r>
              <a:rPr kumimoji="1" lang="en-US" altLang="ja-JP" sz="2000" b="1" u="sng" dirty="0" smtClean="0">
                <a:solidFill>
                  <a:srgbClr val="C00000"/>
                </a:solidFill>
              </a:rPr>
              <a:t>B</a:t>
            </a:r>
            <a:r>
              <a:rPr kumimoji="1" lang="ja-JP" altLang="en-US" sz="2000" b="1" u="sng" dirty="0" smtClean="0">
                <a:solidFill>
                  <a:srgbClr val="C00000"/>
                </a:solidFill>
              </a:rPr>
              <a:t>）行動、（</a:t>
            </a:r>
            <a:r>
              <a:rPr kumimoji="1" lang="en-US" altLang="ja-JP" sz="2000" b="1" u="sng" dirty="0" smtClean="0">
                <a:solidFill>
                  <a:srgbClr val="C00000"/>
                </a:solidFill>
              </a:rPr>
              <a:t>C</a:t>
            </a:r>
            <a:r>
              <a:rPr kumimoji="1" lang="ja-JP" altLang="en-US" sz="2000" b="1" u="sng" dirty="0" smtClean="0">
                <a:solidFill>
                  <a:srgbClr val="C00000"/>
                </a:solidFill>
              </a:rPr>
              <a:t>）印象</a:t>
            </a:r>
            <a:r>
              <a:rPr kumimoji="1" lang="ja-JP" altLang="en-US" sz="2000" dirty="0" smtClean="0">
                <a:solidFill>
                  <a:schemeClr val="tx1"/>
                </a:solidFill>
              </a:rPr>
              <a:t>を明確にしよう。</a:t>
            </a:r>
            <a:endParaRPr kumimoji="1" lang="en-US" altLang="ja-JP" sz="2000" dirty="0" smtClean="0">
              <a:solidFill>
                <a:schemeClr val="tx1"/>
              </a:solidFill>
            </a:endParaRPr>
          </a:p>
          <a:p>
            <a:pPr marL="342900" indent="-342900">
              <a:buFont typeface="+mj-lt"/>
              <a:buAutoNum type="arabicPeriod"/>
            </a:pPr>
            <a:endParaRPr lang="en-US" altLang="ja-JP" sz="2000" dirty="0">
              <a:solidFill>
                <a:schemeClr val="tx1"/>
              </a:solidFill>
            </a:endParaRPr>
          </a:p>
          <a:p>
            <a:pPr marL="342900" indent="-342900">
              <a:buClr>
                <a:schemeClr val="tx1"/>
              </a:buClr>
              <a:buFont typeface="+mj-lt"/>
              <a:buAutoNum type="arabicPeriod"/>
            </a:pPr>
            <a:r>
              <a:rPr kumimoji="1" lang="ja-JP" altLang="en-US" sz="2000" b="1" u="sng" dirty="0" smtClean="0">
                <a:solidFill>
                  <a:srgbClr val="C00000"/>
                </a:solidFill>
              </a:rPr>
              <a:t>トータル・リワード</a:t>
            </a:r>
            <a:r>
              <a:rPr kumimoji="1" lang="ja-JP" altLang="en-US" sz="2000" dirty="0" smtClean="0">
                <a:solidFill>
                  <a:schemeClr val="tx1"/>
                </a:solidFill>
              </a:rPr>
              <a:t>の観点から、相手にとって効果的な報酬を設計しよう。</a:t>
            </a:r>
            <a:endParaRPr kumimoji="1" lang="en-US" altLang="ja-JP" sz="2000" dirty="0" smtClean="0">
              <a:solidFill>
                <a:schemeClr val="tx1"/>
              </a:solidFill>
            </a:endParaRPr>
          </a:p>
        </p:txBody>
      </p:sp>
    </p:spTree>
    <p:extLst>
      <p:ext uri="{BB962C8B-B14F-4D97-AF65-F5344CB8AC3E}">
        <p14:creationId xmlns:p14="http://schemas.microsoft.com/office/powerpoint/2010/main" val="275158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円/楕円 18"/>
          <p:cNvSpPr/>
          <p:nvPr/>
        </p:nvSpPr>
        <p:spPr>
          <a:xfrm>
            <a:off x="971600" y="2708920"/>
            <a:ext cx="3219854" cy="3219854"/>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円/楕円 17"/>
          <p:cNvSpPr/>
          <p:nvPr/>
        </p:nvSpPr>
        <p:spPr>
          <a:xfrm>
            <a:off x="1285383" y="3356992"/>
            <a:ext cx="2592288" cy="2592288"/>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kumimoji="1" lang="ja-JP" altLang="en-US" dirty="0" smtClean="0"/>
              <a:t>採用のポイント</a:t>
            </a:r>
            <a:endParaRPr kumimoji="1" lang="ja-JP" altLang="en-US" dirty="0"/>
          </a:p>
        </p:txBody>
      </p:sp>
      <p:sp>
        <p:nvSpPr>
          <p:cNvPr id="3" name="コンテンツ プレースホルダー 2"/>
          <p:cNvSpPr>
            <a:spLocks noGrp="1"/>
          </p:cNvSpPr>
          <p:nvPr>
            <p:ph idx="1"/>
          </p:nvPr>
        </p:nvSpPr>
        <p:spPr>
          <a:xfrm>
            <a:off x="251520" y="908720"/>
            <a:ext cx="8640960" cy="707886"/>
          </a:xfrm>
        </p:spPr>
        <p:txBody>
          <a:bodyPr/>
          <a:lstStyle/>
          <a:p>
            <a:r>
              <a:rPr lang="ja-JP" altLang="en-US" dirty="0"/>
              <a:t>採用面接</a:t>
            </a:r>
            <a:r>
              <a:rPr lang="ja-JP" altLang="en-US" dirty="0" smtClean="0"/>
              <a:t>で確認すべきは、①価値観が自社の組織文化と合致しているか？②コアスキルが自社の</a:t>
            </a:r>
            <a:r>
              <a:rPr lang="ja-JP" altLang="en-US" dirty="0"/>
              <a:t>強み</a:t>
            </a:r>
            <a:r>
              <a:rPr lang="ja-JP" altLang="en-US" dirty="0" smtClean="0"/>
              <a:t>の強化に貢献するか？の</a:t>
            </a:r>
            <a:r>
              <a:rPr lang="en-US" altLang="ja-JP" dirty="0" smtClean="0"/>
              <a:t>2</a:t>
            </a:r>
            <a:r>
              <a:rPr lang="ja-JP" altLang="en-US" dirty="0" smtClean="0"/>
              <a:t>点。</a:t>
            </a:r>
            <a:endParaRPr lang="en-US" altLang="ja-JP" dirty="0" smtClean="0"/>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2</a:t>
            </a:fld>
            <a:endParaRPr lang="ja-JP" altLang="en-US" dirty="0"/>
          </a:p>
        </p:txBody>
      </p:sp>
      <p:sp>
        <p:nvSpPr>
          <p:cNvPr id="17" name="円/楕円 16"/>
          <p:cNvSpPr/>
          <p:nvPr/>
        </p:nvSpPr>
        <p:spPr>
          <a:xfrm>
            <a:off x="1743182" y="4272590"/>
            <a:ext cx="1676690" cy="1676690"/>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2104474" y="2123564"/>
            <a:ext cx="954107" cy="400110"/>
          </a:xfrm>
          <a:prstGeom prst="rect">
            <a:avLst/>
          </a:prstGeom>
          <a:noFill/>
        </p:spPr>
        <p:txBody>
          <a:bodyPr wrap="none" rtlCol="0">
            <a:spAutoFit/>
          </a:bodyPr>
          <a:lstStyle/>
          <a:p>
            <a:pPr algn="ctr"/>
            <a:r>
              <a:rPr kumimoji="1" lang="ja-JP" altLang="en-US" sz="2000" u="sng" dirty="0" smtClean="0"/>
              <a:t>応募者</a:t>
            </a:r>
            <a:endParaRPr kumimoji="1" lang="ja-JP" altLang="en-US" sz="2000" u="sng" dirty="0"/>
          </a:p>
        </p:txBody>
      </p:sp>
      <p:sp>
        <p:nvSpPr>
          <p:cNvPr id="21" name="テキスト ボックス 20"/>
          <p:cNvSpPr txBox="1"/>
          <p:nvPr/>
        </p:nvSpPr>
        <p:spPr>
          <a:xfrm>
            <a:off x="2104474" y="4963424"/>
            <a:ext cx="954107" cy="400110"/>
          </a:xfrm>
          <a:prstGeom prst="rect">
            <a:avLst/>
          </a:prstGeom>
          <a:noFill/>
        </p:spPr>
        <p:txBody>
          <a:bodyPr wrap="none" rtlCol="0">
            <a:spAutoFit/>
          </a:bodyPr>
          <a:lstStyle/>
          <a:p>
            <a:pPr algn="ctr"/>
            <a:r>
              <a:rPr kumimoji="1" lang="ja-JP" altLang="en-US" sz="2000" smtClean="0"/>
              <a:t>価値観</a:t>
            </a:r>
            <a:endParaRPr kumimoji="1" lang="ja-JP" altLang="en-US" sz="2000"/>
          </a:p>
        </p:txBody>
      </p:sp>
      <p:sp>
        <p:nvSpPr>
          <p:cNvPr id="22" name="テキスト ボックス 21"/>
          <p:cNvSpPr txBox="1"/>
          <p:nvPr/>
        </p:nvSpPr>
        <p:spPr>
          <a:xfrm>
            <a:off x="1904098" y="3748970"/>
            <a:ext cx="1354858" cy="400110"/>
          </a:xfrm>
          <a:prstGeom prst="rect">
            <a:avLst/>
          </a:prstGeom>
          <a:noFill/>
        </p:spPr>
        <p:txBody>
          <a:bodyPr wrap="none" rtlCol="0">
            <a:spAutoFit/>
          </a:bodyPr>
          <a:lstStyle/>
          <a:p>
            <a:pPr algn="ctr"/>
            <a:r>
              <a:rPr lang="ja-JP" altLang="en-US" sz="2000" dirty="0" smtClean="0"/>
              <a:t>コアスキル</a:t>
            </a:r>
            <a:endParaRPr kumimoji="1" lang="ja-JP" altLang="en-US" sz="2000" dirty="0"/>
          </a:p>
        </p:txBody>
      </p:sp>
      <p:sp>
        <p:nvSpPr>
          <p:cNvPr id="23" name="テキスト ボックス 22"/>
          <p:cNvSpPr txBox="1"/>
          <p:nvPr/>
        </p:nvSpPr>
        <p:spPr>
          <a:xfrm>
            <a:off x="1865626" y="2929867"/>
            <a:ext cx="1431803" cy="400110"/>
          </a:xfrm>
          <a:prstGeom prst="rect">
            <a:avLst/>
          </a:prstGeom>
          <a:noFill/>
        </p:spPr>
        <p:txBody>
          <a:bodyPr wrap="none" rtlCol="0">
            <a:spAutoFit/>
          </a:bodyPr>
          <a:lstStyle/>
          <a:p>
            <a:pPr algn="ctr"/>
            <a:r>
              <a:rPr lang="ja-JP" altLang="en-US" sz="2000" dirty="0"/>
              <a:t>周辺</a:t>
            </a:r>
            <a:r>
              <a:rPr lang="ja-JP" altLang="en-US" sz="2000" dirty="0" smtClean="0"/>
              <a:t>スキル</a:t>
            </a:r>
            <a:endParaRPr kumimoji="1" lang="ja-JP" altLang="en-US" sz="2000" dirty="0"/>
          </a:p>
        </p:txBody>
      </p:sp>
      <p:sp>
        <p:nvSpPr>
          <p:cNvPr id="31" name="円/楕円 30"/>
          <p:cNvSpPr/>
          <p:nvPr/>
        </p:nvSpPr>
        <p:spPr>
          <a:xfrm>
            <a:off x="4932040" y="2708920"/>
            <a:ext cx="3219854" cy="3219854"/>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円/楕円 31"/>
          <p:cNvSpPr/>
          <p:nvPr/>
        </p:nvSpPr>
        <p:spPr>
          <a:xfrm>
            <a:off x="5245823" y="3356992"/>
            <a:ext cx="2592288" cy="2592288"/>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円/楕円 32"/>
          <p:cNvSpPr/>
          <p:nvPr/>
        </p:nvSpPr>
        <p:spPr>
          <a:xfrm>
            <a:off x="5703622" y="4272590"/>
            <a:ext cx="1676690" cy="1676690"/>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6193153" y="2123564"/>
            <a:ext cx="697628" cy="400110"/>
          </a:xfrm>
          <a:prstGeom prst="rect">
            <a:avLst/>
          </a:prstGeom>
          <a:noFill/>
        </p:spPr>
        <p:txBody>
          <a:bodyPr wrap="none" rtlCol="0">
            <a:spAutoFit/>
          </a:bodyPr>
          <a:lstStyle/>
          <a:p>
            <a:pPr algn="ctr"/>
            <a:r>
              <a:rPr lang="ja-JP" altLang="en-US" sz="2000" u="sng" dirty="0"/>
              <a:t>企業</a:t>
            </a:r>
            <a:endParaRPr kumimoji="1" lang="ja-JP" altLang="en-US" sz="2000" u="sng" dirty="0"/>
          </a:p>
        </p:txBody>
      </p:sp>
      <p:sp>
        <p:nvSpPr>
          <p:cNvPr id="35" name="テキスト ボックス 34"/>
          <p:cNvSpPr txBox="1"/>
          <p:nvPr/>
        </p:nvSpPr>
        <p:spPr>
          <a:xfrm>
            <a:off x="5936674" y="4963424"/>
            <a:ext cx="1210589" cy="400110"/>
          </a:xfrm>
          <a:prstGeom prst="rect">
            <a:avLst/>
          </a:prstGeom>
          <a:noFill/>
        </p:spPr>
        <p:txBody>
          <a:bodyPr wrap="none" rtlCol="0">
            <a:spAutoFit/>
          </a:bodyPr>
          <a:lstStyle/>
          <a:p>
            <a:pPr algn="ctr"/>
            <a:r>
              <a:rPr lang="ja-JP" altLang="en-US" sz="2000" dirty="0"/>
              <a:t>組織文化</a:t>
            </a:r>
            <a:endParaRPr kumimoji="1" lang="ja-JP" altLang="en-US" sz="2000" dirty="0"/>
          </a:p>
        </p:txBody>
      </p:sp>
      <p:sp>
        <p:nvSpPr>
          <p:cNvPr id="36" name="テキスト ボックス 35"/>
          <p:cNvSpPr txBox="1"/>
          <p:nvPr/>
        </p:nvSpPr>
        <p:spPr>
          <a:xfrm>
            <a:off x="6193153" y="3748970"/>
            <a:ext cx="697628" cy="400110"/>
          </a:xfrm>
          <a:prstGeom prst="rect">
            <a:avLst/>
          </a:prstGeom>
          <a:noFill/>
        </p:spPr>
        <p:txBody>
          <a:bodyPr wrap="none" rtlCol="0">
            <a:spAutoFit/>
          </a:bodyPr>
          <a:lstStyle/>
          <a:p>
            <a:pPr algn="ctr"/>
            <a:r>
              <a:rPr kumimoji="1" lang="ja-JP" altLang="en-US" sz="2000" dirty="0" smtClean="0"/>
              <a:t>強み</a:t>
            </a:r>
            <a:endParaRPr kumimoji="1" lang="ja-JP" altLang="en-US" sz="2000" dirty="0"/>
          </a:p>
        </p:txBody>
      </p:sp>
      <p:sp>
        <p:nvSpPr>
          <p:cNvPr id="37" name="テキスト ボックス 36"/>
          <p:cNvSpPr txBox="1"/>
          <p:nvPr/>
        </p:nvSpPr>
        <p:spPr>
          <a:xfrm>
            <a:off x="5826066" y="2929867"/>
            <a:ext cx="1431803" cy="400110"/>
          </a:xfrm>
          <a:prstGeom prst="rect">
            <a:avLst/>
          </a:prstGeom>
          <a:noFill/>
        </p:spPr>
        <p:txBody>
          <a:bodyPr wrap="none" rtlCol="0">
            <a:spAutoFit/>
          </a:bodyPr>
          <a:lstStyle/>
          <a:p>
            <a:pPr algn="ctr"/>
            <a:r>
              <a:rPr lang="ja-JP" altLang="en-US" sz="2000" dirty="0"/>
              <a:t>周辺</a:t>
            </a:r>
            <a:r>
              <a:rPr lang="ja-JP" altLang="en-US" sz="2000" dirty="0" smtClean="0"/>
              <a:t>スキル</a:t>
            </a:r>
            <a:endParaRPr kumimoji="1" lang="ja-JP" altLang="en-US" sz="2000" dirty="0"/>
          </a:p>
        </p:txBody>
      </p:sp>
      <p:cxnSp>
        <p:nvCxnSpPr>
          <p:cNvPr id="41" name="直線矢印コネクタ 40"/>
          <p:cNvCxnSpPr/>
          <p:nvPr/>
        </p:nvCxnSpPr>
        <p:spPr>
          <a:xfrm>
            <a:off x="3589097" y="4437112"/>
            <a:ext cx="1919007" cy="0"/>
          </a:xfrm>
          <a:prstGeom prst="straightConnector1">
            <a:avLst/>
          </a:prstGeom>
          <a:ln w="1270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3297429" y="5163479"/>
            <a:ext cx="2528637" cy="0"/>
          </a:xfrm>
          <a:prstGeom prst="straightConnector1">
            <a:avLst/>
          </a:prstGeom>
          <a:ln w="1270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491880" y="3129922"/>
            <a:ext cx="2114525" cy="0"/>
          </a:xfrm>
          <a:prstGeom prst="straightConnector1">
            <a:avLst/>
          </a:prstGeom>
          <a:ln w="76200">
            <a:solidFill>
              <a:schemeClr val="tx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39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ワーク</a:t>
            </a:r>
            <a:r>
              <a:rPr lang="ja-JP" altLang="en-US" dirty="0"/>
              <a:t>①</a:t>
            </a:r>
            <a:r>
              <a:rPr kumimoji="1" lang="en-US" altLang="ja-JP" dirty="0" smtClean="0"/>
              <a:t>】</a:t>
            </a:r>
            <a:r>
              <a:rPr kumimoji="1" lang="ja-JP" altLang="en-US" dirty="0" smtClean="0"/>
              <a:t>自分の価値観を発見しよう</a:t>
            </a:r>
            <a:endParaRPr kumimoji="1" lang="ja-JP" altLang="en-US" dirty="0"/>
          </a:p>
        </p:txBody>
      </p:sp>
      <p:sp>
        <p:nvSpPr>
          <p:cNvPr id="3" name="コンテンツ プレースホルダー 2"/>
          <p:cNvSpPr>
            <a:spLocks noGrp="1"/>
          </p:cNvSpPr>
          <p:nvPr>
            <p:ph idx="1"/>
          </p:nvPr>
        </p:nvSpPr>
        <p:spPr>
          <a:xfrm>
            <a:off x="251520" y="908720"/>
            <a:ext cx="8640960" cy="707886"/>
          </a:xfrm>
        </p:spPr>
        <p:txBody>
          <a:bodyPr/>
          <a:lstStyle/>
          <a:p>
            <a:r>
              <a:rPr lang="ja-JP" altLang="en-US" dirty="0" smtClean="0"/>
              <a:t>人生</a:t>
            </a:r>
            <a:r>
              <a:rPr lang="ja-JP" altLang="en-US" dirty="0"/>
              <a:t>に</a:t>
            </a:r>
            <a:r>
              <a:rPr lang="ja-JP" altLang="en-US" dirty="0" smtClean="0"/>
              <a:t>おける決定的な出来事を</a:t>
            </a:r>
            <a:r>
              <a:rPr lang="en-US" altLang="ja-JP" dirty="0" smtClean="0"/>
              <a:t>5</a:t>
            </a:r>
            <a:r>
              <a:rPr lang="ja-JP" altLang="en-US" dirty="0" smtClean="0"/>
              <a:t>つ挙げ、どのようなことを教訓として学んだか？仕事をする上で何を大切にしたいと思ったか？をまとめてみましょう。</a:t>
            </a:r>
            <a:endParaRPr kumimoji="1" lang="ja-JP" altLang="en-US" dirty="0"/>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3</a:t>
            </a:fld>
            <a:endParaRPr lang="ja-JP" altLang="en-US" dirty="0"/>
          </a:p>
        </p:txBody>
      </p:sp>
      <p:sp>
        <p:nvSpPr>
          <p:cNvPr id="6" name="正方形/長方形 5"/>
          <p:cNvSpPr/>
          <p:nvPr/>
        </p:nvSpPr>
        <p:spPr>
          <a:xfrm>
            <a:off x="323528" y="2132856"/>
            <a:ext cx="1800200" cy="81009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23528" y="3010454"/>
            <a:ext cx="1800200" cy="81009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23528" y="3888051"/>
            <a:ext cx="1800200" cy="81009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323528" y="4765649"/>
            <a:ext cx="1800200" cy="81009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23528" y="5643246"/>
            <a:ext cx="1800200" cy="81009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82266" y="1732746"/>
            <a:ext cx="1282723" cy="400110"/>
          </a:xfrm>
          <a:prstGeom prst="rect">
            <a:avLst/>
          </a:prstGeom>
          <a:noFill/>
        </p:spPr>
        <p:txBody>
          <a:bodyPr wrap="none" rtlCol="0">
            <a:spAutoFit/>
          </a:bodyPr>
          <a:lstStyle/>
          <a:p>
            <a:pPr algn="ctr"/>
            <a:r>
              <a:rPr lang="ja-JP" altLang="en-US" sz="2000" dirty="0"/>
              <a:t>イベント名</a:t>
            </a:r>
            <a:endParaRPr kumimoji="1" lang="ja-JP" altLang="en-US" dirty="0"/>
          </a:p>
        </p:txBody>
      </p:sp>
      <p:sp>
        <p:nvSpPr>
          <p:cNvPr id="13" name="テキスト ボックス 12"/>
          <p:cNvSpPr txBox="1"/>
          <p:nvPr/>
        </p:nvSpPr>
        <p:spPr>
          <a:xfrm>
            <a:off x="2454478" y="1732746"/>
            <a:ext cx="1184940" cy="400110"/>
          </a:xfrm>
          <a:prstGeom prst="rect">
            <a:avLst/>
          </a:prstGeom>
          <a:noFill/>
        </p:spPr>
        <p:txBody>
          <a:bodyPr wrap="none" rtlCol="0">
            <a:spAutoFit/>
          </a:bodyPr>
          <a:lstStyle/>
          <a:p>
            <a:pPr algn="ctr"/>
            <a:r>
              <a:rPr kumimoji="1" lang="ja-JP" altLang="en-US" sz="2000" dirty="0" smtClean="0"/>
              <a:t>いつ頃？</a:t>
            </a:r>
            <a:endParaRPr kumimoji="1" lang="ja-JP" altLang="en-US" sz="2000" dirty="0"/>
          </a:p>
        </p:txBody>
      </p:sp>
      <p:sp>
        <p:nvSpPr>
          <p:cNvPr id="14" name="テキスト ボックス 13"/>
          <p:cNvSpPr txBox="1"/>
          <p:nvPr/>
        </p:nvSpPr>
        <p:spPr>
          <a:xfrm>
            <a:off x="4393248" y="1732746"/>
            <a:ext cx="1914307" cy="400110"/>
          </a:xfrm>
          <a:prstGeom prst="rect">
            <a:avLst/>
          </a:prstGeom>
          <a:noFill/>
        </p:spPr>
        <p:txBody>
          <a:bodyPr wrap="none" rtlCol="0">
            <a:spAutoFit/>
          </a:bodyPr>
          <a:lstStyle/>
          <a:p>
            <a:pPr algn="ctr"/>
            <a:r>
              <a:rPr lang="ja-JP" altLang="en-US" sz="2000" dirty="0" smtClean="0"/>
              <a:t>どんな出来事？</a:t>
            </a:r>
            <a:endParaRPr kumimoji="1" lang="ja-JP" altLang="en-US" sz="2000" dirty="0"/>
          </a:p>
        </p:txBody>
      </p:sp>
      <p:sp>
        <p:nvSpPr>
          <p:cNvPr id="15" name="テキスト ボックス 14"/>
          <p:cNvSpPr txBox="1"/>
          <p:nvPr/>
        </p:nvSpPr>
        <p:spPr>
          <a:xfrm>
            <a:off x="7020891" y="1732746"/>
            <a:ext cx="1914307" cy="400110"/>
          </a:xfrm>
          <a:prstGeom prst="rect">
            <a:avLst/>
          </a:prstGeom>
          <a:noFill/>
        </p:spPr>
        <p:txBody>
          <a:bodyPr wrap="none" rtlCol="0">
            <a:spAutoFit/>
          </a:bodyPr>
          <a:lstStyle/>
          <a:p>
            <a:pPr algn="ctr"/>
            <a:r>
              <a:rPr kumimoji="1" lang="ja-JP" altLang="en-US" sz="2000" dirty="0" smtClean="0"/>
              <a:t>何を学んだか？</a:t>
            </a:r>
            <a:endParaRPr kumimoji="1" lang="ja-JP" altLang="en-US" sz="2000" dirty="0"/>
          </a:p>
        </p:txBody>
      </p:sp>
      <p:cxnSp>
        <p:nvCxnSpPr>
          <p:cNvPr id="17" name="直線コネクタ 16"/>
          <p:cNvCxnSpPr/>
          <p:nvPr/>
        </p:nvCxnSpPr>
        <p:spPr>
          <a:xfrm>
            <a:off x="323528" y="2060848"/>
            <a:ext cx="18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2267744" y="2060848"/>
            <a:ext cx="14420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853836" y="2060848"/>
            <a:ext cx="29931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6985535" y="2060848"/>
            <a:ext cx="18410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23528" y="2976700"/>
            <a:ext cx="846029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23528" y="3854298"/>
            <a:ext cx="846029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23528" y="4731896"/>
            <a:ext cx="846029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23528" y="5609493"/>
            <a:ext cx="846029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9468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ワーク①</a:t>
            </a:r>
            <a:r>
              <a:rPr lang="en-US" altLang="ja-JP" dirty="0" smtClean="0"/>
              <a:t>】《</a:t>
            </a:r>
            <a:r>
              <a:rPr lang="ja-JP" altLang="en-US" dirty="0"/>
              <a:t>例</a:t>
            </a:r>
            <a:r>
              <a:rPr lang="en-US" altLang="ja-JP" dirty="0" smtClean="0"/>
              <a:t>》</a:t>
            </a:r>
            <a:r>
              <a:rPr lang="ja-JP" altLang="en-US" dirty="0" smtClean="0"/>
              <a:t>自分</a:t>
            </a:r>
            <a:r>
              <a:rPr lang="ja-JP" altLang="en-US" dirty="0"/>
              <a:t>の価値観を発見しよう</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4</a:t>
            </a:fld>
            <a:endParaRPr lang="ja-JP" altLang="en-US" dirty="0"/>
          </a:p>
        </p:txBody>
      </p:sp>
      <p:sp>
        <p:nvSpPr>
          <p:cNvPr id="16" name="正方形/長方形 15"/>
          <p:cNvSpPr/>
          <p:nvPr/>
        </p:nvSpPr>
        <p:spPr>
          <a:xfrm>
            <a:off x="323528" y="2132856"/>
            <a:ext cx="1800200" cy="81009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ysClr val="windowText" lastClr="000000"/>
                </a:solidFill>
              </a:rPr>
              <a:t>「問題児」を担当した塾講師のアルバイト</a:t>
            </a:r>
            <a:endParaRPr lang="en-US" altLang="ja-JP" sz="1400" dirty="0" smtClean="0">
              <a:solidFill>
                <a:sysClr val="windowText" lastClr="000000"/>
              </a:solidFill>
            </a:endParaRPr>
          </a:p>
        </p:txBody>
      </p:sp>
      <p:sp>
        <p:nvSpPr>
          <p:cNvPr id="17" name="正方形/長方形 16"/>
          <p:cNvSpPr/>
          <p:nvPr/>
        </p:nvSpPr>
        <p:spPr>
          <a:xfrm>
            <a:off x="323528" y="3020907"/>
            <a:ext cx="1800200" cy="81009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ysClr val="windowText" lastClr="000000"/>
                </a:solidFill>
              </a:rPr>
              <a:t>いつまでも結果がでない製品開発</a:t>
            </a:r>
            <a:endParaRPr lang="ja-JP" altLang="en-US" sz="1400" dirty="0">
              <a:solidFill>
                <a:sysClr val="windowText" lastClr="000000"/>
              </a:solidFill>
            </a:endParaRPr>
          </a:p>
        </p:txBody>
      </p:sp>
      <p:sp>
        <p:nvSpPr>
          <p:cNvPr id="18" name="正方形/長方形 17"/>
          <p:cNvSpPr/>
          <p:nvPr/>
        </p:nvSpPr>
        <p:spPr>
          <a:xfrm>
            <a:off x="323528" y="3888051"/>
            <a:ext cx="1800200" cy="81009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ysClr val="windowText" lastClr="000000"/>
                </a:solidFill>
              </a:rPr>
              <a:t>自分が愛していないサービスを顧客に押しつける経営陣たち</a:t>
            </a:r>
            <a:endParaRPr lang="ja-JP" altLang="en-US" sz="1400" dirty="0">
              <a:solidFill>
                <a:sysClr val="windowText" lastClr="000000"/>
              </a:solidFill>
            </a:endParaRPr>
          </a:p>
        </p:txBody>
      </p:sp>
      <p:sp>
        <p:nvSpPr>
          <p:cNvPr id="19" name="正方形/長方形 18"/>
          <p:cNvSpPr/>
          <p:nvPr/>
        </p:nvSpPr>
        <p:spPr>
          <a:xfrm>
            <a:off x="323528" y="4765649"/>
            <a:ext cx="1800200" cy="81009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ysClr val="windowText" lastClr="000000"/>
                </a:solidFill>
              </a:rPr>
              <a:t>目の前の受注がほしくて簡単に値引きする営業担当者</a:t>
            </a:r>
            <a:endParaRPr lang="ja-JP" altLang="en-US" sz="1400" dirty="0">
              <a:solidFill>
                <a:sysClr val="windowText" lastClr="000000"/>
              </a:solidFill>
            </a:endParaRPr>
          </a:p>
        </p:txBody>
      </p:sp>
      <p:sp>
        <p:nvSpPr>
          <p:cNvPr id="20" name="正方形/長方形 19"/>
          <p:cNvSpPr/>
          <p:nvPr/>
        </p:nvSpPr>
        <p:spPr>
          <a:xfrm>
            <a:off x="323528" y="5643246"/>
            <a:ext cx="1800200" cy="81009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ysClr val="windowText" lastClr="000000"/>
                </a:solidFill>
              </a:rPr>
              <a:t>しゃべり</a:t>
            </a:r>
            <a:r>
              <a:rPr lang="ja-JP" altLang="en-US" sz="1400" dirty="0" smtClean="0">
                <a:solidFill>
                  <a:sysClr val="windowText" lastClr="000000"/>
                </a:solidFill>
              </a:rPr>
              <a:t>でごまかそうとするコンサルタント</a:t>
            </a:r>
            <a:endParaRPr lang="ja-JP" altLang="en-US" sz="1400" dirty="0">
              <a:solidFill>
                <a:sysClr val="windowText" lastClr="000000"/>
              </a:solidFill>
            </a:endParaRPr>
          </a:p>
        </p:txBody>
      </p:sp>
      <p:sp>
        <p:nvSpPr>
          <p:cNvPr id="21" name="テキスト ボックス 20"/>
          <p:cNvSpPr txBox="1"/>
          <p:nvPr/>
        </p:nvSpPr>
        <p:spPr>
          <a:xfrm>
            <a:off x="582266" y="1732746"/>
            <a:ext cx="1282723" cy="400110"/>
          </a:xfrm>
          <a:prstGeom prst="rect">
            <a:avLst/>
          </a:prstGeom>
          <a:noFill/>
        </p:spPr>
        <p:txBody>
          <a:bodyPr wrap="none" rtlCol="0">
            <a:spAutoFit/>
          </a:bodyPr>
          <a:lstStyle/>
          <a:p>
            <a:pPr algn="ctr"/>
            <a:r>
              <a:rPr lang="ja-JP" altLang="en-US" sz="2000" dirty="0"/>
              <a:t>イベント名</a:t>
            </a:r>
            <a:endParaRPr kumimoji="1" lang="ja-JP" altLang="en-US" dirty="0"/>
          </a:p>
        </p:txBody>
      </p:sp>
      <p:sp>
        <p:nvSpPr>
          <p:cNvPr id="22" name="テキスト ボックス 21"/>
          <p:cNvSpPr txBox="1"/>
          <p:nvPr/>
        </p:nvSpPr>
        <p:spPr>
          <a:xfrm>
            <a:off x="2454478" y="1732746"/>
            <a:ext cx="1184940" cy="400110"/>
          </a:xfrm>
          <a:prstGeom prst="rect">
            <a:avLst/>
          </a:prstGeom>
          <a:noFill/>
        </p:spPr>
        <p:txBody>
          <a:bodyPr wrap="none" rtlCol="0">
            <a:spAutoFit/>
          </a:bodyPr>
          <a:lstStyle/>
          <a:p>
            <a:pPr algn="ctr"/>
            <a:r>
              <a:rPr kumimoji="1" lang="ja-JP" altLang="en-US" sz="2000" dirty="0" smtClean="0"/>
              <a:t>いつ頃？</a:t>
            </a:r>
            <a:endParaRPr kumimoji="1" lang="ja-JP" altLang="en-US" sz="2000" dirty="0"/>
          </a:p>
        </p:txBody>
      </p:sp>
      <p:sp>
        <p:nvSpPr>
          <p:cNvPr id="23" name="テキスト ボックス 22"/>
          <p:cNvSpPr txBox="1"/>
          <p:nvPr/>
        </p:nvSpPr>
        <p:spPr>
          <a:xfrm>
            <a:off x="4393248" y="1732746"/>
            <a:ext cx="1914307" cy="400110"/>
          </a:xfrm>
          <a:prstGeom prst="rect">
            <a:avLst/>
          </a:prstGeom>
          <a:noFill/>
        </p:spPr>
        <p:txBody>
          <a:bodyPr wrap="none" rtlCol="0">
            <a:spAutoFit/>
          </a:bodyPr>
          <a:lstStyle/>
          <a:p>
            <a:pPr algn="ctr"/>
            <a:r>
              <a:rPr lang="ja-JP" altLang="en-US" sz="2000" dirty="0" smtClean="0"/>
              <a:t>どんな出来事？</a:t>
            </a:r>
            <a:endParaRPr kumimoji="1" lang="ja-JP" altLang="en-US" sz="2000" dirty="0"/>
          </a:p>
        </p:txBody>
      </p:sp>
      <p:sp>
        <p:nvSpPr>
          <p:cNvPr id="24" name="テキスト ボックス 23"/>
          <p:cNvSpPr txBox="1"/>
          <p:nvPr/>
        </p:nvSpPr>
        <p:spPr>
          <a:xfrm>
            <a:off x="7020891" y="1732746"/>
            <a:ext cx="1914307" cy="400110"/>
          </a:xfrm>
          <a:prstGeom prst="rect">
            <a:avLst/>
          </a:prstGeom>
          <a:noFill/>
        </p:spPr>
        <p:txBody>
          <a:bodyPr wrap="none" rtlCol="0">
            <a:spAutoFit/>
          </a:bodyPr>
          <a:lstStyle/>
          <a:p>
            <a:pPr algn="ctr"/>
            <a:r>
              <a:rPr kumimoji="1" lang="ja-JP" altLang="en-US" sz="2000" dirty="0" smtClean="0"/>
              <a:t>何を学んだか？</a:t>
            </a:r>
            <a:endParaRPr kumimoji="1" lang="ja-JP" altLang="en-US" sz="2000" dirty="0"/>
          </a:p>
        </p:txBody>
      </p:sp>
      <p:cxnSp>
        <p:nvCxnSpPr>
          <p:cNvPr id="25" name="直線コネクタ 24"/>
          <p:cNvCxnSpPr/>
          <p:nvPr/>
        </p:nvCxnSpPr>
        <p:spPr>
          <a:xfrm>
            <a:off x="323528" y="2060848"/>
            <a:ext cx="1800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267744" y="2060848"/>
            <a:ext cx="14420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3853836" y="2060848"/>
            <a:ext cx="29931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6985535" y="2060848"/>
            <a:ext cx="184100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323528" y="2976700"/>
            <a:ext cx="846029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323528" y="3854298"/>
            <a:ext cx="846029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323528" y="4731896"/>
            <a:ext cx="846029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323528" y="5609493"/>
            <a:ext cx="846029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020892" y="2307069"/>
            <a:ext cx="1805646" cy="461665"/>
          </a:xfrm>
          <a:prstGeom prst="rect">
            <a:avLst/>
          </a:prstGeom>
          <a:noFill/>
        </p:spPr>
        <p:txBody>
          <a:bodyPr wrap="square" rtlCol="0" anchor="ctr" anchorCtr="0">
            <a:spAutoFit/>
          </a:bodyPr>
          <a:lstStyle/>
          <a:p>
            <a:pPr marL="165100" indent="-165100">
              <a:buFont typeface="Arial" panose="020B0604020202020204" pitchFamily="34" charset="0"/>
              <a:buChar char="•"/>
            </a:pPr>
            <a:r>
              <a:rPr kumimoji="1" lang="ja-JP" altLang="en-US" sz="1200" dirty="0" smtClean="0"/>
              <a:t>信賞必罰ではなく、相手の成長を見守る。</a:t>
            </a:r>
            <a:endParaRPr kumimoji="1" lang="ja-JP" altLang="en-US" sz="1200" dirty="0"/>
          </a:p>
        </p:txBody>
      </p:sp>
      <p:sp>
        <p:nvSpPr>
          <p:cNvPr id="34" name="テキスト ボックス 33"/>
          <p:cNvSpPr txBox="1"/>
          <p:nvPr/>
        </p:nvSpPr>
        <p:spPr>
          <a:xfrm>
            <a:off x="2269010" y="2307069"/>
            <a:ext cx="1440810" cy="461665"/>
          </a:xfrm>
          <a:prstGeom prst="rect">
            <a:avLst/>
          </a:prstGeom>
          <a:noFill/>
        </p:spPr>
        <p:txBody>
          <a:bodyPr wrap="square" rtlCol="0" anchor="ctr" anchorCtr="0">
            <a:spAutoFit/>
          </a:bodyPr>
          <a:lstStyle/>
          <a:p>
            <a:pPr marL="165100" indent="-165100">
              <a:buFont typeface="Arial" panose="020B0604020202020204" pitchFamily="34" charset="0"/>
              <a:buChar char="•"/>
            </a:pPr>
            <a:r>
              <a:rPr kumimoji="1" lang="ja-JP" altLang="en-US" sz="1200" dirty="0" smtClean="0"/>
              <a:t>大学</a:t>
            </a:r>
            <a:r>
              <a:rPr kumimoji="1" lang="en-US" altLang="ja-JP" sz="1200" dirty="0" smtClean="0"/>
              <a:t>3</a:t>
            </a:r>
            <a:r>
              <a:rPr kumimoji="1" lang="ja-JP" altLang="en-US" sz="1200" dirty="0" smtClean="0"/>
              <a:t>年生～</a:t>
            </a:r>
            <a:r>
              <a:rPr kumimoji="1" lang="en-US" altLang="ja-JP" sz="1200" dirty="0" smtClean="0"/>
              <a:t/>
            </a:r>
            <a:br>
              <a:rPr kumimoji="1" lang="en-US" altLang="ja-JP" sz="1200" dirty="0" smtClean="0"/>
            </a:br>
            <a:r>
              <a:rPr kumimoji="1" lang="en-US" altLang="ja-JP" sz="1200" dirty="0" smtClean="0"/>
              <a:t>4</a:t>
            </a:r>
            <a:r>
              <a:rPr kumimoji="1" lang="ja-JP" altLang="en-US" sz="1200" dirty="0" smtClean="0"/>
              <a:t>年生</a:t>
            </a:r>
            <a:endParaRPr kumimoji="1" lang="ja-JP" altLang="en-US" sz="1200" dirty="0"/>
          </a:p>
        </p:txBody>
      </p:sp>
      <p:sp>
        <p:nvSpPr>
          <p:cNvPr id="35" name="テキスト ボックス 34"/>
          <p:cNvSpPr txBox="1"/>
          <p:nvPr/>
        </p:nvSpPr>
        <p:spPr>
          <a:xfrm>
            <a:off x="3857967" y="2122403"/>
            <a:ext cx="3127567" cy="830997"/>
          </a:xfrm>
          <a:prstGeom prst="rect">
            <a:avLst/>
          </a:prstGeom>
          <a:noFill/>
        </p:spPr>
        <p:txBody>
          <a:bodyPr wrap="square" rtlCol="0" anchor="ctr" anchorCtr="0">
            <a:spAutoFit/>
          </a:bodyPr>
          <a:lstStyle/>
          <a:p>
            <a:pPr marL="165100" indent="-165100">
              <a:buFont typeface="Arial" panose="020B0604020202020204" pitchFamily="34" charset="0"/>
              <a:buChar char="•"/>
            </a:pPr>
            <a:r>
              <a:rPr kumimoji="1" lang="ja-JP" altLang="en-US" sz="1200" dirty="0" smtClean="0"/>
              <a:t>「問題児」と言われていた高校</a:t>
            </a:r>
            <a:r>
              <a:rPr kumimoji="1" lang="en-US" altLang="ja-JP" sz="1200" dirty="0" smtClean="0"/>
              <a:t>3</a:t>
            </a:r>
            <a:r>
              <a:rPr kumimoji="1" lang="ja-JP" altLang="en-US" sz="1200" dirty="0" smtClean="0"/>
              <a:t>年生の生徒</a:t>
            </a:r>
            <a:r>
              <a:rPr kumimoji="1" lang="en-US" altLang="ja-JP" sz="1200" dirty="0" smtClean="0"/>
              <a:t>2</a:t>
            </a:r>
            <a:r>
              <a:rPr kumimoji="1" lang="ja-JP" altLang="en-US" sz="1200" dirty="0" smtClean="0"/>
              <a:t>人を引き継いだ。前任の先生は、引き継ぎの授業でも生徒を叱ってばかりいた。だが、私にはそれが効果的に</a:t>
            </a:r>
            <a:r>
              <a:rPr lang="ja-JP" altLang="en-US" sz="1200" dirty="0" smtClean="0"/>
              <a:t>は見えなかった。</a:t>
            </a:r>
            <a:endParaRPr kumimoji="1" lang="ja-JP" altLang="en-US" sz="1200" dirty="0"/>
          </a:p>
        </p:txBody>
      </p:sp>
      <p:sp>
        <p:nvSpPr>
          <p:cNvPr id="36" name="テキスト ボックス 35"/>
          <p:cNvSpPr txBox="1"/>
          <p:nvPr/>
        </p:nvSpPr>
        <p:spPr>
          <a:xfrm>
            <a:off x="7020892" y="3010454"/>
            <a:ext cx="1805646" cy="830997"/>
          </a:xfrm>
          <a:prstGeom prst="rect">
            <a:avLst/>
          </a:prstGeom>
          <a:noFill/>
        </p:spPr>
        <p:txBody>
          <a:bodyPr wrap="square" rtlCol="0" anchor="ctr" anchorCtr="0">
            <a:spAutoFit/>
          </a:bodyPr>
          <a:lstStyle/>
          <a:p>
            <a:pPr marL="165100" indent="-165100">
              <a:buFont typeface="Arial" panose="020B0604020202020204" pitchFamily="34" charset="0"/>
              <a:buChar char="•"/>
            </a:pPr>
            <a:r>
              <a:rPr lang="ja-JP" altLang="en-US" sz="1200" dirty="0" smtClean="0"/>
              <a:t>努力に惚れるのではなく、成果</a:t>
            </a:r>
            <a:r>
              <a:rPr lang="ja-JP" altLang="en-US" sz="1200" dirty="0"/>
              <a:t>が</a:t>
            </a:r>
            <a:r>
              <a:rPr lang="ja-JP" altLang="en-US" sz="1200" dirty="0" smtClean="0"/>
              <a:t>出る努力をする。成果が出なければ努力を諦める。</a:t>
            </a:r>
            <a:endParaRPr kumimoji="1" lang="ja-JP" altLang="en-US" sz="1200" dirty="0"/>
          </a:p>
        </p:txBody>
      </p:sp>
      <p:sp>
        <p:nvSpPr>
          <p:cNvPr id="38" name="テキスト ボックス 37"/>
          <p:cNvSpPr txBox="1"/>
          <p:nvPr/>
        </p:nvSpPr>
        <p:spPr>
          <a:xfrm>
            <a:off x="2269010" y="3287453"/>
            <a:ext cx="1440810" cy="276999"/>
          </a:xfrm>
          <a:prstGeom prst="rect">
            <a:avLst/>
          </a:prstGeom>
          <a:noFill/>
        </p:spPr>
        <p:txBody>
          <a:bodyPr wrap="square" rtlCol="0" anchor="ctr" anchorCtr="0">
            <a:spAutoFit/>
          </a:bodyPr>
          <a:lstStyle/>
          <a:p>
            <a:pPr marL="165100" indent="-165100">
              <a:buFont typeface="Arial" panose="020B0604020202020204" pitchFamily="34" charset="0"/>
              <a:buChar char="•"/>
            </a:pPr>
            <a:r>
              <a:rPr kumimoji="1" lang="en-US" altLang="ja-JP" sz="1200" dirty="0" smtClean="0"/>
              <a:t>2008</a:t>
            </a:r>
            <a:r>
              <a:rPr lang="ja-JP" altLang="en-US" sz="1200" dirty="0" smtClean="0"/>
              <a:t>～</a:t>
            </a:r>
            <a:r>
              <a:rPr lang="en-US" altLang="ja-JP" sz="1200" dirty="0" smtClean="0"/>
              <a:t>2010</a:t>
            </a:r>
            <a:r>
              <a:rPr lang="ja-JP" altLang="en-US" sz="1200" dirty="0" smtClean="0"/>
              <a:t>年頃</a:t>
            </a:r>
            <a:endParaRPr kumimoji="1" lang="ja-JP" altLang="en-US" sz="1200" dirty="0"/>
          </a:p>
        </p:txBody>
      </p:sp>
      <p:sp>
        <p:nvSpPr>
          <p:cNvPr id="39" name="テキスト ボックス 38"/>
          <p:cNvSpPr txBox="1"/>
          <p:nvPr/>
        </p:nvSpPr>
        <p:spPr>
          <a:xfrm>
            <a:off x="3857967" y="3010454"/>
            <a:ext cx="3127567" cy="830997"/>
          </a:xfrm>
          <a:prstGeom prst="rect">
            <a:avLst/>
          </a:prstGeom>
          <a:noFill/>
        </p:spPr>
        <p:txBody>
          <a:bodyPr wrap="square" rtlCol="0" anchor="ctr" anchorCtr="0">
            <a:spAutoFit/>
          </a:bodyPr>
          <a:lstStyle/>
          <a:p>
            <a:pPr marL="165100" indent="-165100">
              <a:buFont typeface="Arial" panose="020B0604020202020204" pitchFamily="34" charset="0"/>
              <a:buChar char="•"/>
            </a:pPr>
            <a:r>
              <a:rPr kumimoji="1" lang="ja-JP" altLang="en-US" sz="1200" dirty="0" smtClean="0"/>
              <a:t>上司や先輩が新しい研修サービスを一生懸命開発していたが、何年経っても数字につながらなかった。だが、本人たちは「自分たちは努力している」と自己正当化していた。</a:t>
            </a:r>
            <a:endParaRPr kumimoji="1" lang="ja-JP" altLang="en-US" sz="1200" dirty="0"/>
          </a:p>
        </p:txBody>
      </p:sp>
      <p:sp>
        <p:nvSpPr>
          <p:cNvPr id="40" name="テキスト ボックス 39"/>
          <p:cNvSpPr txBox="1"/>
          <p:nvPr/>
        </p:nvSpPr>
        <p:spPr>
          <a:xfrm>
            <a:off x="7020892" y="3986480"/>
            <a:ext cx="1805646" cy="646331"/>
          </a:xfrm>
          <a:prstGeom prst="rect">
            <a:avLst/>
          </a:prstGeom>
          <a:noFill/>
        </p:spPr>
        <p:txBody>
          <a:bodyPr wrap="square" rtlCol="0" anchor="ctr" anchorCtr="0">
            <a:spAutoFit/>
          </a:bodyPr>
          <a:lstStyle/>
          <a:p>
            <a:pPr marL="165100" indent="-165100">
              <a:buFont typeface="Arial" panose="020B0604020202020204" pitchFamily="34" charset="0"/>
              <a:buChar char="•"/>
            </a:pPr>
            <a:r>
              <a:rPr kumimoji="1" lang="ja-JP" altLang="en-US" sz="1200" dirty="0" smtClean="0"/>
              <a:t>自分が愛する製品・サービスを、自分が愛する顧客に提供する。</a:t>
            </a:r>
            <a:endParaRPr kumimoji="1" lang="ja-JP" altLang="en-US" sz="1200" dirty="0"/>
          </a:p>
        </p:txBody>
      </p:sp>
      <p:sp>
        <p:nvSpPr>
          <p:cNvPr id="41" name="テキスト ボックス 40"/>
          <p:cNvSpPr txBox="1"/>
          <p:nvPr/>
        </p:nvSpPr>
        <p:spPr>
          <a:xfrm>
            <a:off x="2269010" y="4171146"/>
            <a:ext cx="1440810" cy="276999"/>
          </a:xfrm>
          <a:prstGeom prst="rect">
            <a:avLst/>
          </a:prstGeom>
          <a:noFill/>
        </p:spPr>
        <p:txBody>
          <a:bodyPr wrap="square" rtlCol="0" anchor="ctr" anchorCtr="0">
            <a:spAutoFit/>
          </a:bodyPr>
          <a:lstStyle/>
          <a:p>
            <a:pPr marL="165100" indent="-165100">
              <a:buFont typeface="Arial" panose="020B0604020202020204" pitchFamily="34" charset="0"/>
              <a:buChar char="•"/>
            </a:pPr>
            <a:r>
              <a:rPr kumimoji="1" lang="en-US" altLang="ja-JP" sz="1200" dirty="0" smtClean="0"/>
              <a:t>2008</a:t>
            </a:r>
            <a:r>
              <a:rPr lang="ja-JP" altLang="en-US" sz="1200" dirty="0" smtClean="0"/>
              <a:t>～</a:t>
            </a:r>
            <a:r>
              <a:rPr lang="en-US" altLang="ja-JP" sz="1200" dirty="0" smtClean="0"/>
              <a:t>2010</a:t>
            </a:r>
            <a:r>
              <a:rPr lang="ja-JP" altLang="en-US" sz="1200" dirty="0" smtClean="0"/>
              <a:t>年頃</a:t>
            </a:r>
            <a:endParaRPr kumimoji="1" lang="ja-JP" altLang="en-US" sz="1200" dirty="0"/>
          </a:p>
        </p:txBody>
      </p:sp>
      <p:sp>
        <p:nvSpPr>
          <p:cNvPr id="42" name="テキスト ボックス 41"/>
          <p:cNvSpPr txBox="1"/>
          <p:nvPr/>
        </p:nvSpPr>
        <p:spPr>
          <a:xfrm>
            <a:off x="3857967" y="3878758"/>
            <a:ext cx="3127567" cy="861774"/>
          </a:xfrm>
          <a:prstGeom prst="rect">
            <a:avLst/>
          </a:prstGeom>
          <a:noFill/>
        </p:spPr>
        <p:txBody>
          <a:bodyPr wrap="square" rtlCol="0" anchor="ctr" anchorCtr="0">
            <a:spAutoFit/>
          </a:bodyPr>
          <a:lstStyle/>
          <a:p>
            <a:pPr marL="165100" indent="-165100">
              <a:lnSpc>
                <a:spcPts val="1240"/>
              </a:lnSpc>
              <a:buFont typeface="Arial" panose="020B0604020202020204" pitchFamily="34" charset="0"/>
              <a:buChar char="•"/>
            </a:pPr>
            <a:r>
              <a:rPr kumimoji="1" lang="ja-JP" altLang="en-US" sz="1200" dirty="0" smtClean="0"/>
              <a:t>経営陣やマネジャーたちは、自社の研修サービスを愛していないようだった。その証拠に、自社の研修を社内向けに実施したことがないし、研修で教えているマネジメントを社内で実行できていなかった。</a:t>
            </a:r>
            <a:endParaRPr kumimoji="1" lang="ja-JP" altLang="en-US" sz="1200" dirty="0"/>
          </a:p>
        </p:txBody>
      </p:sp>
      <p:sp>
        <p:nvSpPr>
          <p:cNvPr id="43" name="テキスト ボックス 42"/>
          <p:cNvSpPr txBox="1"/>
          <p:nvPr/>
        </p:nvSpPr>
        <p:spPr>
          <a:xfrm>
            <a:off x="7020892" y="5725125"/>
            <a:ext cx="1805646" cy="646331"/>
          </a:xfrm>
          <a:prstGeom prst="rect">
            <a:avLst/>
          </a:prstGeom>
          <a:noFill/>
        </p:spPr>
        <p:txBody>
          <a:bodyPr wrap="square" rtlCol="0" anchor="ctr" anchorCtr="0">
            <a:spAutoFit/>
          </a:bodyPr>
          <a:lstStyle/>
          <a:p>
            <a:pPr marL="165100" indent="-165100">
              <a:buFont typeface="Arial" panose="020B0604020202020204" pitchFamily="34" charset="0"/>
              <a:buChar char="•"/>
            </a:pPr>
            <a:r>
              <a:rPr kumimoji="1" lang="ja-JP" altLang="en-US" sz="1200" dirty="0" smtClean="0"/>
              <a:t>書き言葉によるコミュニケーションを重視する。</a:t>
            </a:r>
            <a:endParaRPr kumimoji="1" lang="ja-JP" altLang="en-US" sz="1200" dirty="0"/>
          </a:p>
        </p:txBody>
      </p:sp>
      <p:sp>
        <p:nvSpPr>
          <p:cNvPr id="44" name="テキスト ボックス 43"/>
          <p:cNvSpPr txBox="1"/>
          <p:nvPr/>
        </p:nvSpPr>
        <p:spPr>
          <a:xfrm>
            <a:off x="2269010" y="5909791"/>
            <a:ext cx="1440810" cy="276999"/>
          </a:xfrm>
          <a:prstGeom prst="rect">
            <a:avLst/>
          </a:prstGeom>
          <a:noFill/>
        </p:spPr>
        <p:txBody>
          <a:bodyPr wrap="square" rtlCol="0" anchor="ctr" anchorCtr="0">
            <a:spAutoFit/>
          </a:bodyPr>
          <a:lstStyle/>
          <a:p>
            <a:pPr marL="165100" indent="-165100">
              <a:buFont typeface="Arial" panose="020B0604020202020204" pitchFamily="34" charset="0"/>
              <a:buChar char="•"/>
            </a:pPr>
            <a:r>
              <a:rPr lang="en-US" altLang="ja-JP" sz="1200" dirty="0" smtClean="0"/>
              <a:t>2011</a:t>
            </a:r>
            <a:r>
              <a:rPr lang="ja-JP" altLang="en-US" sz="1200" dirty="0" smtClean="0"/>
              <a:t>～</a:t>
            </a:r>
            <a:r>
              <a:rPr lang="en-US" altLang="ja-JP" sz="1200" dirty="0" smtClean="0"/>
              <a:t>2013</a:t>
            </a:r>
            <a:r>
              <a:rPr lang="ja-JP" altLang="en-US" sz="1200" dirty="0" smtClean="0"/>
              <a:t>年頃</a:t>
            </a:r>
            <a:endParaRPr kumimoji="1" lang="ja-JP" altLang="en-US" sz="1200" dirty="0"/>
          </a:p>
        </p:txBody>
      </p:sp>
      <p:sp>
        <p:nvSpPr>
          <p:cNvPr id="45" name="テキスト ボックス 44"/>
          <p:cNvSpPr txBox="1"/>
          <p:nvPr/>
        </p:nvSpPr>
        <p:spPr>
          <a:xfrm>
            <a:off x="3857967" y="5632792"/>
            <a:ext cx="3127567" cy="830997"/>
          </a:xfrm>
          <a:prstGeom prst="rect">
            <a:avLst/>
          </a:prstGeom>
          <a:noFill/>
        </p:spPr>
        <p:txBody>
          <a:bodyPr wrap="square" rtlCol="0" anchor="ctr" anchorCtr="0">
            <a:spAutoFit/>
          </a:bodyPr>
          <a:lstStyle>
            <a:defPPr>
              <a:defRPr lang="ja-JP"/>
            </a:defPPr>
            <a:lvl1pPr marL="165100" indent="-165100">
              <a:buFont typeface="Arial" panose="020B0604020202020204" pitchFamily="34" charset="0"/>
              <a:buChar char="•"/>
              <a:defRPr sz="1200"/>
            </a:lvl1pPr>
          </a:lstStyle>
          <a:p>
            <a:r>
              <a:rPr lang="ja-JP" altLang="en-US" dirty="0"/>
              <a:t>「口達者なら顧客を</a:t>
            </a:r>
            <a:r>
              <a:rPr lang="ja-JP" altLang="en-US" dirty="0" err="1"/>
              <a:t>だ</a:t>
            </a:r>
            <a:r>
              <a:rPr lang="ja-JP" altLang="en-US" dirty="0"/>
              <a:t>まくらかすことができる」と平気で公言するコンサルタントがいる。アウトプットが残らないので、事例を横展開できないし、部下育成も属人的になりがち。</a:t>
            </a:r>
          </a:p>
        </p:txBody>
      </p:sp>
      <p:sp>
        <p:nvSpPr>
          <p:cNvPr id="46" name="テキスト ボックス 45"/>
          <p:cNvSpPr txBox="1"/>
          <p:nvPr/>
        </p:nvSpPr>
        <p:spPr>
          <a:xfrm>
            <a:off x="7020892" y="4942909"/>
            <a:ext cx="1805646" cy="461665"/>
          </a:xfrm>
          <a:prstGeom prst="rect">
            <a:avLst/>
          </a:prstGeom>
          <a:noFill/>
        </p:spPr>
        <p:txBody>
          <a:bodyPr wrap="square" rtlCol="0" anchor="ctr" anchorCtr="0">
            <a:spAutoFit/>
          </a:bodyPr>
          <a:lstStyle/>
          <a:p>
            <a:pPr marL="165100" indent="-165100">
              <a:buFont typeface="Arial" panose="020B0604020202020204" pitchFamily="34" charset="0"/>
              <a:buChar char="•"/>
            </a:pPr>
            <a:r>
              <a:rPr kumimoji="1" lang="ja-JP" altLang="en-US" sz="1200" dirty="0" smtClean="0"/>
              <a:t>自分の価値を簡単に安売りしない。</a:t>
            </a:r>
            <a:endParaRPr kumimoji="1" lang="ja-JP" altLang="en-US" sz="1200" dirty="0"/>
          </a:p>
        </p:txBody>
      </p:sp>
      <p:sp>
        <p:nvSpPr>
          <p:cNvPr id="47" name="テキスト ボックス 46"/>
          <p:cNvSpPr txBox="1"/>
          <p:nvPr/>
        </p:nvSpPr>
        <p:spPr>
          <a:xfrm>
            <a:off x="2269010" y="5035242"/>
            <a:ext cx="1440810" cy="276999"/>
          </a:xfrm>
          <a:prstGeom prst="rect">
            <a:avLst/>
          </a:prstGeom>
          <a:noFill/>
        </p:spPr>
        <p:txBody>
          <a:bodyPr wrap="square" rtlCol="0" anchor="ctr" anchorCtr="0">
            <a:spAutoFit/>
          </a:bodyPr>
          <a:lstStyle/>
          <a:p>
            <a:pPr marL="165100" indent="-165100">
              <a:buFont typeface="Arial" panose="020B0604020202020204" pitchFamily="34" charset="0"/>
              <a:buChar char="•"/>
            </a:pPr>
            <a:r>
              <a:rPr kumimoji="1" lang="en-US" altLang="ja-JP" sz="1200" dirty="0" smtClean="0"/>
              <a:t>2008</a:t>
            </a:r>
            <a:r>
              <a:rPr lang="ja-JP" altLang="en-US" sz="1200" dirty="0" smtClean="0"/>
              <a:t>～</a:t>
            </a:r>
            <a:r>
              <a:rPr lang="en-US" altLang="ja-JP" sz="1200" dirty="0" smtClean="0"/>
              <a:t>2013</a:t>
            </a:r>
            <a:r>
              <a:rPr lang="ja-JP" altLang="en-US" sz="1200" dirty="0" smtClean="0"/>
              <a:t>年頃</a:t>
            </a:r>
            <a:endParaRPr kumimoji="1" lang="ja-JP" altLang="en-US" sz="1200" dirty="0"/>
          </a:p>
        </p:txBody>
      </p:sp>
      <p:sp>
        <p:nvSpPr>
          <p:cNvPr id="48" name="テキスト ボックス 47"/>
          <p:cNvSpPr txBox="1"/>
          <p:nvPr/>
        </p:nvSpPr>
        <p:spPr>
          <a:xfrm>
            <a:off x="3857967" y="4758243"/>
            <a:ext cx="3127567" cy="830997"/>
          </a:xfrm>
          <a:prstGeom prst="rect">
            <a:avLst/>
          </a:prstGeom>
          <a:noFill/>
        </p:spPr>
        <p:txBody>
          <a:bodyPr wrap="square" rtlCol="0" anchor="ctr" anchorCtr="0">
            <a:spAutoFit/>
          </a:bodyPr>
          <a:lstStyle/>
          <a:p>
            <a:pPr marL="165100" indent="-165100">
              <a:buFont typeface="Arial" panose="020B0604020202020204" pitchFamily="34" charset="0"/>
              <a:buChar char="•"/>
            </a:pPr>
            <a:r>
              <a:rPr kumimoji="1" lang="ja-JP" altLang="en-US" sz="1200" dirty="0" smtClean="0"/>
              <a:t>前職の会社では、大手の競合他社に勝つために安易に値引きに頼る商談が多かった。</a:t>
            </a:r>
            <a:endParaRPr kumimoji="1" lang="en-US" altLang="ja-JP" sz="1200" dirty="0" smtClean="0"/>
          </a:p>
          <a:p>
            <a:pPr marL="165100" indent="-165100">
              <a:buFont typeface="Arial" panose="020B0604020202020204" pitchFamily="34" charset="0"/>
              <a:buChar char="•"/>
            </a:pPr>
            <a:r>
              <a:rPr kumimoji="1" lang="ja-JP" altLang="en-US" sz="1200" dirty="0" smtClean="0"/>
              <a:t>プロジェクトの作業工数を考慮せず、採算を度外視して受注するコンサルタントが</a:t>
            </a:r>
            <a:r>
              <a:rPr lang="ja-JP" altLang="en-US" sz="1200" dirty="0"/>
              <a:t>いる</a:t>
            </a:r>
            <a:r>
              <a:rPr kumimoji="1" lang="ja-JP" altLang="en-US" sz="1200" dirty="0" smtClean="0"/>
              <a:t>。</a:t>
            </a:r>
            <a:endParaRPr kumimoji="1" lang="ja-JP" altLang="en-US" sz="1200" dirty="0"/>
          </a:p>
        </p:txBody>
      </p:sp>
    </p:spTree>
    <p:extLst>
      <p:ext uri="{BB962C8B-B14F-4D97-AF65-F5344CB8AC3E}">
        <p14:creationId xmlns:p14="http://schemas.microsoft.com/office/powerpoint/2010/main" val="963848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ワーク②</a:t>
            </a:r>
            <a:r>
              <a:rPr kumimoji="1" lang="en-US" altLang="ja-JP" dirty="0" smtClean="0"/>
              <a:t>】</a:t>
            </a:r>
            <a:r>
              <a:rPr kumimoji="1" lang="ja-JP" altLang="en-US" dirty="0" smtClean="0"/>
              <a:t>採用面接での質問をまとめよう</a:t>
            </a:r>
            <a:endParaRPr kumimoji="1" lang="ja-JP" altLang="en-US" dirty="0"/>
          </a:p>
        </p:txBody>
      </p:sp>
      <p:sp>
        <p:nvSpPr>
          <p:cNvPr id="3" name="コンテンツ プレースホルダー 2"/>
          <p:cNvSpPr>
            <a:spLocks noGrp="1"/>
          </p:cNvSpPr>
          <p:nvPr>
            <p:ph idx="1"/>
          </p:nvPr>
        </p:nvSpPr>
        <p:spPr>
          <a:xfrm>
            <a:off x="251520" y="908720"/>
            <a:ext cx="8640960" cy="707886"/>
          </a:xfrm>
        </p:spPr>
        <p:txBody>
          <a:bodyPr/>
          <a:lstStyle/>
          <a:p>
            <a:r>
              <a:rPr lang="ja-JP" altLang="en-US" dirty="0"/>
              <a:t>応募者</a:t>
            </a:r>
            <a:r>
              <a:rPr lang="ja-JP" altLang="en-US" dirty="0" smtClean="0"/>
              <a:t>が自社</a:t>
            </a:r>
            <a:r>
              <a:rPr lang="ja-JP" altLang="en-US" dirty="0"/>
              <a:t>の</a:t>
            </a:r>
            <a:r>
              <a:rPr lang="ja-JP" altLang="en-US" dirty="0" smtClean="0"/>
              <a:t>要求する価値観、コアスキルを持っているかどうかを確認するための質問項目を洗い出してみましょう。</a:t>
            </a:r>
            <a:endParaRPr kumimoji="1" lang="ja-JP" altLang="en-US" dirty="0"/>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5</a:t>
            </a:fld>
            <a:endParaRPr lang="ja-JP" altLang="en-US" dirty="0"/>
          </a:p>
        </p:txBody>
      </p:sp>
      <p:sp>
        <p:nvSpPr>
          <p:cNvPr id="17" name="テキスト ボックス 16"/>
          <p:cNvSpPr txBox="1"/>
          <p:nvPr/>
        </p:nvSpPr>
        <p:spPr>
          <a:xfrm>
            <a:off x="2395984" y="1516722"/>
            <a:ext cx="4245072" cy="400110"/>
          </a:xfrm>
          <a:prstGeom prst="rect">
            <a:avLst/>
          </a:prstGeom>
          <a:noFill/>
        </p:spPr>
        <p:txBody>
          <a:bodyPr wrap="none" rtlCol="0">
            <a:spAutoFit/>
          </a:bodyPr>
          <a:lstStyle/>
          <a:p>
            <a:pPr algn="ctr"/>
            <a:r>
              <a:rPr kumimoji="1" lang="ja-JP" altLang="en-US" sz="2000" u="sng" dirty="0" smtClean="0"/>
              <a:t>価値観・コアスキルと質問項目の対応</a:t>
            </a:r>
            <a:endParaRPr kumimoji="1" lang="ja-JP" altLang="en-US" sz="2000" u="sng" dirty="0"/>
          </a:p>
        </p:txBody>
      </p:sp>
      <p:grpSp>
        <p:nvGrpSpPr>
          <p:cNvPr id="16" name="グループ化 15"/>
          <p:cNvGrpSpPr/>
          <p:nvPr/>
        </p:nvGrpSpPr>
        <p:grpSpPr>
          <a:xfrm>
            <a:off x="467544" y="1916832"/>
            <a:ext cx="8311465" cy="4680520"/>
            <a:chOff x="467544" y="2420888"/>
            <a:chExt cx="8311465" cy="3816424"/>
          </a:xfrm>
        </p:grpSpPr>
        <p:sp>
          <p:nvSpPr>
            <p:cNvPr id="18" name="正方形/長方形 17"/>
            <p:cNvSpPr/>
            <p:nvPr/>
          </p:nvSpPr>
          <p:spPr>
            <a:xfrm>
              <a:off x="467544" y="2420888"/>
              <a:ext cx="3888432" cy="18722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ja-JP" altLang="en-US" sz="2000" b="1" dirty="0" smtClean="0">
                  <a:solidFill>
                    <a:schemeClr val="tx1"/>
                  </a:solidFill>
                </a:rPr>
                <a:t>コアスキル</a:t>
              </a:r>
              <a:endParaRPr lang="en-US" altLang="ja-JP" sz="2000" b="1" dirty="0" smtClean="0">
                <a:solidFill>
                  <a:schemeClr val="tx1"/>
                </a:solidFill>
              </a:endParaRPr>
            </a:p>
            <a:p>
              <a:pPr>
                <a:lnSpc>
                  <a:spcPts val="2800"/>
                </a:lnSpc>
              </a:pPr>
              <a:r>
                <a:rPr lang="ja-JP" altLang="en-US" dirty="0" smtClean="0">
                  <a:solidFill>
                    <a:schemeClr val="tx1"/>
                  </a:solidFill>
                </a:rPr>
                <a:t>①</a:t>
              </a:r>
              <a:endParaRPr lang="en-US" altLang="ja-JP" dirty="0" smtClean="0">
                <a:solidFill>
                  <a:schemeClr val="tx1"/>
                </a:solidFill>
              </a:endParaRPr>
            </a:p>
            <a:p>
              <a:pPr>
                <a:lnSpc>
                  <a:spcPts val="2800"/>
                </a:lnSpc>
              </a:pPr>
              <a:r>
                <a:rPr lang="ja-JP" altLang="en-US" dirty="0" smtClean="0">
                  <a:solidFill>
                    <a:schemeClr val="tx1"/>
                  </a:solidFill>
                </a:rPr>
                <a:t>②</a:t>
              </a:r>
              <a:endParaRPr lang="en-US" altLang="ja-JP" dirty="0" smtClean="0">
                <a:solidFill>
                  <a:schemeClr val="tx1"/>
                </a:solidFill>
              </a:endParaRPr>
            </a:p>
            <a:p>
              <a:pPr>
                <a:lnSpc>
                  <a:spcPts val="2800"/>
                </a:lnSpc>
              </a:pPr>
              <a:r>
                <a:rPr lang="ja-JP" altLang="en-US" dirty="0" smtClean="0">
                  <a:solidFill>
                    <a:schemeClr val="tx1"/>
                  </a:solidFill>
                </a:rPr>
                <a:t>③</a:t>
              </a:r>
              <a:endParaRPr lang="en-US" altLang="ja-JP" dirty="0" smtClean="0">
                <a:solidFill>
                  <a:schemeClr val="tx1"/>
                </a:solidFill>
              </a:endParaRPr>
            </a:p>
            <a:p>
              <a:pPr>
                <a:lnSpc>
                  <a:spcPts val="2800"/>
                </a:lnSpc>
              </a:pPr>
              <a:r>
                <a:rPr lang="ja-JP" altLang="en-US" dirty="0" smtClean="0">
                  <a:solidFill>
                    <a:schemeClr val="tx1"/>
                  </a:solidFill>
                </a:rPr>
                <a:t>④</a:t>
              </a:r>
              <a:endParaRPr lang="en-US" altLang="ja-JP" dirty="0" smtClean="0">
                <a:solidFill>
                  <a:schemeClr val="tx1"/>
                </a:solidFill>
              </a:endParaRPr>
            </a:p>
            <a:p>
              <a:pPr>
                <a:lnSpc>
                  <a:spcPts val="2800"/>
                </a:lnSpc>
              </a:pPr>
              <a:r>
                <a:rPr lang="ja-JP" altLang="en-US" dirty="0">
                  <a:solidFill>
                    <a:schemeClr val="tx1"/>
                  </a:solidFill>
                </a:rPr>
                <a:t>⑤</a:t>
              </a:r>
              <a:endParaRPr lang="en-US" altLang="ja-JP" dirty="0">
                <a:solidFill>
                  <a:schemeClr val="tx1"/>
                </a:solidFill>
              </a:endParaRPr>
            </a:p>
          </p:txBody>
        </p:sp>
        <p:sp>
          <p:nvSpPr>
            <p:cNvPr id="19" name="正方形/長方形 18"/>
            <p:cNvSpPr/>
            <p:nvPr/>
          </p:nvSpPr>
          <p:spPr>
            <a:xfrm>
              <a:off x="467544" y="4365104"/>
              <a:ext cx="3888432" cy="18722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b="1" dirty="0" smtClean="0">
                  <a:solidFill>
                    <a:schemeClr val="tx1"/>
                  </a:solidFill>
                </a:rPr>
                <a:t>価値観</a:t>
              </a:r>
              <a:endParaRPr lang="en-US" altLang="ja-JP" sz="2000" b="1" dirty="0" smtClean="0">
                <a:solidFill>
                  <a:schemeClr val="tx1"/>
                </a:solidFill>
              </a:endParaRPr>
            </a:p>
            <a:p>
              <a:pPr>
                <a:lnSpc>
                  <a:spcPts val="2800"/>
                </a:lnSpc>
              </a:pPr>
              <a:r>
                <a:rPr lang="ja-JP" altLang="en-US" dirty="0" smtClean="0">
                  <a:solidFill>
                    <a:schemeClr val="tx1"/>
                  </a:solidFill>
                </a:rPr>
                <a:t>①</a:t>
              </a:r>
              <a:endParaRPr lang="en-US" altLang="ja-JP" dirty="0">
                <a:solidFill>
                  <a:schemeClr val="tx1"/>
                </a:solidFill>
              </a:endParaRPr>
            </a:p>
            <a:p>
              <a:pPr>
                <a:lnSpc>
                  <a:spcPts val="2800"/>
                </a:lnSpc>
              </a:pPr>
              <a:r>
                <a:rPr lang="ja-JP" altLang="en-US" dirty="0" smtClean="0">
                  <a:solidFill>
                    <a:schemeClr val="tx1"/>
                  </a:solidFill>
                </a:rPr>
                <a:t>②</a:t>
              </a:r>
              <a:endParaRPr lang="en-US" altLang="ja-JP" dirty="0" smtClean="0">
                <a:solidFill>
                  <a:schemeClr val="tx1"/>
                </a:solidFill>
              </a:endParaRPr>
            </a:p>
            <a:p>
              <a:pPr>
                <a:lnSpc>
                  <a:spcPts val="2800"/>
                </a:lnSpc>
              </a:pPr>
              <a:r>
                <a:rPr lang="ja-JP" altLang="en-US" dirty="0" smtClean="0">
                  <a:solidFill>
                    <a:schemeClr val="tx1"/>
                  </a:solidFill>
                </a:rPr>
                <a:t>③</a:t>
              </a:r>
              <a:endParaRPr lang="en-US" altLang="ja-JP" dirty="0" smtClean="0">
                <a:solidFill>
                  <a:schemeClr val="tx1"/>
                </a:solidFill>
              </a:endParaRPr>
            </a:p>
            <a:p>
              <a:pPr>
                <a:lnSpc>
                  <a:spcPts val="2800"/>
                </a:lnSpc>
              </a:pPr>
              <a:r>
                <a:rPr lang="ja-JP" altLang="en-US" dirty="0" smtClean="0">
                  <a:solidFill>
                    <a:schemeClr val="tx1"/>
                  </a:solidFill>
                </a:rPr>
                <a:t>④</a:t>
              </a:r>
              <a:endParaRPr lang="en-US" altLang="ja-JP" dirty="0" smtClean="0">
                <a:solidFill>
                  <a:schemeClr val="tx1"/>
                </a:solidFill>
              </a:endParaRPr>
            </a:p>
            <a:p>
              <a:pPr>
                <a:lnSpc>
                  <a:spcPts val="2800"/>
                </a:lnSpc>
              </a:pPr>
              <a:r>
                <a:rPr lang="ja-JP" altLang="en-US" dirty="0">
                  <a:solidFill>
                    <a:schemeClr val="tx1"/>
                  </a:solidFill>
                </a:rPr>
                <a:t>⑤</a:t>
              </a:r>
              <a:endParaRPr lang="en-US" altLang="ja-JP" dirty="0" smtClean="0">
                <a:solidFill>
                  <a:schemeClr val="tx1"/>
                </a:solidFill>
              </a:endParaRPr>
            </a:p>
          </p:txBody>
        </p:sp>
        <p:sp>
          <p:nvSpPr>
            <p:cNvPr id="20" name="二等辺三角形 19"/>
            <p:cNvSpPr/>
            <p:nvPr/>
          </p:nvSpPr>
          <p:spPr>
            <a:xfrm rot="5400000" flipH="1">
              <a:off x="3831226" y="3245256"/>
              <a:ext cx="1656184" cy="223473"/>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1" name="二等辺三角形 20"/>
            <p:cNvSpPr/>
            <p:nvPr/>
          </p:nvSpPr>
          <p:spPr>
            <a:xfrm rot="5400000" flipH="1">
              <a:off x="3831226" y="5189472"/>
              <a:ext cx="1656184" cy="223473"/>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2" name="正方形/長方形 21"/>
            <p:cNvSpPr/>
            <p:nvPr/>
          </p:nvSpPr>
          <p:spPr>
            <a:xfrm>
              <a:off x="4890577" y="2420888"/>
              <a:ext cx="3888432" cy="18722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ja-JP" altLang="en-US" sz="2000" b="1" dirty="0">
                  <a:solidFill>
                    <a:schemeClr val="tx1"/>
                  </a:solidFill>
                </a:rPr>
                <a:t>質問項目</a:t>
              </a:r>
              <a:endParaRPr lang="en-US" altLang="ja-JP" sz="2000" b="1" dirty="0" smtClean="0">
                <a:solidFill>
                  <a:schemeClr val="tx1"/>
                </a:solidFill>
              </a:endParaRPr>
            </a:p>
            <a:p>
              <a:pPr>
                <a:lnSpc>
                  <a:spcPts val="2800"/>
                </a:lnSpc>
              </a:pPr>
              <a:r>
                <a:rPr lang="ja-JP" altLang="en-US" dirty="0" smtClean="0">
                  <a:solidFill>
                    <a:schemeClr val="tx1"/>
                  </a:solidFill>
                </a:rPr>
                <a:t>①</a:t>
              </a:r>
              <a:endParaRPr lang="en-US" altLang="ja-JP" dirty="0" smtClean="0">
                <a:solidFill>
                  <a:schemeClr val="tx1"/>
                </a:solidFill>
              </a:endParaRPr>
            </a:p>
            <a:p>
              <a:pPr>
                <a:lnSpc>
                  <a:spcPts val="2800"/>
                </a:lnSpc>
              </a:pPr>
              <a:r>
                <a:rPr lang="ja-JP" altLang="en-US" dirty="0" smtClean="0">
                  <a:solidFill>
                    <a:schemeClr val="tx1"/>
                  </a:solidFill>
                </a:rPr>
                <a:t>②</a:t>
              </a:r>
              <a:endParaRPr lang="en-US" altLang="ja-JP" dirty="0" smtClean="0">
                <a:solidFill>
                  <a:schemeClr val="tx1"/>
                </a:solidFill>
              </a:endParaRPr>
            </a:p>
            <a:p>
              <a:pPr>
                <a:lnSpc>
                  <a:spcPts val="2800"/>
                </a:lnSpc>
              </a:pPr>
              <a:r>
                <a:rPr lang="ja-JP" altLang="en-US" dirty="0" smtClean="0">
                  <a:solidFill>
                    <a:schemeClr val="tx1"/>
                  </a:solidFill>
                </a:rPr>
                <a:t>③</a:t>
              </a:r>
              <a:endParaRPr lang="en-US" altLang="ja-JP" dirty="0" smtClean="0">
                <a:solidFill>
                  <a:schemeClr val="tx1"/>
                </a:solidFill>
              </a:endParaRPr>
            </a:p>
            <a:p>
              <a:pPr>
                <a:lnSpc>
                  <a:spcPts val="2800"/>
                </a:lnSpc>
              </a:pPr>
              <a:r>
                <a:rPr lang="ja-JP" altLang="en-US" dirty="0" smtClean="0">
                  <a:solidFill>
                    <a:schemeClr val="tx1"/>
                  </a:solidFill>
                </a:rPr>
                <a:t>④</a:t>
              </a:r>
              <a:endParaRPr lang="en-US" altLang="ja-JP" dirty="0" smtClean="0">
                <a:solidFill>
                  <a:schemeClr val="tx1"/>
                </a:solidFill>
              </a:endParaRPr>
            </a:p>
            <a:p>
              <a:pPr>
                <a:lnSpc>
                  <a:spcPts val="2800"/>
                </a:lnSpc>
              </a:pPr>
              <a:r>
                <a:rPr lang="ja-JP" altLang="en-US" dirty="0">
                  <a:solidFill>
                    <a:schemeClr val="tx1"/>
                  </a:solidFill>
                </a:rPr>
                <a:t>⑤</a:t>
              </a:r>
              <a:endParaRPr lang="en-US" altLang="ja-JP" dirty="0">
                <a:solidFill>
                  <a:schemeClr val="tx1"/>
                </a:solidFill>
              </a:endParaRPr>
            </a:p>
          </p:txBody>
        </p:sp>
        <p:sp>
          <p:nvSpPr>
            <p:cNvPr id="23" name="正方形/長方形 22"/>
            <p:cNvSpPr/>
            <p:nvPr/>
          </p:nvSpPr>
          <p:spPr>
            <a:xfrm>
              <a:off x="4890577" y="4365104"/>
              <a:ext cx="3888432" cy="18722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b="1" dirty="0">
                  <a:solidFill>
                    <a:schemeClr val="tx1"/>
                  </a:solidFill>
                </a:rPr>
                <a:t>質問項目</a:t>
              </a:r>
              <a:endParaRPr lang="en-US" altLang="ja-JP" sz="2000" b="1" dirty="0" smtClean="0">
                <a:solidFill>
                  <a:schemeClr val="tx1"/>
                </a:solidFill>
              </a:endParaRPr>
            </a:p>
            <a:p>
              <a:pPr>
                <a:lnSpc>
                  <a:spcPts val="2800"/>
                </a:lnSpc>
              </a:pPr>
              <a:r>
                <a:rPr lang="ja-JP" altLang="en-US" dirty="0" smtClean="0">
                  <a:solidFill>
                    <a:schemeClr val="tx1"/>
                  </a:solidFill>
                </a:rPr>
                <a:t>①</a:t>
              </a:r>
              <a:endParaRPr lang="en-US" altLang="ja-JP" dirty="0">
                <a:solidFill>
                  <a:schemeClr val="tx1"/>
                </a:solidFill>
              </a:endParaRPr>
            </a:p>
            <a:p>
              <a:pPr>
                <a:lnSpc>
                  <a:spcPts val="2800"/>
                </a:lnSpc>
              </a:pPr>
              <a:r>
                <a:rPr lang="ja-JP" altLang="en-US" dirty="0" smtClean="0">
                  <a:solidFill>
                    <a:schemeClr val="tx1"/>
                  </a:solidFill>
                </a:rPr>
                <a:t>②</a:t>
              </a:r>
              <a:endParaRPr lang="en-US" altLang="ja-JP" dirty="0" smtClean="0">
                <a:solidFill>
                  <a:schemeClr val="tx1"/>
                </a:solidFill>
              </a:endParaRPr>
            </a:p>
            <a:p>
              <a:pPr>
                <a:lnSpc>
                  <a:spcPts val="2800"/>
                </a:lnSpc>
              </a:pPr>
              <a:r>
                <a:rPr lang="ja-JP" altLang="en-US" dirty="0" smtClean="0">
                  <a:solidFill>
                    <a:schemeClr val="tx1"/>
                  </a:solidFill>
                </a:rPr>
                <a:t>③</a:t>
              </a:r>
              <a:endParaRPr lang="en-US" altLang="ja-JP" dirty="0" smtClean="0">
                <a:solidFill>
                  <a:schemeClr val="tx1"/>
                </a:solidFill>
              </a:endParaRPr>
            </a:p>
            <a:p>
              <a:pPr>
                <a:lnSpc>
                  <a:spcPts val="2800"/>
                </a:lnSpc>
              </a:pPr>
              <a:r>
                <a:rPr lang="ja-JP" altLang="en-US" dirty="0" smtClean="0">
                  <a:solidFill>
                    <a:schemeClr val="tx1"/>
                  </a:solidFill>
                </a:rPr>
                <a:t>④</a:t>
              </a:r>
              <a:endParaRPr lang="en-US" altLang="ja-JP" dirty="0" smtClean="0">
                <a:solidFill>
                  <a:schemeClr val="tx1"/>
                </a:solidFill>
              </a:endParaRPr>
            </a:p>
            <a:p>
              <a:pPr>
                <a:lnSpc>
                  <a:spcPts val="2800"/>
                </a:lnSpc>
              </a:pPr>
              <a:r>
                <a:rPr lang="ja-JP" altLang="en-US" dirty="0">
                  <a:solidFill>
                    <a:schemeClr val="tx1"/>
                  </a:solidFill>
                </a:rPr>
                <a:t>⑤</a:t>
              </a:r>
              <a:endParaRPr lang="en-US" altLang="ja-JP" dirty="0" smtClean="0">
                <a:solidFill>
                  <a:schemeClr val="tx1"/>
                </a:solidFill>
              </a:endParaRPr>
            </a:p>
          </p:txBody>
        </p:sp>
      </p:grpSp>
    </p:spTree>
    <p:extLst>
      <p:ext uri="{BB962C8B-B14F-4D97-AF65-F5344CB8AC3E}">
        <p14:creationId xmlns:p14="http://schemas.microsoft.com/office/powerpoint/2010/main" val="5904754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ワーク②</a:t>
            </a:r>
            <a:r>
              <a:rPr lang="en-US" altLang="ja-JP" dirty="0" smtClean="0"/>
              <a:t>】《</a:t>
            </a:r>
            <a:r>
              <a:rPr lang="ja-JP" altLang="en-US" dirty="0" smtClean="0"/>
              <a:t>例</a:t>
            </a:r>
            <a:r>
              <a:rPr lang="en-US" altLang="ja-JP" dirty="0" smtClean="0"/>
              <a:t>》</a:t>
            </a:r>
            <a:r>
              <a:rPr lang="ja-JP" altLang="en-US" dirty="0" smtClean="0"/>
              <a:t>採用</a:t>
            </a:r>
            <a:r>
              <a:rPr lang="ja-JP" altLang="en-US" dirty="0"/>
              <a:t>面接での</a:t>
            </a:r>
            <a:r>
              <a:rPr lang="ja-JP" altLang="en-US" dirty="0" smtClean="0"/>
              <a:t>質問を</a:t>
            </a:r>
            <a:r>
              <a:rPr lang="ja-JP" altLang="en-US" dirty="0"/>
              <a:t>まとめよう</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6</a:t>
            </a:fld>
            <a:endParaRPr lang="ja-JP" altLang="en-US" dirty="0"/>
          </a:p>
        </p:txBody>
      </p:sp>
      <p:grpSp>
        <p:nvGrpSpPr>
          <p:cNvPr id="22" name="グループ化 21"/>
          <p:cNvGrpSpPr/>
          <p:nvPr/>
        </p:nvGrpSpPr>
        <p:grpSpPr>
          <a:xfrm>
            <a:off x="467544" y="1916832"/>
            <a:ext cx="8311465" cy="4680520"/>
            <a:chOff x="467544" y="2420888"/>
            <a:chExt cx="8311465" cy="3816424"/>
          </a:xfrm>
        </p:grpSpPr>
        <p:sp>
          <p:nvSpPr>
            <p:cNvPr id="23" name="正方形/長方形 22"/>
            <p:cNvSpPr/>
            <p:nvPr/>
          </p:nvSpPr>
          <p:spPr>
            <a:xfrm>
              <a:off x="467544" y="2420888"/>
              <a:ext cx="3888432" cy="18722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ja-JP" altLang="en-US" sz="2000" b="1" dirty="0" smtClean="0">
                  <a:solidFill>
                    <a:schemeClr val="tx1"/>
                  </a:solidFill>
                </a:rPr>
                <a:t>コアスキル</a:t>
              </a:r>
              <a:endParaRPr lang="en-US" altLang="ja-JP" sz="2000" b="1" dirty="0" smtClean="0">
                <a:solidFill>
                  <a:schemeClr val="tx1"/>
                </a:solidFill>
              </a:endParaRPr>
            </a:p>
            <a:p>
              <a:r>
                <a:rPr lang="ja-JP" altLang="en-US" sz="1400" dirty="0" smtClean="0">
                  <a:solidFill>
                    <a:schemeClr val="tx1"/>
                  </a:solidFill>
                </a:rPr>
                <a:t>①</a:t>
              </a:r>
              <a:r>
                <a:rPr lang="ja-JP" altLang="en-US" sz="1400" dirty="0">
                  <a:solidFill>
                    <a:schemeClr val="tx1"/>
                  </a:solidFill>
                </a:rPr>
                <a:t>新規顧客</a:t>
              </a:r>
              <a:r>
                <a:rPr lang="ja-JP" altLang="en-US" sz="1400" dirty="0" smtClean="0">
                  <a:solidFill>
                    <a:schemeClr val="tx1"/>
                  </a:solidFill>
                </a:rPr>
                <a:t>を粘り強く開拓する力</a:t>
              </a:r>
              <a:endParaRPr lang="en-US" altLang="ja-JP" sz="1400" dirty="0" smtClean="0">
                <a:solidFill>
                  <a:schemeClr val="tx1"/>
                </a:solidFill>
              </a:endParaRPr>
            </a:p>
            <a:p>
              <a:r>
                <a:rPr lang="ja-JP" altLang="en-US" sz="1400" dirty="0" smtClean="0">
                  <a:solidFill>
                    <a:schemeClr val="tx1"/>
                  </a:solidFill>
                </a:rPr>
                <a:t>②顧客の経営課題を整理し、経営課題から人材要件を導き出す力</a:t>
              </a:r>
              <a:endParaRPr lang="en-US" altLang="ja-JP" sz="1400" dirty="0" smtClean="0">
                <a:solidFill>
                  <a:schemeClr val="tx1"/>
                </a:solidFill>
              </a:endParaRPr>
            </a:p>
            <a:p>
              <a:r>
                <a:rPr lang="ja-JP" altLang="en-US" sz="1400" dirty="0" smtClean="0">
                  <a:solidFill>
                    <a:schemeClr val="tx1"/>
                  </a:solidFill>
                </a:rPr>
                <a:t>③自分で提案書を完成させる力</a:t>
              </a:r>
              <a:endParaRPr lang="en-US" altLang="ja-JP" sz="1400" dirty="0" smtClean="0">
                <a:solidFill>
                  <a:schemeClr val="tx1"/>
                </a:solidFill>
              </a:endParaRPr>
            </a:p>
            <a:p>
              <a:r>
                <a:rPr lang="ja-JP" altLang="en-US" sz="1400" dirty="0" smtClean="0">
                  <a:solidFill>
                    <a:schemeClr val="tx1"/>
                  </a:solidFill>
                </a:rPr>
                <a:t>④開発部門とのチームセリングを遂行する力</a:t>
              </a:r>
              <a:endParaRPr lang="en-US" altLang="ja-JP" sz="1400" dirty="0" smtClean="0">
                <a:solidFill>
                  <a:schemeClr val="tx1"/>
                </a:solidFill>
              </a:endParaRPr>
            </a:p>
            <a:p>
              <a:r>
                <a:rPr lang="ja-JP" altLang="en-US" sz="1400" dirty="0" smtClean="0">
                  <a:solidFill>
                    <a:schemeClr val="tx1"/>
                  </a:solidFill>
                </a:rPr>
                <a:t>⑤成功・失敗事例を周囲のメンバーと共有し、社員全体の底上げに貢献する力</a:t>
              </a:r>
              <a:endParaRPr lang="en-US" altLang="ja-JP" sz="1400" dirty="0">
                <a:solidFill>
                  <a:schemeClr val="tx1"/>
                </a:solidFill>
              </a:endParaRPr>
            </a:p>
          </p:txBody>
        </p:sp>
        <p:sp>
          <p:nvSpPr>
            <p:cNvPr id="24" name="正方形/長方形 23"/>
            <p:cNvSpPr/>
            <p:nvPr/>
          </p:nvSpPr>
          <p:spPr>
            <a:xfrm>
              <a:off x="467544" y="4365104"/>
              <a:ext cx="3888432" cy="18722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b="1" dirty="0" smtClean="0">
                  <a:solidFill>
                    <a:schemeClr val="tx1"/>
                  </a:solidFill>
                </a:rPr>
                <a:t>価値観</a:t>
              </a:r>
              <a:endParaRPr lang="en-US" altLang="ja-JP" sz="2000" b="1" dirty="0" smtClean="0">
                <a:solidFill>
                  <a:schemeClr val="tx1"/>
                </a:solidFill>
              </a:endParaRPr>
            </a:p>
            <a:p>
              <a:r>
                <a:rPr lang="ja-JP" altLang="en-US" sz="1400" dirty="0">
                  <a:solidFill>
                    <a:schemeClr val="tx1"/>
                  </a:solidFill>
                </a:rPr>
                <a:t>①信賞必罰ではなく、相手の成長を見守る</a:t>
              </a:r>
              <a:r>
                <a:rPr lang="ja-JP" altLang="en-US" sz="1400" dirty="0" smtClean="0">
                  <a:solidFill>
                    <a:schemeClr val="tx1"/>
                  </a:solidFill>
                </a:rPr>
                <a:t>。</a:t>
              </a:r>
              <a:endParaRPr lang="en-US" altLang="ja-JP" sz="1400" dirty="0" smtClean="0">
                <a:solidFill>
                  <a:schemeClr val="tx1"/>
                </a:solidFill>
              </a:endParaRPr>
            </a:p>
            <a:p>
              <a:r>
                <a:rPr lang="ja-JP" altLang="en-US" sz="1400" dirty="0">
                  <a:solidFill>
                    <a:schemeClr val="tx1"/>
                  </a:solidFill>
                </a:rPr>
                <a:t>②努力に惚れるのではなく、成果が出る努力をする。成果が出なければ努力を諦める</a:t>
              </a:r>
              <a:r>
                <a:rPr lang="ja-JP" altLang="en-US" sz="1400" dirty="0" smtClean="0">
                  <a:solidFill>
                    <a:schemeClr val="tx1"/>
                  </a:solidFill>
                </a:rPr>
                <a:t>。</a:t>
              </a:r>
              <a:endParaRPr lang="en-US" altLang="ja-JP" sz="1400" dirty="0" smtClean="0">
                <a:solidFill>
                  <a:schemeClr val="tx1"/>
                </a:solidFill>
              </a:endParaRPr>
            </a:p>
            <a:p>
              <a:r>
                <a:rPr lang="ja-JP" altLang="en-US" sz="1400" dirty="0" smtClean="0">
                  <a:solidFill>
                    <a:schemeClr val="tx1"/>
                  </a:solidFill>
                </a:rPr>
                <a:t>③自分が愛する製品・サービスを、自分が愛する顧客に提供する。</a:t>
              </a:r>
              <a:endParaRPr lang="en-US" altLang="ja-JP" sz="1400" dirty="0" smtClean="0">
                <a:solidFill>
                  <a:schemeClr val="tx1"/>
                </a:solidFill>
              </a:endParaRPr>
            </a:p>
            <a:p>
              <a:r>
                <a:rPr lang="ja-JP" altLang="en-US" sz="1400" dirty="0" smtClean="0">
                  <a:solidFill>
                    <a:schemeClr val="tx1"/>
                  </a:solidFill>
                </a:rPr>
                <a:t>④</a:t>
              </a:r>
              <a:r>
                <a:rPr lang="ja-JP" altLang="en-US" sz="1400" dirty="0">
                  <a:solidFill>
                    <a:schemeClr val="tx1"/>
                  </a:solidFill>
                </a:rPr>
                <a:t>自分の価値</a:t>
              </a:r>
              <a:r>
                <a:rPr lang="ja-JP" altLang="en-US" sz="1400" dirty="0" smtClean="0">
                  <a:solidFill>
                    <a:schemeClr val="tx1"/>
                  </a:solidFill>
                </a:rPr>
                <a:t>を簡単に安売りしない。</a:t>
              </a:r>
              <a:endParaRPr lang="en-US" altLang="ja-JP" sz="1400" dirty="0" smtClean="0">
                <a:solidFill>
                  <a:schemeClr val="tx1"/>
                </a:solidFill>
              </a:endParaRPr>
            </a:p>
            <a:p>
              <a:r>
                <a:rPr lang="ja-JP" altLang="en-US" sz="1400" dirty="0">
                  <a:solidFill>
                    <a:schemeClr val="tx1"/>
                  </a:solidFill>
                </a:rPr>
                <a:t>⑤書き言葉によるコミュニケーションを重視する</a:t>
              </a:r>
              <a:r>
                <a:rPr lang="ja-JP" altLang="en-US" sz="1400" dirty="0" smtClean="0">
                  <a:solidFill>
                    <a:schemeClr val="tx1"/>
                  </a:solidFill>
                </a:rPr>
                <a:t>。</a:t>
              </a:r>
              <a:endParaRPr lang="ja-JP" altLang="en-US" sz="1400" dirty="0">
                <a:solidFill>
                  <a:schemeClr val="tx1"/>
                </a:solidFill>
              </a:endParaRPr>
            </a:p>
          </p:txBody>
        </p:sp>
        <p:sp>
          <p:nvSpPr>
            <p:cNvPr id="25" name="二等辺三角形 24"/>
            <p:cNvSpPr/>
            <p:nvPr/>
          </p:nvSpPr>
          <p:spPr>
            <a:xfrm rot="5400000" flipH="1">
              <a:off x="3831226" y="3245256"/>
              <a:ext cx="1656184" cy="223473"/>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6" name="二等辺三角形 25"/>
            <p:cNvSpPr/>
            <p:nvPr/>
          </p:nvSpPr>
          <p:spPr>
            <a:xfrm rot="5400000" flipH="1">
              <a:off x="3831226" y="5189472"/>
              <a:ext cx="1656184" cy="223473"/>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27" name="正方形/長方形 26"/>
            <p:cNvSpPr/>
            <p:nvPr/>
          </p:nvSpPr>
          <p:spPr>
            <a:xfrm>
              <a:off x="4890577" y="2420888"/>
              <a:ext cx="3888432" cy="18722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ja-JP" altLang="en-US" sz="2000" b="1" dirty="0">
                  <a:solidFill>
                    <a:schemeClr val="tx1"/>
                  </a:solidFill>
                </a:rPr>
                <a:t>質問項目</a:t>
              </a:r>
              <a:endParaRPr lang="en-US" altLang="ja-JP" sz="2000" b="1" dirty="0" smtClean="0">
                <a:solidFill>
                  <a:schemeClr val="tx1"/>
                </a:solidFill>
              </a:endParaRPr>
            </a:p>
            <a:p>
              <a:r>
                <a:rPr lang="ja-JP" altLang="en-US" sz="1400" dirty="0" smtClean="0">
                  <a:solidFill>
                    <a:schemeClr val="tx1"/>
                  </a:solidFill>
                </a:rPr>
                <a:t>①新規顧客開拓のポイントは何だと思いますか？</a:t>
              </a:r>
              <a:endParaRPr lang="en-US" altLang="ja-JP" sz="1400" dirty="0" smtClean="0">
                <a:solidFill>
                  <a:schemeClr val="tx1"/>
                </a:solidFill>
              </a:endParaRPr>
            </a:p>
            <a:p>
              <a:r>
                <a:rPr lang="ja-JP" altLang="en-US" sz="1400" dirty="0" smtClean="0">
                  <a:solidFill>
                    <a:schemeClr val="tx1"/>
                  </a:solidFill>
                </a:rPr>
                <a:t>②コンサルティング営業の経験はありますか？</a:t>
              </a:r>
              <a:endParaRPr lang="en-US" altLang="ja-JP" sz="1400" dirty="0" smtClean="0">
                <a:solidFill>
                  <a:schemeClr val="tx1"/>
                </a:solidFill>
              </a:endParaRPr>
            </a:p>
            <a:p>
              <a:r>
                <a:rPr lang="ja-JP" altLang="en-US" sz="1400" dirty="0" smtClean="0">
                  <a:solidFill>
                    <a:schemeClr val="tx1"/>
                  </a:solidFill>
                </a:rPr>
                <a:t>③提案書は自分で作成していましたか？それとも社内の他のメンバーが書いていましたか？</a:t>
              </a:r>
              <a:endParaRPr lang="en-US" altLang="ja-JP" sz="1400" dirty="0" smtClean="0">
                <a:solidFill>
                  <a:schemeClr val="tx1"/>
                </a:solidFill>
              </a:endParaRPr>
            </a:p>
            <a:p>
              <a:r>
                <a:rPr lang="ja-JP" altLang="en-US" sz="1400" dirty="0" smtClean="0">
                  <a:solidFill>
                    <a:schemeClr val="tx1"/>
                  </a:solidFill>
                </a:rPr>
                <a:t>④開発部門と一緒に営業をしたことはありますか？開発部門と良好な関係を保つためにどんな工夫をしていましたか？</a:t>
              </a:r>
              <a:endParaRPr lang="en-US" altLang="ja-JP" sz="1400" dirty="0" smtClean="0">
                <a:solidFill>
                  <a:schemeClr val="tx1"/>
                </a:solidFill>
              </a:endParaRPr>
            </a:p>
            <a:p>
              <a:r>
                <a:rPr lang="ja-JP" altLang="en-US" sz="1400" dirty="0" smtClean="0">
                  <a:solidFill>
                    <a:schemeClr val="tx1"/>
                  </a:solidFill>
                </a:rPr>
                <a:t>⑤商談事例の横展開・共有を積極的に行っていましたか？どのような効果が得られましたか？</a:t>
              </a:r>
              <a:endParaRPr lang="en-US" altLang="ja-JP" sz="1400" dirty="0">
                <a:solidFill>
                  <a:schemeClr val="tx1"/>
                </a:solidFill>
              </a:endParaRPr>
            </a:p>
          </p:txBody>
        </p:sp>
        <p:sp>
          <p:nvSpPr>
            <p:cNvPr id="28" name="正方形/長方形 27"/>
            <p:cNvSpPr/>
            <p:nvPr/>
          </p:nvSpPr>
          <p:spPr>
            <a:xfrm>
              <a:off x="4890577" y="4365104"/>
              <a:ext cx="3888432" cy="18722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2000" b="1" dirty="0">
                  <a:solidFill>
                    <a:schemeClr val="tx1"/>
                  </a:solidFill>
                </a:rPr>
                <a:t>質問項目</a:t>
              </a:r>
              <a:endParaRPr lang="en-US" altLang="ja-JP" sz="2000" b="1" dirty="0" smtClean="0">
                <a:solidFill>
                  <a:schemeClr val="tx1"/>
                </a:solidFill>
              </a:endParaRPr>
            </a:p>
            <a:p>
              <a:r>
                <a:rPr lang="ja-JP" altLang="en-US" sz="1400" dirty="0" smtClean="0">
                  <a:solidFill>
                    <a:schemeClr val="tx1"/>
                  </a:solidFill>
                </a:rPr>
                <a:t>①</a:t>
              </a:r>
              <a:r>
                <a:rPr lang="ja-JP" altLang="en-US" sz="1400" dirty="0">
                  <a:solidFill>
                    <a:schemeClr val="tx1"/>
                  </a:solidFill>
                </a:rPr>
                <a:t>部下育成</a:t>
              </a:r>
              <a:r>
                <a:rPr lang="ja-JP" altLang="en-US" sz="1400" dirty="0" smtClean="0">
                  <a:solidFill>
                    <a:schemeClr val="tx1"/>
                  </a:solidFill>
                </a:rPr>
                <a:t>で大切にしていることは何ですか？</a:t>
              </a:r>
              <a:endParaRPr lang="en-US" altLang="ja-JP" sz="1400" dirty="0">
                <a:solidFill>
                  <a:schemeClr val="tx1"/>
                </a:solidFill>
              </a:endParaRPr>
            </a:p>
            <a:p>
              <a:r>
                <a:rPr lang="ja-JP" altLang="en-US" sz="1400" dirty="0" smtClean="0">
                  <a:solidFill>
                    <a:schemeClr val="tx1"/>
                  </a:solidFill>
                </a:rPr>
                <a:t>②新製品開発プロジェクトにアサインされとします。プロジェクトの成果をどのように管理しますか？</a:t>
              </a:r>
              <a:endParaRPr lang="en-US" altLang="ja-JP" sz="1400" dirty="0" smtClean="0">
                <a:solidFill>
                  <a:schemeClr val="tx1"/>
                </a:solidFill>
              </a:endParaRPr>
            </a:p>
            <a:p>
              <a:r>
                <a:rPr lang="ja-JP" altLang="en-US" sz="1400" dirty="0" smtClean="0">
                  <a:solidFill>
                    <a:schemeClr val="tx1"/>
                  </a:solidFill>
                </a:rPr>
                <a:t>③前職の会社では、自社の製品にどのくらい愛着を持っていましたか？</a:t>
              </a:r>
              <a:endParaRPr lang="en-US" altLang="ja-JP" sz="1400" dirty="0" smtClean="0">
                <a:solidFill>
                  <a:schemeClr val="tx1"/>
                </a:solidFill>
              </a:endParaRPr>
            </a:p>
            <a:p>
              <a:r>
                <a:rPr lang="ja-JP" altLang="en-US" sz="1400" dirty="0" smtClean="0">
                  <a:solidFill>
                    <a:schemeClr val="tx1"/>
                  </a:solidFill>
                </a:rPr>
                <a:t>④前職ではどういう時に値引きをしていましたか？また値引きに関する考えをお聞かせください。</a:t>
              </a:r>
              <a:endParaRPr lang="en-US" altLang="ja-JP" sz="1400" dirty="0" smtClean="0">
                <a:solidFill>
                  <a:schemeClr val="tx1"/>
                </a:solidFill>
              </a:endParaRPr>
            </a:p>
            <a:p>
              <a:r>
                <a:rPr lang="ja-JP" altLang="en-US" sz="1400" dirty="0" smtClean="0">
                  <a:solidFill>
                    <a:schemeClr val="tx1"/>
                  </a:solidFill>
                </a:rPr>
                <a:t>⑤自分で企画書を書いて社内を説得した経験はありますか？</a:t>
              </a:r>
              <a:endParaRPr lang="en-US" altLang="ja-JP" sz="1400" dirty="0" smtClean="0">
                <a:solidFill>
                  <a:schemeClr val="tx1"/>
                </a:solidFill>
              </a:endParaRPr>
            </a:p>
          </p:txBody>
        </p:sp>
      </p:grpSp>
      <p:sp>
        <p:nvSpPr>
          <p:cNvPr id="29" name="テキスト ボックス 28"/>
          <p:cNvSpPr txBox="1"/>
          <p:nvPr/>
        </p:nvSpPr>
        <p:spPr>
          <a:xfrm>
            <a:off x="2395984" y="1516722"/>
            <a:ext cx="4245072" cy="400110"/>
          </a:xfrm>
          <a:prstGeom prst="rect">
            <a:avLst/>
          </a:prstGeom>
          <a:noFill/>
        </p:spPr>
        <p:txBody>
          <a:bodyPr wrap="none" rtlCol="0">
            <a:spAutoFit/>
          </a:bodyPr>
          <a:lstStyle/>
          <a:p>
            <a:pPr algn="ctr"/>
            <a:r>
              <a:rPr kumimoji="1" lang="ja-JP" altLang="en-US" sz="2000" u="sng" dirty="0" smtClean="0"/>
              <a:t>価値観・コアスキルと質問項目の対応</a:t>
            </a:r>
            <a:endParaRPr kumimoji="1" lang="ja-JP" altLang="en-US" sz="2000" u="sng" dirty="0"/>
          </a:p>
        </p:txBody>
      </p:sp>
    </p:spTree>
    <p:extLst>
      <p:ext uri="{BB962C8B-B14F-4D97-AF65-F5344CB8AC3E}">
        <p14:creationId xmlns:p14="http://schemas.microsoft.com/office/powerpoint/2010/main" val="1488839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人材育成のポイント</a:t>
            </a:r>
            <a:endParaRPr kumimoji="1" lang="ja-JP" altLang="en-US" dirty="0"/>
          </a:p>
        </p:txBody>
      </p:sp>
      <p:sp>
        <p:nvSpPr>
          <p:cNvPr id="3" name="コンテンツ プレースホルダー 2"/>
          <p:cNvSpPr>
            <a:spLocks noGrp="1"/>
          </p:cNvSpPr>
          <p:nvPr>
            <p:ph idx="1"/>
          </p:nvPr>
        </p:nvSpPr>
        <p:spPr>
          <a:xfrm>
            <a:off x="251520" y="908720"/>
            <a:ext cx="8640960" cy="707886"/>
          </a:xfrm>
        </p:spPr>
        <p:txBody>
          <a:bodyPr/>
          <a:lstStyle/>
          <a:p>
            <a:r>
              <a:rPr kumimoji="1" lang="ja-JP" altLang="en-US" dirty="0" smtClean="0"/>
              <a:t>将来の事業戦略</a:t>
            </a:r>
            <a:r>
              <a:rPr lang="ja-JP" altLang="en-US" dirty="0" smtClean="0"/>
              <a:t>を実現するために必要な人材要件</a:t>
            </a:r>
            <a:r>
              <a:rPr kumimoji="1" lang="ja-JP" altLang="en-US" dirty="0" smtClean="0"/>
              <a:t>を明らかにし、現状とのギャップを埋めるために</a:t>
            </a:r>
            <a:r>
              <a:rPr kumimoji="1" lang="en-US" altLang="ja-JP" dirty="0" smtClean="0"/>
              <a:t>OJT</a:t>
            </a:r>
            <a:r>
              <a:rPr kumimoji="1" lang="ja-JP" altLang="en-US" dirty="0" smtClean="0"/>
              <a:t>と</a:t>
            </a:r>
            <a:r>
              <a:rPr kumimoji="1" lang="en-US" altLang="ja-JP" dirty="0" smtClean="0"/>
              <a:t>O</a:t>
            </a:r>
            <a:r>
              <a:rPr kumimoji="1" lang="ja-JP" altLang="en-US" dirty="0" smtClean="0"/>
              <a:t>ｆｆ</a:t>
            </a:r>
            <a:r>
              <a:rPr kumimoji="1" lang="en-US" altLang="ja-JP" dirty="0" smtClean="0"/>
              <a:t>-JT</a:t>
            </a:r>
            <a:r>
              <a:rPr kumimoji="1" lang="ja-JP" altLang="en-US" dirty="0" smtClean="0"/>
              <a:t>を組み合わせる。</a:t>
            </a:r>
            <a:endParaRPr kumimoji="1" lang="ja-JP" altLang="en-US" dirty="0"/>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7</a:t>
            </a:fld>
            <a:endParaRPr lang="ja-JP" altLang="en-US" dirty="0"/>
          </a:p>
        </p:txBody>
      </p:sp>
      <p:sp>
        <p:nvSpPr>
          <p:cNvPr id="27" name="正方形/長方形 26"/>
          <p:cNvSpPr/>
          <p:nvPr/>
        </p:nvSpPr>
        <p:spPr>
          <a:xfrm>
            <a:off x="683568" y="2204864"/>
            <a:ext cx="1872208"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8" name="正方形/長方形 27"/>
          <p:cNvSpPr/>
          <p:nvPr/>
        </p:nvSpPr>
        <p:spPr>
          <a:xfrm>
            <a:off x="683568" y="4331064"/>
            <a:ext cx="1872208"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1" name="正方形/長方形 30"/>
          <p:cNvSpPr/>
          <p:nvPr/>
        </p:nvSpPr>
        <p:spPr>
          <a:xfrm>
            <a:off x="2915816" y="2204864"/>
            <a:ext cx="2736304"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2" name="正方形/長方形 31"/>
          <p:cNvSpPr/>
          <p:nvPr/>
        </p:nvSpPr>
        <p:spPr>
          <a:xfrm>
            <a:off x="2915816" y="4331064"/>
            <a:ext cx="2736304"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4" name="正方形/長方形 33"/>
          <p:cNvSpPr/>
          <p:nvPr/>
        </p:nvSpPr>
        <p:spPr>
          <a:xfrm>
            <a:off x="6012160" y="2204864"/>
            <a:ext cx="2736304"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5" name="正方形/長方形 34"/>
          <p:cNvSpPr/>
          <p:nvPr/>
        </p:nvSpPr>
        <p:spPr>
          <a:xfrm>
            <a:off x="6012160" y="4331064"/>
            <a:ext cx="2736304"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6" name="二等辺三角形 35"/>
          <p:cNvSpPr/>
          <p:nvPr/>
        </p:nvSpPr>
        <p:spPr>
          <a:xfrm rot="5400000">
            <a:off x="1763688" y="3121984"/>
            <a:ext cx="1944216" cy="216024"/>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二等辺三角形 36"/>
          <p:cNvSpPr/>
          <p:nvPr/>
        </p:nvSpPr>
        <p:spPr>
          <a:xfrm rot="5400000">
            <a:off x="1763688" y="5248184"/>
            <a:ext cx="1944216" cy="216024"/>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8" name="二等辺三角形 37"/>
          <p:cNvSpPr/>
          <p:nvPr/>
        </p:nvSpPr>
        <p:spPr>
          <a:xfrm rot="5400000">
            <a:off x="4860032" y="3121984"/>
            <a:ext cx="1944216" cy="216024"/>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9" name="二等辺三角形 38"/>
          <p:cNvSpPr/>
          <p:nvPr/>
        </p:nvSpPr>
        <p:spPr>
          <a:xfrm rot="5400000">
            <a:off x="4860032" y="5248184"/>
            <a:ext cx="1944216" cy="216024"/>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0" name="テキスト ボックス 39"/>
          <p:cNvSpPr txBox="1"/>
          <p:nvPr/>
        </p:nvSpPr>
        <p:spPr>
          <a:xfrm>
            <a:off x="1014378" y="1772816"/>
            <a:ext cx="1210589" cy="400110"/>
          </a:xfrm>
          <a:prstGeom prst="rect">
            <a:avLst/>
          </a:prstGeom>
          <a:noFill/>
        </p:spPr>
        <p:txBody>
          <a:bodyPr wrap="none" rtlCol="0">
            <a:spAutoFit/>
          </a:bodyPr>
          <a:lstStyle/>
          <a:p>
            <a:pPr algn="ctr"/>
            <a:r>
              <a:rPr lang="ja-JP" altLang="en-US" sz="2000" dirty="0"/>
              <a:t>事業戦略</a:t>
            </a:r>
            <a:endParaRPr kumimoji="1" lang="ja-JP" altLang="en-US" sz="2000" dirty="0"/>
          </a:p>
        </p:txBody>
      </p:sp>
      <p:sp>
        <p:nvSpPr>
          <p:cNvPr id="41" name="テキスト ボックス 40"/>
          <p:cNvSpPr txBox="1"/>
          <p:nvPr/>
        </p:nvSpPr>
        <p:spPr>
          <a:xfrm>
            <a:off x="3678674" y="1772816"/>
            <a:ext cx="1210589" cy="400110"/>
          </a:xfrm>
          <a:prstGeom prst="rect">
            <a:avLst/>
          </a:prstGeom>
          <a:noFill/>
        </p:spPr>
        <p:txBody>
          <a:bodyPr wrap="none" rtlCol="0">
            <a:spAutoFit/>
          </a:bodyPr>
          <a:lstStyle/>
          <a:p>
            <a:pPr algn="ctr"/>
            <a:r>
              <a:rPr kumimoji="1" lang="ja-JP" altLang="en-US" sz="2000" dirty="0" smtClean="0"/>
              <a:t>人材要件</a:t>
            </a:r>
            <a:endParaRPr kumimoji="1" lang="ja-JP" altLang="en-US" sz="2000" dirty="0"/>
          </a:p>
        </p:txBody>
      </p:sp>
      <p:sp>
        <p:nvSpPr>
          <p:cNvPr id="42" name="テキスト ボックス 41"/>
          <p:cNvSpPr txBox="1"/>
          <p:nvPr/>
        </p:nvSpPr>
        <p:spPr>
          <a:xfrm>
            <a:off x="6540980" y="1772816"/>
            <a:ext cx="1678666" cy="400110"/>
          </a:xfrm>
          <a:prstGeom prst="rect">
            <a:avLst/>
          </a:prstGeom>
          <a:noFill/>
        </p:spPr>
        <p:txBody>
          <a:bodyPr wrap="none" rtlCol="0">
            <a:spAutoFit/>
          </a:bodyPr>
          <a:lstStyle/>
          <a:p>
            <a:pPr algn="ctr"/>
            <a:r>
              <a:rPr kumimoji="1" lang="ja-JP" altLang="en-US" sz="2000" dirty="0" smtClean="0"/>
              <a:t>実施する教育</a:t>
            </a:r>
            <a:endParaRPr kumimoji="1" lang="ja-JP" altLang="en-US" sz="2000" dirty="0"/>
          </a:p>
        </p:txBody>
      </p:sp>
      <p:cxnSp>
        <p:nvCxnSpPr>
          <p:cNvPr id="44" name="直線コネクタ 43"/>
          <p:cNvCxnSpPr/>
          <p:nvPr/>
        </p:nvCxnSpPr>
        <p:spPr>
          <a:xfrm>
            <a:off x="683568" y="2132856"/>
            <a:ext cx="18722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2915816" y="2132856"/>
            <a:ext cx="27363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6012161" y="2132856"/>
            <a:ext cx="27363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185771" y="2761944"/>
            <a:ext cx="497765" cy="936104"/>
          </a:xfrm>
          <a:prstGeom prst="rect">
            <a:avLst/>
          </a:prstGeom>
          <a:noFill/>
        </p:spPr>
        <p:txBody>
          <a:bodyPr vert="eaVert" wrap="square" rtlCol="0">
            <a:spAutoFit/>
          </a:bodyPr>
          <a:lstStyle/>
          <a:p>
            <a:pPr algn="ctr"/>
            <a:r>
              <a:rPr kumimoji="1" lang="en-US" altLang="ja-JP" sz="2000" dirty="0" smtClean="0"/>
              <a:t>1</a:t>
            </a:r>
            <a:r>
              <a:rPr kumimoji="1" lang="ja-JP" altLang="en-US" sz="2000" dirty="0" smtClean="0"/>
              <a:t>年後</a:t>
            </a:r>
            <a:endParaRPr kumimoji="1" lang="ja-JP" altLang="en-US" sz="2000" dirty="0"/>
          </a:p>
        </p:txBody>
      </p:sp>
      <p:sp>
        <p:nvSpPr>
          <p:cNvPr id="51" name="テキスト ボックス 50"/>
          <p:cNvSpPr txBox="1"/>
          <p:nvPr/>
        </p:nvSpPr>
        <p:spPr>
          <a:xfrm>
            <a:off x="185803" y="4888144"/>
            <a:ext cx="497765" cy="936104"/>
          </a:xfrm>
          <a:prstGeom prst="rect">
            <a:avLst/>
          </a:prstGeom>
          <a:noFill/>
        </p:spPr>
        <p:txBody>
          <a:bodyPr vert="eaVert" wrap="square" rtlCol="0">
            <a:spAutoFit/>
          </a:bodyPr>
          <a:lstStyle/>
          <a:p>
            <a:pPr algn="ctr"/>
            <a:r>
              <a:rPr kumimoji="1" lang="en-US" altLang="ja-JP" sz="2000" dirty="0" smtClean="0"/>
              <a:t>3</a:t>
            </a:r>
            <a:r>
              <a:rPr kumimoji="1" lang="ja-JP" altLang="en-US" sz="2000" dirty="0" smtClean="0"/>
              <a:t>年後</a:t>
            </a:r>
            <a:endParaRPr kumimoji="1" lang="ja-JP" altLang="en-US" sz="2000" dirty="0"/>
          </a:p>
        </p:txBody>
      </p:sp>
      <p:cxnSp>
        <p:nvCxnSpPr>
          <p:cNvPr id="53" name="直線コネクタ 52"/>
          <p:cNvCxnSpPr/>
          <p:nvPr/>
        </p:nvCxnSpPr>
        <p:spPr>
          <a:xfrm>
            <a:off x="605269" y="2204864"/>
            <a:ext cx="0" cy="20502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605269" y="4365104"/>
            <a:ext cx="0" cy="20502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5732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ワーク③</a:t>
            </a:r>
            <a:r>
              <a:rPr kumimoji="1" lang="en-US" altLang="ja-JP" dirty="0" smtClean="0"/>
              <a:t>】</a:t>
            </a:r>
            <a:r>
              <a:rPr kumimoji="1" lang="ja-JP" altLang="en-US" dirty="0" smtClean="0"/>
              <a:t>自分の「育成計画」を作ってみよう</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BF7B83-6FF8-49C3-9744-85580DFDBEC5}" type="slidenum">
              <a:rPr lang="ja-JP" altLang="en-US" smtClean="0"/>
              <a:pPr/>
              <a:t>8</a:t>
            </a:fld>
            <a:endParaRPr lang="ja-JP" altLang="en-US" dirty="0"/>
          </a:p>
        </p:txBody>
      </p:sp>
      <p:sp>
        <p:nvSpPr>
          <p:cNvPr id="16" name="正方形/長方形 15"/>
          <p:cNvSpPr/>
          <p:nvPr/>
        </p:nvSpPr>
        <p:spPr>
          <a:xfrm>
            <a:off x="683568" y="2204864"/>
            <a:ext cx="1872208"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buFont typeface="Arial" panose="020B0604020202020204" pitchFamily="34" charset="0"/>
              <a:buChar char="•"/>
            </a:pPr>
            <a:r>
              <a:rPr kumimoji="1" lang="ja-JP" altLang="en-US" sz="1400" dirty="0" smtClean="0">
                <a:solidFill>
                  <a:schemeClr val="tx1"/>
                </a:solidFill>
              </a:rPr>
              <a:t>中小製造業の試作開発、事業化をサポートするコンサルティング</a:t>
            </a:r>
            <a:endParaRPr kumimoji="1" lang="ja-JP" altLang="en-US" sz="1400" dirty="0">
              <a:solidFill>
                <a:schemeClr val="tx1"/>
              </a:solidFill>
            </a:endParaRPr>
          </a:p>
        </p:txBody>
      </p:sp>
      <p:sp>
        <p:nvSpPr>
          <p:cNvPr id="17" name="正方形/長方形 16"/>
          <p:cNvSpPr/>
          <p:nvPr/>
        </p:nvSpPr>
        <p:spPr>
          <a:xfrm>
            <a:off x="683568" y="4331064"/>
            <a:ext cx="1872208"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buFont typeface="Arial" panose="020B0604020202020204" pitchFamily="34" charset="0"/>
              <a:buChar char="•"/>
            </a:pPr>
            <a:r>
              <a:rPr lang="ja-JP" altLang="en-US" sz="1400" dirty="0">
                <a:solidFill>
                  <a:schemeClr val="tx1"/>
                </a:solidFill>
              </a:rPr>
              <a:t>日本的価値観をベース</a:t>
            </a:r>
            <a:r>
              <a:rPr lang="ja-JP" altLang="en-US" sz="1400" dirty="0" smtClean="0">
                <a:solidFill>
                  <a:schemeClr val="tx1"/>
                </a:solidFill>
              </a:rPr>
              <a:t>としながら</a:t>
            </a:r>
            <a:r>
              <a:rPr lang="ja-JP" altLang="en-US" sz="1400" dirty="0">
                <a:solidFill>
                  <a:schemeClr val="tx1"/>
                </a:solidFill>
              </a:rPr>
              <a:t>、世界と</a:t>
            </a:r>
            <a:r>
              <a:rPr lang="ja-JP" altLang="en-US" sz="1400" dirty="0" smtClean="0">
                <a:solidFill>
                  <a:schemeClr val="tx1"/>
                </a:solidFill>
              </a:rPr>
              <a:t>戦える強い組織を経営者</a:t>
            </a:r>
            <a:r>
              <a:rPr lang="ja-JP" altLang="en-US" sz="1400" dirty="0">
                <a:solidFill>
                  <a:schemeClr val="tx1"/>
                </a:solidFill>
              </a:rPr>
              <a:t>や社員とともに創発し</a:t>
            </a:r>
            <a:r>
              <a:rPr lang="ja-JP" altLang="en-US" sz="1400" dirty="0" smtClean="0">
                <a:solidFill>
                  <a:schemeClr val="tx1"/>
                </a:solidFill>
              </a:rPr>
              <a:t>、その</a:t>
            </a:r>
            <a:r>
              <a:rPr lang="ja-JP" altLang="en-US" sz="1400" dirty="0">
                <a:solidFill>
                  <a:schemeClr val="tx1"/>
                </a:solidFill>
              </a:rPr>
              <a:t>実行や学習サイクル</a:t>
            </a:r>
            <a:r>
              <a:rPr lang="ja-JP" altLang="en-US" sz="1400" dirty="0" smtClean="0">
                <a:solidFill>
                  <a:schemeClr val="tx1"/>
                </a:solidFill>
              </a:rPr>
              <a:t>をサポートするコンサルティング</a:t>
            </a:r>
            <a:endParaRPr lang="ja-JP" altLang="en-US" sz="1400" dirty="0">
              <a:solidFill>
                <a:schemeClr val="tx1"/>
              </a:solidFill>
            </a:endParaRPr>
          </a:p>
        </p:txBody>
      </p:sp>
      <p:sp>
        <p:nvSpPr>
          <p:cNvPr id="18" name="正方形/長方形 17"/>
          <p:cNvSpPr/>
          <p:nvPr/>
        </p:nvSpPr>
        <p:spPr>
          <a:xfrm>
            <a:off x="2915816" y="2204864"/>
            <a:ext cx="2736304"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buFont typeface="Arial" panose="020B0604020202020204" pitchFamily="34" charset="0"/>
              <a:buChar char="•"/>
            </a:pPr>
            <a:r>
              <a:rPr lang="ja-JP" altLang="en-US" sz="1400" dirty="0">
                <a:solidFill>
                  <a:schemeClr val="tx1"/>
                </a:solidFill>
              </a:rPr>
              <a:t>製品開発、</a:t>
            </a:r>
            <a:r>
              <a:rPr lang="en-US" altLang="ja-JP" sz="1400" dirty="0">
                <a:solidFill>
                  <a:schemeClr val="tx1"/>
                </a:solidFill>
              </a:rPr>
              <a:t>R</a:t>
            </a:r>
            <a:r>
              <a:rPr lang="ja-JP" altLang="en-US" sz="1400" dirty="0">
                <a:solidFill>
                  <a:schemeClr val="tx1"/>
                </a:solidFill>
              </a:rPr>
              <a:t>＆</a:t>
            </a:r>
            <a:r>
              <a:rPr lang="en-US" altLang="ja-JP" sz="1400" dirty="0">
                <a:solidFill>
                  <a:schemeClr val="tx1"/>
                </a:solidFill>
              </a:rPr>
              <a:t>D</a:t>
            </a:r>
            <a:r>
              <a:rPr lang="ja-JP" altLang="en-US" sz="1400" dirty="0">
                <a:solidFill>
                  <a:schemeClr val="tx1"/>
                </a:solidFill>
              </a:rPr>
              <a:t>プロジェクトのマネジメントを支援する</a:t>
            </a:r>
            <a:r>
              <a:rPr lang="ja-JP" altLang="en-US" sz="1400" dirty="0" smtClean="0">
                <a:solidFill>
                  <a:schemeClr val="tx1"/>
                </a:solidFill>
              </a:rPr>
              <a:t>能力</a:t>
            </a:r>
            <a:endParaRPr lang="en-US" altLang="ja-JP" sz="1400" dirty="0" smtClean="0">
              <a:solidFill>
                <a:schemeClr val="tx1"/>
              </a:solidFill>
            </a:endParaRPr>
          </a:p>
          <a:p>
            <a:pPr marL="174625" indent="-174625">
              <a:buFont typeface="Arial" panose="020B0604020202020204" pitchFamily="34" charset="0"/>
              <a:buChar char="•"/>
            </a:pPr>
            <a:r>
              <a:rPr lang="ja-JP" altLang="en-US" sz="1400" dirty="0" smtClean="0">
                <a:solidFill>
                  <a:schemeClr val="tx1"/>
                </a:solidFill>
              </a:rPr>
              <a:t>新製品の事業化プランニング、マーケティングを支援する能力</a:t>
            </a:r>
            <a:endParaRPr lang="en-US" altLang="ja-JP" sz="1400" dirty="0" smtClean="0">
              <a:solidFill>
                <a:schemeClr val="tx1"/>
              </a:solidFill>
            </a:endParaRPr>
          </a:p>
          <a:p>
            <a:pPr marL="174625" indent="-174625">
              <a:buFont typeface="Arial" panose="020B0604020202020204" pitchFamily="34" charset="0"/>
              <a:buChar char="•"/>
            </a:pPr>
            <a:r>
              <a:rPr lang="ja-JP" altLang="en-US" sz="1400" dirty="0" smtClean="0">
                <a:solidFill>
                  <a:schemeClr val="tx1"/>
                </a:solidFill>
              </a:rPr>
              <a:t>中小製造業の中心的なモノづくり技術（特定ものづくり技術</a:t>
            </a:r>
            <a:r>
              <a:rPr lang="en-US" altLang="ja-JP" sz="1400" dirty="0" smtClean="0">
                <a:solidFill>
                  <a:schemeClr val="tx1"/>
                </a:solidFill>
              </a:rPr>
              <a:t>11</a:t>
            </a:r>
            <a:r>
              <a:rPr lang="ja-JP" altLang="en-US" sz="1400" dirty="0" smtClean="0">
                <a:solidFill>
                  <a:schemeClr val="tx1"/>
                </a:solidFill>
              </a:rPr>
              <a:t>分野）に関する基礎知識</a:t>
            </a:r>
            <a:endParaRPr lang="ja-JP" altLang="en-US" sz="1400" dirty="0">
              <a:solidFill>
                <a:schemeClr val="tx1"/>
              </a:solidFill>
            </a:endParaRPr>
          </a:p>
        </p:txBody>
      </p:sp>
      <p:sp>
        <p:nvSpPr>
          <p:cNvPr id="19" name="正方形/長方形 18"/>
          <p:cNvSpPr/>
          <p:nvPr/>
        </p:nvSpPr>
        <p:spPr>
          <a:xfrm>
            <a:off x="2915816" y="4331064"/>
            <a:ext cx="2736304"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buFont typeface="Arial" panose="020B0604020202020204" pitchFamily="34" charset="0"/>
              <a:buChar char="•"/>
            </a:pPr>
            <a:r>
              <a:rPr lang="ja-JP" altLang="en-US" sz="1400" dirty="0" smtClean="0">
                <a:solidFill>
                  <a:schemeClr val="tx1"/>
                </a:solidFill>
              </a:rPr>
              <a:t>日本人の価値観に関する基礎知識</a:t>
            </a:r>
            <a:endParaRPr lang="en-US" altLang="ja-JP" sz="1400" dirty="0" smtClean="0">
              <a:solidFill>
                <a:schemeClr val="tx1"/>
              </a:solidFill>
            </a:endParaRPr>
          </a:p>
          <a:p>
            <a:pPr marL="174625" indent="-174625">
              <a:buFont typeface="Arial" panose="020B0604020202020204" pitchFamily="34" charset="0"/>
              <a:buChar char="•"/>
            </a:pPr>
            <a:r>
              <a:rPr lang="ja-JP" altLang="en-US" sz="1400" dirty="0" smtClean="0">
                <a:solidFill>
                  <a:schemeClr val="tx1"/>
                </a:solidFill>
              </a:rPr>
              <a:t>「</a:t>
            </a:r>
            <a:r>
              <a:rPr lang="ja-JP" altLang="en-US" sz="1400" dirty="0">
                <a:solidFill>
                  <a:schemeClr val="tx1"/>
                </a:solidFill>
              </a:rPr>
              <a:t>創発的戦略</a:t>
            </a:r>
            <a:r>
              <a:rPr lang="ja-JP" altLang="en-US" sz="1400" dirty="0" smtClean="0">
                <a:solidFill>
                  <a:schemeClr val="tx1"/>
                </a:solidFill>
              </a:rPr>
              <a:t>」理論</a:t>
            </a:r>
            <a:r>
              <a:rPr lang="ja-JP" altLang="en-US" sz="1400" dirty="0">
                <a:solidFill>
                  <a:schemeClr val="tx1"/>
                </a:solidFill>
              </a:rPr>
              <a:t>をベース</a:t>
            </a:r>
            <a:r>
              <a:rPr lang="ja-JP" altLang="en-US" sz="1400" dirty="0" smtClean="0">
                <a:solidFill>
                  <a:schemeClr val="tx1"/>
                </a:solidFill>
              </a:rPr>
              <a:t>にした、</a:t>
            </a:r>
            <a:r>
              <a:rPr lang="ja-JP" altLang="en-US" sz="1400" dirty="0">
                <a:solidFill>
                  <a:schemeClr val="tx1"/>
                </a:solidFill>
              </a:rPr>
              <a:t>一般的な分析的アプローチに代わる戦略</a:t>
            </a:r>
            <a:r>
              <a:rPr lang="ja-JP" altLang="en-US" sz="1400" dirty="0" smtClean="0">
                <a:solidFill>
                  <a:schemeClr val="tx1"/>
                </a:solidFill>
              </a:rPr>
              <a:t>立案の能力</a:t>
            </a:r>
            <a:endParaRPr lang="en-US" altLang="ja-JP" sz="1400" dirty="0" smtClean="0">
              <a:solidFill>
                <a:schemeClr val="tx1"/>
              </a:solidFill>
            </a:endParaRPr>
          </a:p>
          <a:p>
            <a:pPr marL="174625" indent="-174625">
              <a:buFont typeface="Arial" panose="020B0604020202020204" pitchFamily="34" charset="0"/>
              <a:buChar char="•"/>
            </a:pPr>
            <a:r>
              <a:rPr lang="ja-JP" altLang="en-US" sz="1400" dirty="0" smtClean="0">
                <a:solidFill>
                  <a:schemeClr val="tx1"/>
                </a:solidFill>
              </a:rPr>
              <a:t>「組織開発」の</a:t>
            </a:r>
            <a:r>
              <a:rPr lang="ja-JP" altLang="en-US" sz="1400" dirty="0">
                <a:solidFill>
                  <a:schemeClr val="tx1"/>
                </a:solidFill>
              </a:rPr>
              <a:t>エッセンスを</a:t>
            </a:r>
            <a:r>
              <a:rPr lang="ja-JP" altLang="en-US" sz="1400" dirty="0" smtClean="0">
                <a:solidFill>
                  <a:schemeClr val="tx1"/>
                </a:solidFill>
              </a:rPr>
              <a:t>盛り込んだコンサルティング能力</a:t>
            </a:r>
            <a:endParaRPr lang="ja-JP" altLang="en-US" sz="1400" dirty="0">
              <a:solidFill>
                <a:schemeClr val="tx1"/>
              </a:solidFill>
            </a:endParaRPr>
          </a:p>
        </p:txBody>
      </p:sp>
      <p:sp>
        <p:nvSpPr>
          <p:cNvPr id="20" name="正方形/長方形 19"/>
          <p:cNvSpPr/>
          <p:nvPr/>
        </p:nvSpPr>
        <p:spPr>
          <a:xfrm>
            <a:off x="6012160" y="2204864"/>
            <a:ext cx="2736304"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buFont typeface="Arial" panose="020B0604020202020204" pitchFamily="34" charset="0"/>
              <a:buChar char="•"/>
            </a:pPr>
            <a:r>
              <a:rPr lang="ja-JP" altLang="en-US" sz="1400" dirty="0" smtClean="0">
                <a:solidFill>
                  <a:schemeClr val="tx1"/>
                </a:solidFill>
              </a:rPr>
              <a:t>ものづくりに強い中小企業診断士の下で、プロジェクトマネジメントについて勉強させてもらう。</a:t>
            </a:r>
            <a:endParaRPr lang="en-US" altLang="ja-JP" sz="1400" dirty="0" smtClean="0">
              <a:solidFill>
                <a:schemeClr val="tx1"/>
              </a:solidFill>
            </a:endParaRPr>
          </a:p>
          <a:p>
            <a:pPr marL="174625" indent="-174625">
              <a:buFont typeface="Arial" panose="020B0604020202020204" pitchFamily="34" charset="0"/>
              <a:buChar char="•"/>
            </a:pPr>
            <a:r>
              <a:rPr lang="ja-JP" altLang="en-US" sz="1400" dirty="0" smtClean="0">
                <a:solidFill>
                  <a:schemeClr val="tx1"/>
                </a:solidFill>
              </a:rPr>
              <a:t>業種を問わず、マーケティング関連のプロジェクトを積極的に受注する。</a:t>
            </a:r>
            <a:endParaRPr lang="en-US" altLang="ja-JP" sz="1400" dirty="0" smtClean="0">
              <a:solidFill>
                <a:schemeClr val="tx1"/>
              </a:solidFill>
            </a:endParaRPr>
          </a:p>
          <a:p>
            <a:pPr marL="174625" indent="-174625">
              <a:buFont typeface="Arial" panose="020B0604020202020204" pitchFamily="34" charset="0"/>
              <a:buChar char="•"/>
            </a:pPr>
            <a:r>
              <a:rPr lang="ja-JP" altLang="en-US" sz="1400" dirty="0" smtClean="0">
                <a:solidFill>
                  <a:schemeClr val="tx1"/>
                </a:solidFill>
              </a:rPr>
              <a:t>ものづくり技術</a:t>
            </a:r>
            <a:r>
              <a:rPr lang="en-US" altLang="ja-JP" sz="1400" dirty="0" smtClean="0">
                <a:solidFill>
                  <a:schemeClr val="tx1"/>
                </a:solidFill>
              </a:rPr>
              <a:t>11</a:t>
            </a:r>
            <a:r>
              <a:rPr lang="ja-JP" altLang="en-US" sz="1400" dirty="0" smtClean="0">
                <a:solidFill>
                  <a:schemeClr val="tx1"/>
                </a:solidFill>
              </a:rPr>
              <a:t>分野に関する書籍を読破する。</a:t>
            </a:r>
            <a:endParaRPr lang="ja-JP" altLang="en-US" sz="1400" dirty="0">
              <a:solidFill>
                <a:schemeClr val="tx1"/>
              </a:solidFill>
            </a:endParaRPr>
          </a:p>
        </p:txBody>
      </p:sp>
      <p:sp>
        <p:nvSpPr>
          <p:cNvPr id="21" name="正方形/長方形 20"/>
          <p:cNvSpPr/>
          <p:nvPr/>
        </p:nvSpPr>
        <p:spPr>
          <a:xfrm>
            <a:off x="6012160" y="4331064"/>
            <a:ext cx="2736304" cy="205026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buFont typeface="Arial" panose="020B0604020202020204" pitchFamily="34" charset="0"/>
              <a:buChar char="•"/>
            </a:pPr>
            <a:r>
              <a:rPr lang="ja-JP" altLang="en-US" sz="1400" dirty="0">
                <a:solidFill>
                  <a:schemeClr val="tx1"/>
                </a:solidFill>
              </a:rPr>
              <a:t>日本人の精神的基礎であり、江戸時代までは広く学習されていた</a:t>
            </a:r>
            <a:r>
              <a:rPr lang="en-US" altLang="ja-JP" sz="1400" dirty="0">
                <a:solidFill>
                  <a:schemeClr val="tx1"/>
                </a:solidFill>
              </a:rPr>
              <a:t>『</a:t>
            </a:r>
            <a:r>
              <a:rPr lang="ja-JP" altLang="en-US" sz="1400" dirty="0">
                <a:solidFill>
                  <a:schemeClr val="tx1"/>
                </a:solidFill>
              </a:rPr>
              <a:t>四書五経</a:t>
            </a:r>
            <a:r>
              <a:rPr lang="en-US" altLang="ja-JP" sz="1400" dirty="0" smtClean="0">
                <a:solidFill>
                  <a:schemeClr val="tx1"/>
                </a:solidFill>
              </a:rPr>
              <a:t>』</a:t>
            </a:r>
            <a:r>
              <a:rPr lang="ja-JP" altLang="en-US" sz="1400" dirty="0" smtClean="0">
                <a:solidFill>
                  <a:schemeClr val="tx1"/>
                </a:solidFill>
              </a:rPr>
              <a:t>を</a:t>
            </a:r>
            <a:r>
              <a:rPr lang="ja-JP" altLang="en-US" sz="1400" dirty="0">
                <a:solidFill>
                  <a:schemeClr val="tx1"/>
                </a:solidFill>
              </a:rPr>
              <a:t>研究する</a:t>
            </a:r>
            <a:r>
              <a:rPr lang="ja-JP" altLang="en-US" sz="1400" dirty="0" smtClean="0">
                <a:solidFill>
                  <a:schemeClr val="tx1"/>
                </a:solidFill>
              </a:rPr>
              <a:t>。</a:t>
            </a:r>
            <a:endParaRPr lang="en-US" altLang="ja-JP" sz="1400" dirty="0" smtClean="0">
              <a:solidFill>
                <a:schemeClr val="tx1"/>
              </a:solidFill>
            </a:endParaRPr>
          </a:p>
          <a:p>
            <a:pPr marL="174625" indent="-174625">
              <a:buFont typeface="Arial" panose="020B0604020202020204" pitchFamily="34" charset="0"/>
              <a:buChar char="•"/>
            </a:pPr>
            <a:r>
              <a:rPr lang="en-US" altLang="ja-JP" sz="1400" dirty="0" smtClean="0">
                <a:solidFill>
                  <a:schemeClr val="tx1"/>
                </a:solidFill>
              </a:rPr>
              <a:t>H</a:t>
            </a:r>
            <a:r>
              <a:rPr lang="ja-JP" altLang="en-US" sz="1400" dirty="0" smtClean="0">
                <a:solidFill>
                  <a:schemeClr val="tx1"/>
                </a:solidFill>
              </a:rPr>
              <a:t>・ミンツバーグの「創発的理論」を研究する。</a:t>
            </a:r>
            <a:endParaRPr lang="en-US" altLang="ja-JP" sz="1400" dirty="0" smtClean="0">
              <a:solidFill>
                <a:schemeClr val="tx1"/>
              </a:solidFill>
            </a:endParaRPr>
          </a:p>
          <a:p>
            <a:pPr marL="174625" indent="-174625">
              <a:buFont typeface="Arial" panose="020B0604020202020204" pitchFamily="34" charset="0"/>
              <a:buChar char="•"/>
            </a:pPr>
            <a:r>
              <a:rPr lang="ja-JP" altLang="en-US" sz="1400" dirty="0">
                <a:solidFill>
                  <a:schemeClr val="tx1"/>
                </a:solidFill>
              </a:rPr>
              <a:t>成人</a:t>
            </a:r>
            <a:r>
              <a:rPr lang="ja-JP" altLang="en-US" sz="1400" dirty="0" smtClean="0">
                <a:solidFill>
                  <a:schemeClr val="tx1"/>
                </a:solidFill>
              </a:rPr>
              <a:t>学習、アクションラーニング、学習する組織、組織開発の理論・メソッドを研究する。</a:t>
            </a:r>
            <a:endParaRPr lang="ja-JP" altLang="en-US" sz="1400" dirty="0">
              <a:solidFill>
                <a:schemeClr val="tx1"/>
              </a:solidFill>
            </a:endParaRPr>
          </a:p>
        </p:txBody>
      </p:sp>
      <p:sp>
        <p:nvSpPr>
          <p:cNvPr id="22" name="二等辺三角形 21"/>
          <p:cNvSpPr/>
          <p:nvPr/>
        </p:nvSpPr>
        <p:spPr>
          <a:xfrm rot="5400000">
            <a:off x="1763688" y="3121984"/>
            <a:ext cx="1944216" cy="216024"/>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3" name="二等辺三角形 22"/>
          <p:cNvSpPr/>
          <p:nvPr/>
        </p:nvSpPr>
        <p:spPr>
          <a:xfrm rot="5400000">
            <a:off x="1763688" y="5248184"/>
            <a:ext cx="1944216" cy="216024"/>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4" name="二等辺三角形 23"/>
          <p:cNvSpPr/>
          <p:nvPr/>
        </p:nvSpPr>
        <p:spPr>
          <a:xfrm rot="5400000">
            <a:off x="4860032" y="3121984"/>
            <a:ext cx="1944216" cy="216024"/>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5" name="二等辺三角形 24"/>
          <p:cNvSpPr/>
          <p:nvPr/>
        </p:nvSpPr>
        <p:spPr>
          <a:xfrm rot="5400000">
            <a:off x="4860032" y="5248184"/>
            <a:ext cx="1944216" cy="216024"/>
          </a:xfrm>
          <a:prstGeom prst="triangle">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6" name="テキスト ボックス 25"/>
          <p:cNvSpPr txBox="1"/>
          <p:nvPr/>
        </p:nvSpPr>
        <p:spPr>
          <a:xfrm>
            <a:off x="1014378" y="1772816"/>
            <a:ext cx="1210589" cy="400110"/>
          </a:xfrm>
          <a:prstGeom prst="rect">
            <a:avLst/>
          </a:prstGeom>
          <a:noFill/>
        </p:spPr>
        <p:txBody>
          <a:bodyPr wrap="none" rtlCol="0">
            <a:spAutoFit/>
          </a:bodyPr>
          <a:lstStyle/>
          <a:p>
            <a:pPr algn="ctr"/>
            <a:r>
              <a:rPr lang="ja-JP" altLang="en-US" sz="2000" dirty="0"/>
              <a:t>事業戦略</a:t>
            </a:r>
            <a:endParaRPr kumimoji="1" lang="ja-JP" altLang="en-US" sz="2000" dirty="0"/>
          </a:p>
        </p:txBody>
      </p:sp>
      <p:sp>
        <p:nvSpPr>
          <p:cNvPr id="27" name="テキスト ボックス 26"/>
          <p:cNvSpPr txBox="1"/>
          <p:nvPr/>
        </p:nvSpPr>
        <p:spPr>
          <a:xfrm>
            <a:off x="3678674" y="1772816"/>
            <a:ext cx="1210589" cy="400110"/>
          </a:xfrm>
          <a:prstGeom prst="rect">
            <a:avLst/>
          </a:prstGeom>
          <a:noFill/>
        </p:spPr>
        <p:txBody>
          <a:bodyPr wrap="none" rtlCol="0">
            <a:spAutoFit/>
          </a:bodyPr>
          <a:lstStyle/>
          <a:p>
            <a:pPr algn="ctr"/>
            <a:r>
              <a:rPr kumimoji="1" lang="ja-JP" altLang="en-US" sz="2000" dirty="0" smtClean="0"/>
              <a:t>人材要件</a:t>
            </a:r>
            <a:endParaRPr kumimoji="1" lang="ja-JP" altLang="en-US" sz="2000" dirty="0"/>
          </a:p>
        </p:txBody>
      </p:sp>
      <p:sp>
        <p:nvSpPr>
          <p:cNvPr id="28" name="テキスト ボックス 27"/>
          <p:cNvSpPr txBox="1"/>
          <p:nvPr/>
        </p:nvSpPr>
        <p:spPr>
          <a:xfrm>
            <a:off x="6540980" y="1772816"/>
            <a:ext cx="1678666" cy="400110"/>
          </a:xfrm>
          <a:prstGeom prst="rect">
            <a:avLst/>
          </a:prstGeom>
          <a:noFill/>
        </p:spPr>
        <p:txBody>
          <a:bodyPr wrap="none" rtlCol="0">
            <a:spAutoFit/>
          </a:bodyPr>
          <a:lstStyle/>
          <a:p>
            <a:pPr algn="ctr"/>
            <a:r>
              <a:rPr kumimoji="1" lang="ja-JP" altLang="en-US" sz="2000" dirty="0" smtClean="0"/>
              <a:t>実施する教育</a:t>
            </a:r>
            <a:endParaRPr kumimoji="1" lang="ja-JP" altLang="en-US" sz="2000" dirty="0"/>
          </a:p>
        </p:txBody>
      </p:sp>
      <p:cxnSp>
        <p:nvCxnSpPr>
          <p:cNvPr id="29" name="直線コネクタ 28"/>
          <p:cNvCxnSpPr/>
          <p:nvPr/>
        </p:nvCxnSpPr>
        <p:spPr>
          <a:xfrm>
            <a:off x="683568" y="2132856"/>
            <a:ext cx="18722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2915816" y="2132856"/>
            <a:ext cx="27363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6012161" y="2132856"/>
            <a:ext cx="27363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185771" y="2761944"/>
            <a:ext cx="497765" cy="936104"/>
          </a:xfrm>
          <a:prstGeom prst="rect">
            <a:avLst/>
          </a:prstGeom>
          <a:noFill/>
        </p:spPr>
        <p:txBody>
          <a:bodyPr vert="eaVert" wrap="square" rtlCol="0">
            <a:spAutoFit/>
          </a:bodyPr>
          <a:lstStyle/>
          <a:p>
            <a:pPr algn="ctr"/>
            <a:r>
              <a:rPr kumimoji="1" lang="en-US" altLang="ja-JP" sz="2000" dirty="0" smtClean="0"/>
              <a:t>1</a:t>
            </a:r>
            <a:r>
              <a:rPr kumimoji="1" lang="ja-JP" altLang="en-US" sz="2000" dirty="0" smtClean="0"/>
              <a:t>年後</a:t>
            </a:r>
            <a:endParaRPr kumimoji="1" lang="ja-JP" altLang="en-US" sz="2000" dirty="0"/>
          </a:p>
        </p:txBody>
      </p:sp>
      <p:sp>
        <p:nvSpPr>
          <p:cNvPr id="33" name="テキスト ボックス 32"/>
          <p:cNvSpPr txBox="1"/>
          <p:nvPr/>
        </p:nvSpPr>
        <p:spPr>
          <a:xfrm>
            <a:off x="185803" y="4888144"/>
            <a:ext cx="497765" cy="936104"/>
          </a:xfrm>
          <a:prstGeom prst="rect">
            <a:avLst/>
          </a:prstGeom>
          <a:noFill/>
        </p:spPr>
        <p:txBody>
          <a:bodyPr vert="eaVert" wrap="square" rtlCol="0">
            <a:spAutoFit/>
          </a:bodyPr>
          <a:lstStyle/>
          <a:p>
            <a:pPr algn="ctr"/>
            <a:r>
              <a:rPr kumimoji="1" lang="en-US" altLang="ja-JP" sz="2000" dirty="0" smtClean="0"/>
              <a:t>3</a:t>
            </a:r>
            <a:r>
              <a:rPr kumimoji="1" lang="ja-JP" altLang="en-US" sz="2000" dirty="0" smtClean="0"/>
              <a:t>年後</a:t>
            </a:r>
            <a:endParaRPr kumimoji="1" lang="ja-JP" altLang="en-US" sz="2000" dirty="0"/>
          </a:p>
        </p:txBody>
      </p:sp>
      <p:cxnSp>
        <p:nvCxnSpPr>
          <p:cNvPr id="34" name="直線コネクタ 33"/>
          <p:cNvCxnSpPr/>
          <p:nvPr/>
        </p:nvCxnSpPr>
        <p:spPr>
          <a:xfrm>
            <a:off x="605269" y="2204864"/>
            <a:ext cx="0" cy="20502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605269" y="4365104"/>
            <a:ext cx="0" cy="20502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4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1"/>
          </a:solidFill>
        </a:ln>
      </a:spPr>
      <a:bodyPr rtlCol="0" anchor="ctr"/>
      <a:lstStyle>
        <a:defPPr algn="ctr">
          <a:defRPr dirty="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3144</Words>
  <Application>Microsoft Office PowerPoint</Application>
  <PresentationFormat>画面に合わせる (4:3)</PresentationFormat>
  <Paragraphs>422</Paragraphs>
  <Slides>21</Slides>
  <Notes>0</Notes>
  <HiddenSlides>0</HiddenSlides>
  <MMClips>0</MMClips>
  <ScaleCrop>false</ScaleCrop>
  <HeadingPairs>
    <vt:vector size="4" baseType="variant">
      <vt:variant>
        <vt:lpstr>テーマ</vt:lpstr>
      </vt:variant>
      <vt:variant>
        <vt:i4>1</vt:i4>
      </vt:variant>
      <vt:variant>
        <vt:lpstr>スライド タイトル</vt:lpstr>
      </vt:variant>
      <vt:variant>
        <vt:i4>21</vt:i4>
      </vt:variant>
    </vt:vector>
  </HeadingPairs>
  <TitlesOfParts>
    <vt:vector size="22" baseType="lpstr">
      <vt:lpstr>Office テーマ</vt:lpstr>
      <vt:lpstr>人材マネジメント基礎</vt:lpstr>
      <vt:lpstr>人事・労務管理の全体像</vt:lpstr>
      <vt:lpstr>採用のポイント</vt:lpstr>
      <vt:lpstr>【ワーク①】自分の価値観を発見しよう</vt:lpstr>
      <vt:lpstr>【ワーク①】《例》自分の価値観を発見しよう</vt:lpstr>
      <vt:lpstr>【ワーク②】採用面接での質問をまとめよう</vt:lpstr>
      <vt:lpstr>【ワーク②】《例》採用面接での質問をまとめよう</vt:lpstr>
      <vt:lpstr>人材育成のポイント</vt:lpstr>
      <vt:lpstr>【ワーク③】自分の「育成計画」を作ってみよう</vt:lpstr>
      <vt:lpstr>評価における効果的なフィードバック（1/2）</vt:lpstr>
      <vt:lpstr>評価における効果的なフィードバック（2/2）</vt:lpstr>
      <vt:lpstr>【ワーク④】フィードバックシートを完成させよう</vt:lpstr>
      <vt:lpstr>トータル・リワードという考え方</vt:lpstr>
      <vt:lpstr>動機の源泉を探るエニアグラム</vt:lpstr>
      <vt:lpstr>【ワーク⑤】エニアグラム簡易診断</vt:lpstr>
      <vt:lpstr>エニアグラムの9タイプ（1/3）</vt:lpstr>
      <vt:lpstr>エニアグラムの9タイプ（2/3）</vt:lpstr>
      <vt:lpstr>エニアグラムの9タイプ（3/3）</vt:lpstr>
      <vt:lpstr>【ワーク⑥】動機づけの方法を考えよう</vt:lpstr>
      <vt:lpstr>【ワーク⑥】《例》動機づけの方法を考えよう</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松原</dc:creator>
  <cp:lastModifiedBy>Tomohiko Yato</cp:lastModifiedBy>
  <cp:revision>60</cp:revision>
  <dcterms:created xsi:type="dcterms:W3CDTF">2014-06-10T23:46:20Z</dcterms:created>
  <dcterms:modified xsi:type="dcterms:W3CDTF">2020-01-21T01:13:56Z</dcterms:modified>
</cp:coreProperties>
</file>