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2" r:id="rId1"/>
  </p:sldMasterIdLst>
  <p:notesMasterIdLst>
    <p:notesMasterId r:id="rId98"/>
  </p:notesMasterIdLst>
  <p:sldIdLst>
    <p:sldId id="667" r:id="rId2"/>
    <p:sldId id="557" r:id="rId3"/>
    <p:sldId id="544" r:id="rId4"/>
    <p:sldId id="545" r:id="rId5"/>
    <p:sldId id="546" r:id="rId6"/>
    <p:sldId id="594" r:id="rId7"/>
    <p:sldId id="542" r:id="rId8"/>
    <p:sldId id="547" r:id="rId9"/>
    <p:sldId id="541" r:id="rId10"/>
    <p:sldId id="599" r:id="rId11"/>
    <p:sldId id="548" r:id="rId12"/>
    <p:sldId id="558" r:id="rId13"/>
    <p:sldId id="550" r:id="rId14"/>
    <p:sldId id="552" r:id="rId15"/>
    <p:sldId id="627" r:id="rId16"/>
    <p:sldId id="620" r:id="rId17"/>
    <p:sldId id="601" r:id="rId18"/>
    <p:sldId id="598" r:id="rId19"/>
    <p:sldId id="554" r:id="rId20"/>
    <p:sldId id="622" r:id="rId21"/>
    <p:sldId id="602" r:id="rId22"/>
    <p:sldId id="559" r:id="rId23"/>
    <p:sldId id="543" r:id="rId24"/>
    <p:sldId id="556" r:id="rId25"/>
    <p:sldId id="563" r:id="rId26"/>
    <p:sldId id="629" r:id="rId27"/>
    <p:sldId id="560" r:id="rId28"/>
    <p:sldId id="561" r:id="rId29"/>
    <p:sldId id="562" r:id="rId30"/>
    <p:sldId id="564" r:id="rId31"/>
    <p:sldId id="621" r:id="rId32"/>
    <p:sldId id="566" r:id="rId33"/>
    <p:sldId id="605" r:id="rId34"/>
    <p:sldId id="606" r:id="rId35"/>
    <p:sldId id="607" r:id="rId36"/>
    <p:sldId id="567" r:id="rId37"/>
    <p:sldId id="608" r:id="rId38"/>
    <p:sldId id="624" r:id="rId39"/>
    <p:sldId id="623" r:id="rId40"/>
    <p:sldId id="625" r:id="rId41"/>
    <p:sldId id="668" r:id="rId42"/>
    <p:sldId id="610" r:id="rId43"/>
    <p:sldId id="631" r:id="rId44"/>
    <p:sldId id="609" r:id="rId45"/>
    <p:sldId id="630" r:id="rId46"/>
    <p:sldId id="569" r:id="rId47"/>
    <p:sldId id="666" r:id="rId48"/>
    <p:sldId id="612" r:id="rId49"/>
    <p:sldId id="571" r:id="rId50"/>
    <p:sldId id="611" r:id="rId51"/>
    <p:sldId id="632" r:id="rId52"/>
    <p:sldId id="633" r:id="rId53"/>
    <p:sldId id="634" r:id="rId54"/>
    <p:sldId id="636" r:id="rId55"/>
    <p:sldId id="665" r:id="rId56"/>
    <p:sldId id="645" r:id="rId57"/>
    <p:sldId id="646" r:id="rId58"/>
    <p:sldId id="647" r:id="rId59"/>
    <p:sldId id="648" r:id="rId60"/>
    <p:sldId id="649" r:id="rId61"/>
    <p:sldId id="650" r:id="rId62"/>
    <p:sldId id="651" r:id="rId63"/>
    <p:sldId id="652" r:id="rId64"/>
    <p:sldId id="653" r:id="rId65"/>
    <p:sldId id="654" r:id="rId66"/>
    <p:sldId id="655" r:id="rId67"/>
    <p:sldId id="656" r:id="rId68"/>
    <p:sldId id="637" r:id="rId69"/>
    <p:sldId id="638" r:id="rId70"/>
    <p:sldId id="657" r:id="rId71"/>
    <p:sldId id="658" r:id="rId72"/>
    <p:sldId id="659" r:id="rId73"/>
    <p:sldId id="660" r:id="rId74"/>
    <p:sldId id="661" r:id="rId75"/>
    <p:sldId id="662" r:id="rId76"/>
    <p:sldId id="663" r:id="rId77"/>
    <p:sldId id="664" r:id="rId78"/>
    <p:sldId id="639" r:id="rId79"/>
    <p:sldId id="640" r:id="rId80"/>
    <p:sldId id="641" r:id="rId81"/>
    <p:sldId id="642" r:id="rId82"/>
    <p:sldId id="643" r:id="rId83"/>
    <p:sldId id="644" r:id="rId84"/>
    <p:sldId id="584" r:id="rId85"/>
    <p:sldId id="583" r:id="rId86"/>
    <p:sldId id="626" r:id="rId87"/>
    <p:sldId id="585" r:id="rId88"/>
    <p:sldId id="593" r:id="rId89"/>
    <p:sldId id="590" r:id="rId90"/>
    <p:sldId id="597" r:id="rId91"/>
    <p:sldId id="587" r:id="rId92"/>
    <p:sldId id="588" r:id="rId93"/>
    <p:sldId id="589" r:id="rId94"/>
    <p:sldId id="596" r:id="rId95"/>
    <p:sldId id="628" r:id="rId96"/>
    <p:sldId id="669" r:id="rId97"/>
  </p:sldIdLst>
  <p:sldSz cx="9144000" cy="6858000" type="screen4x3"/>
  <p:notesSz cx="6805613" cy="9939338"/>
  <p:defaultTex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pitchFamily="50" charset="-128"/>
        <a:cs typeface="+mn-cs"/>
      </a:defRPr>
    </a:lvl5pPr>
    <a:lvl6pPr marL="2286000" algn="l" defTabSz="914400" rtl="0" eaLnBrk="1" latinLnBrk="0" hangingPunct="1">
      <a:defRPr kumimoji="1" sz="1400" kern="1200">
        <a:solidFill>
          <a:schemeClr val="tx1"/>
        </a:solidFill>
        <a:latin typeface="Arial" charset="0"/>
        <a:ea typeface="ＭＳ Ｐゴシック" pitchFamily="50" charset="-128"/>
        <a:cs typeface="+mn-cs"/>
      </a:defRPr>
    </a:lvl6pPr>
    <a:lvl7pPr marL="2743200" algn="l" defTabSz="914400" rtl="0" eaLnBrk="1" latinLnBrk="0" hangingPunct="1">
      <a:defRPr kumimoji="1" sz="1400" kern="1200">
        <a:solidFill>
          <a:schemeClr val="tx1"/>
        </a:solidFill>
        <a:latin typeface="Arial" charset="0"/>
        <a:ea typeface="ＭＳ Ｐゴシック" pitchFamily="50" charset="-128"/>
        <a:cs typeface="+mn-cs"/>
      </a:defRPr>
    </a:lvl7pPr>
    <a:lvl8pPr marL="3200400" algn="l" defTabSz="914400" rtl="0" eaLnBrk="1" latinLnBrk="0" hangingPunct="1">
      <a:defRPr kumimoji="1" sz="1400" kern="1200">
        <a:solidFill>
          <a:schemeClr val="tx1"/>
        </a:solidFill>
        <a:latin typeface="Arial" charset="0"/>
        <a:ea typeface="ＭＳ Ｐゴシック" pitchFamily="50" charset="-128"/>
        <a:cs typeface="+mn-cs"/>
      </a:defRPr>
    </a:lvl8pPr>
    <a:lvl9pPr marL="3657600" algn="l" defTabSz="914400" rtl="0" eaLnBrk="1" latinLnBrk="0" hangingPunct="1">
      <a:defRPr kumimoji="1" sz="1400"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33CC"/>
    <a:srgbClr val="FF0000"/>
    <a:srgbClr val="FFCC99"/>
    <a:srgbClr val="99FF99"/>
    <a:srgbClr val="FFFF99"/>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86" autoAdjust="0"/>
    <p:restoredTop sz="99830" autoAdjust="0"/>
  </p:normalViewPr>
  <p:slideViewPr>
    <p:cSldViewPr showGuides="1">
      <p:cViewPr varScale="1">
        <p:scale>
          <a:sx n="69" d="100"/>
          <a:sy n="69" d="100"/>
        </p:scale>
        <p:origin x="-1452" y="-102"/>
      </p:cViewPr>
      <p:guideLst>
        <p:guide orient="horz" pos="2087"/>
        <p:guide pos="204"/>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ja-JP"/>
          </a:p>
        </p:txBody>
      </p:sp>
      <p:sp>
        <p:nvSpPr>
          <p:cNvPr id="9219" name="Rectangle 3"/>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9220" name="Rectangle 4"/>
          <p:cNvSpPr>
            <a:spLocks noRo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1038" y="4721225"/>
            <a:ext cx="54435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222"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ja-JP"/>
          </a:p>
        </p:txBody>
      </p:sp>
      <p:sp>
        <p:nvSpPr>
          <p:cNvPr id="9223" name="Rectangle 7"/>
          <p:cNvSpPr>
            <a:spLocks noGrp="1" noChangeArrowheads="1"/>
          </p:cNvSpPr>
          <p:nvPr>
            <p:ph type="sldNum" sz="quarter" idx="5"/>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965A4BB-586C-4CAA-BD45-51CBB5CE2337}" type="slidenum">
              <a:rPr lang="en-US" altLang="ja-JP"/>
              <a:pPr/>
              <a:t>‹#›</a:t>
            </a:fld>
            <a:endParaRPr lang="en-US" altLang="ja-JP"/>
          </a:p>
        </p:txBody>
      </p:sp>
    </p:spTree>
    <p:extLst>
      <p:ext uri="{BB962C8B-B14F-4D97-AF65-F5344CB8AC3E}">
        <p14:creationId xmlns:p14="http://schemas.microsoft.com/office/powerpoint/2010/main" val="24462395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E8C07-40EE-427A-A245-9A00841C57F0}" type="slidenum">
              <a:rPr lang="en-US" altLang="ja-JP"/>
              <a:pPr/>
              <a:t>8</a:t>
            </a:fld>
            <a:endParaRPr lang="en-US" altLang="ja-JP"/>
          </a:p>
        </p:txBody>
      </p:sp>
      <p:sp>
        <p:nvSpPr>
          <p:cNvPr id="620546" name="Rectangle 2"/>
          <p:cNvSpPr>
            <a:spLocks noRot="1" noChangeArrowheads="1" noTextEdit="1"/>
          </p:cNvSpPr>
          <p:nvPr>
            <p:ph type="sldImg"/>
          </p:nvPr>
        </p:nvSpPr>
        <p:spPr>
          <a:ln/>
        </p:spPr>
      </p:sp>
      <p:sp>
        <p:nvSpPr>
          <p:cNvPr id="620547" name="Rectangle 3"/>
          <p:cNvSpPr>
            <a:spLocks noGrp="1" noChangeArrowheads="1"/>
          </p:cNvSpPr>
          <p:nvPr>
            <p:ph type="body" idx="1"/>
          </p:nvPr>
        </p:nvSpPr>
        <p:spPr/>
        <p:txBody>
          <a:bodyPr/>
          <a:lstStyle/>
          <a:p>
            <a:r>
              <a:rPr lang="en-US" altLang="ja-JP"/>
              <a:t>※</a:t>
            </a:r>
            <a:r>
              <a:rPr lang="ja-JP" altLang="en-US"/>
              <a:t>アニメーションあり</a:t>
            </a:r>
          </a:p>
          <a:p>
            <a:endParaRPr lang="ja-JP" altLang="en-US"/>
          </a:p>
          <a:p>
            <a:r>
              <a:rPr lang="ja-JP" altLang="en-US"/>
              <a:t>・ダイエーは、消費者のニーズが質へのこだわりに変化していることを捉えられなかった。</a:t>
            </a:r>
          </a:p>
          <a:p>
            <a:r>
              <a:rPr lang="ja-JP" altLang="en-US"/>
              <a:t>・晩年の中内功氏は「消費者が見えんようになった」とこぼしていたという。</a:t>
            </a:r>
          </a:p>
          <a:p>
            <a:r>
              <a:rPr lang="ja-JP" altLang="en-US"/>
              <a:t>・「消費者にとっては低価格は重要ではないのか？」と思うかもしれないが、</a:t>
            </a:r>
          </a:p>
          <a:p>
            <a:r>
              <a:rPr lang="en-US" altLang="ja-JP"/>
              <a:t>97</a:t>
            </a:r>
            <a:r>
              <a:rPr lang="ja-JP" altLang="en-US"/>
              <a:t>年度（平成</a:t>
            </a:r>
            <a:r>
              <a:rPr lang="en-US" altLang="ja-JP"/>
              <a:t>9</a:t>
            </a:r>
            <a:r>
              <a:rPr lang="ja-JP" altLang="en-US"/>
              <a:t>年度）の両社の棚卸資産回転率を見ると、</a:t>
            </a:r>
          </a:p>
          <a:p>
            <a:r>
              <a:rPr lang="ja-JP" altLang="en-US"/>
              <a:t>○ダイエー＝</a:t>
            </a:r>
            <a:r>
              <a:rPr lang="en-US" altLang="ja-JP"/>
              <a:t>17.1</a:t>
            </a:r>
            <a:r>
              <a:rPr lang="ja-JP" altLang="en-US"/>
              <a:t>回</a:t>
            </a:r>
          </a:p>
          <a:p>
            <a:r>
              <a:rPr lang="ja-JP" altLang="en-US"/>
              <a:t>○イトーヨーカ堂＝</a:t>
            </a:r>
            <a:r>
              <a:rPr lang="en-US" altLang="ja-JP"/>
              <a:t>26.4</a:t>
            </a:r>
            <a:r>
              <a:rPr lang="ja-JP" altLang="en-US"/>
              <a:t>回</a:t>
            </a:r>
          </a:p>
          <a:p>
            <a:r>
              <a:rPr lang="ja-JP" altLang="en-US"/>
              <a:t>となっており、ダイエーの方が回転率が低い。</a:t>
            </a:r>
          </a:p>
          <a:p>
            <a:r>
              <a:rPr lang="ja-JP" altLang="en-US"/>
              <a:t>つまり、イトーヨーカ堂の方が仕入れた商品を早くさばけていることになり、</a:t>
            </a:r>
          </a:p>
          <a:p>
            <a:r>
              <a:rPr lang="ja-JP" altLang="en-US"/>
              <a:t>消費者の欲しいものに的を絞って仕入れていることが解る。</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613380" name="Rectangle 4"/>
          <p:cNvSpPr>
            <a:spLocks noGrp="1" noChangeArrowheads="1"/>
          </p:cNvSpPr>
          <p:nvPr>
            <p:ph type="ctrTitle"/>
          </p:nvPr>
        </p:nvSpPr>
        <p:spPr>
          <a:xfrm>
            <a:off x="685800" y="2395538"/>
            <a:ext cx="7772400" cy="457200"/>
          </a:xfrm>
        </p:spPr>
        <p:txBody>
          <a:bodyPr/>
          <a:lstStyle>
            <a:lvl1pPr>
              <a:defRPr sz="2800"/>
            </a:lvl1pPr>
          </a:lstStyle>
          <a:p>
            <a:pPr lvl="0"/>
            <a:r>
              <a:rPr lang="ja-JP" altLang="en-US" noProof="0" smtClean="0"/>
              <a:t>マスタ タイトルの書式設定</a:t>
            </a:r>
          </a:p>
        </p:txBody>
      </p:sp>
      <p:sp>
        <p:nvSpPr>
          <p:cNvPr id="613381" name="Rectangle 5"/>
          <p:cNvSpPr>
            <a:spLocks noGrp="1" noChangeArrowheads="1"/>
          </p:cNvSpPr>
          <p:nvPr>
            <p:ph type="subTitle" idx="1"/>
          </p:nvPr>
        </p:nvSpPr>
        <p:spPr>
          <a:xfrm>
            <a:off x="685800" y="3379788"/>
            <a:ext cx="7773988" cy="336550"/>
          </a:xfrm>
        </p:spPr>
        <p:txBody>
          <a:bodyPr/>
          <a:lstStyle>
            <a:lvl1pPr marL="0" indent="0" algn="r">
              <a:buFontTx/>
              <a:buNone/>
              <a:defRPr/>
            </a:lvl1pPr>
          </a:lstStyle>
          <a:p>
            <a:pPr lvl="0"/>
            <a:r>
              <a:rPr lang="ja-JP" altLang="en-US" noProof="0" smtClean="0"/>
              <a:t>マスタ サブタイトルの書式設定</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D74CFB85-980E-4D97-B3E3-8B98501D1984}" type="slidenum">
              <a:rPr lang="en-US" altLang="ja-JP"/>
              <a:pPr/>
              <a:t>‹#›</a:t>
            </a:fld>
            <a:endParaRPr lang="en-US" altLang="ja-JP"/>
          </a:p>
        </p:txBody>
      </p:sp>
    </p:spTree>
    <p:extLst>
      <p:ext uri="{BB962C8B-B14F-4D97-AF65-F5344CB8AC3E}">
        <p14:creationId xmlns:p14="http://schemas.microsoft.com/office/powerpoint/2010/main" val="121083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88900"/>
            <a:ext cx="2057400" cy="1406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88900"/>
            <a:ext cx="6019800" cy="1406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B493D7C3-7F87-44C4-A47B-1E9CE8D2C6C0}" type="slidenum">
              <a:rPr lang="en-US" altLang="ja-JP"/>
              <a:pPr/>
              <a:t>‹#›</a:t>
            </a:fld>
            <a:endParaRPr lang="en-US" altLang="ja-JP"/>
          </a:p>
        </p:txBody>
      </p:sp>
    </p:spTree>
    <p:extLst>
      <p:ext uri="{BB962C8B-B14F-4D97-AF65-F5344CB8AC3E}">
        <p14:creationId xmlns:p14="http://schemas.microsoft.com/office/powerpoint/2010/main" val="11251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00867CEA-B732-453F-934F-CF3AB476F9BB}" type="slidenum">
              <a:rPr lang="en-US" altLang="ja-JP"/>
              <a:pPr/>
              <a:t>‹#›</a:t>
            </a:fld>
            <a:endParaRPr lang="en-US" altLang="ja-JP"/>
          </a:p>
        </p:txBody>
      </p:sp>
    </p:spTree>
    <p:extLst>
      <p:ext uri="{BB962C8B-B14F-4D97-AF65-F5344CB8AC3E}">
        <p14:creationId xmlns:p14="http://schemas.microsoft.com/office/powerpoint/2010/main" val="20839039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2558A31B-4693-4622-A537-57AD405EDB5E}" type="slidenum">
              <a:rPr lang="en-US" altLang="ja-JP"/>
              <a:pPr/>
              <a:t>‹#›</a:t>
            </a:fld>
            <a:endParaRPr lang="en-US" altLang="ja-JP"/>
          </a:p>
        </p:txBody>
      </p:sp>
    </p:spTree>
    <p:extLst>
      <p:ext uri="{BB962C8B-B14F-4D97-AF65-F5344CB8AC3E}">
        <p14:creationId xmlns:p14="http://schemas.microsoft.com/office/powerpoint/2010/main" val="15326278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128713"/>
            <a:ext cx="4038600" cy="36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28713"/>
            <a:ext cx="4038600" cy="36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8892286C-1B29-4174-848B-612DEA648A10}" type="slidenum">
              <a:rPr lang="en-US" altLang="ja-JP"/>
              <a:pPr/>
              <a:t>‹#›</a:t>
            </a:fld>
            <a:endParaRPr lang="en-US" altLang="ja-JP"/>
          </a:p>
        </p:txBody>
      </p:sp>
    </p:spTree>
    <p:extLst>
      <p:ext uri="{BB962C8B-B14F-4D97-AF65-F5344CB8AC3E}">
        <p14:creationId xmlns:p14="http://schemas.microsoft.com/office/powerpoint/2010/main" val="254784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00F57F42-6DF6-492A-BF73-0A8C9C3D1A5C}" type="slidenum">
              <a:rPr lang="en-US" altLang="ja-JP"/>
              <a:pPr/>
              <a:t>‹#›</a:t>
            </a:fld>
            <a:endParaRPr lang="en-US" altLang="ja-JP"/>
          </a:p>
        </p:txBody>
      </p:sp>
    </p:spTree>
    <p:extLst>
      <p:ext uri="{BB962C8B-B14F-4D97-AF65-F5344CB8AC3E}">
        <p14:creationId xmlns:p14="http://schemas.microsoft.com/office/powerpoint/2010/main" val="344108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13BCB7EF-C0BF-4E3D-AD14-14F76EADC5D0}" type="slidenum">
              <a:rPr lang="en-US" altLang="ja-JP"/>
              <a:pPr/>
              <a:t>‹#›</a:t>
            </a:fld>
            <a:endParaRPr lang="en-US" altLang="ja-JP"/>
          </a:p>
        </p:txBody>
      </p:sp>
    </p:spTree>
    <p:extLst>
      <p:ext uri="{BB962C8B-B14F-4D97-AF65-F5344CB8AC3E}">
        <p14:creationId xmlns:p14="http://schemas.microsoft.com/office/powerpoint/2010/main" val="142010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1816B4D1-BBBF-4D7A-8F85-16B1F6355C0A}" type="slidenum">
              <a:rPr lang="en-US" altLang="ja-JP"/>
              <a:pPr/>
              <a:t>‹#›</a:t>
            </a:fld>
            <a:endParaRPr lang="en-US" altLang="ja-JP"/>
          </a:p>
        </p:txBody>
      </p:sp>
    </p:spTree>
    <p:extLst>
      <p:ext uri="{BB962C8B-B14F-4D97-AF65-F5344CB8AC3E}">
        <p14:creationId xmlns:p14="http://schemas.microsoft.com/office/powerpoint/2010/main" val="121012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7B2E990E-2284-4ABC-9172-5451676F2EE4}" type="slidenum">
              <a:rPr lang="en-US" altLang="ja-JP"/>
              <a:pPr/>
              <a:t>‹#›</a:t>
            </a:fld>
            <a:endParaRPr lang="en-US" altLang="ja-JP"/>
          </a:p>
        </p:txBody>
      </p:sp>
    </p:spTree>
    <p:extLst>
      <p:ext uri="{BB962C8B-B14F-4D97-AF65-F5344CB8AC3E}">
        <p14:creationId xmlns:p14="http://schemas.microsoft.com/office/powerpoint/2010/main" val="222931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EC18809C-A1E1-4BC3-902F-532AE99EBCF5}" type="slidenum">
              <a:rPr lang="en-US" altLang="ja-JP"/>
              <a:pPr/>
              <a:t>‹#›</a:t>
            </a:fld>
            <a:endParaRPr lang="en-US" altLang="ja-JP"/>
          </a:p>
        </p:txBody>
      </p:sp>
    </p:spTree>
    <p:extLst>
      <p:ext uri="{BB962C8B-B14F-4D97-AF65-F5344CB8AC3E}">
        <p14:creationId xmlns:p14="http://schemas.microsoft.com/office/powerpoint/2010/main" val="351105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bwMode="auto">
          <a:xfrm>
            <a:off x="457200" y="88900"/>
            <a:ext cx="8218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ja-JP" altLang="en-US" smtClean="0"/>
              <a:t>マスタ タイトルの書式設定</a:t>
            </a:r>
            <a:br>
              <a:rPr lang="ja-JP" altLang="en-US" smtClean="0"/>
            </a:br>
            <a:endParaRPr lang="ja-JP" altLang="en-US" smtClean="0"/>
          </a:p>
        </p:txBody>
      </p:sp>
      <p:sp>
        <p:nvSpPr>
          <p:cNvPr id="612355" name="Rectangle 3"/>
          <p:cNvSpPr>
            <a:spLocks noGrp="1" noChangeArrowheads="1"/>
          </p:cNvSpPr>
          <p:nvPr>
            <p:ph type="body" idx="1"/>
          </p:nvPr>
        </p:nvSpPr>
        <p:spPr bwMode="auto">
          <a:xfrm>
            <a:off x="457200" y="1128713"/>
            <a:ext cx="822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ja-JP" altLang="en-US" smtClean="0"/>
              <a:t>マスタ テキストの書式設定</a:t>
            </a:r>
          </a:p>
        </p:txBody>
      </p:sp>
      <p:sp>
        <p:nvSpPr>
          <p:cNvPr id="612356" name="Rectangle 4"/>
          <p:cNvSpPr>
            <a:spLocks noGrp="1" noChangeArrowheads="1"/>
          </p:cNvSpPr>
          <p:nvPr>
            <p:ph type="sldNum" sz="quarter" idx="4"/>
          </p:nvPr>
        </p:nvSpPr>
        <p:spPr bwMode="auto">
          <a:xfrm>
            <a:off x="6804025" y="6381750"/>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r">
              <a:defRPr sz="1200"/>
            </a:lvl1pPr>
          </a:lstStyle>
          <a:p>
            <a:fld id="{8373729B-63ED-4428-9279-29B865F29DEF}" type="slidenum">
              <a:rPr lang="en-US" altLang="ja-JP"/>
              <a:pPr/>
              <a:t>‹#›</a:t>
            </a:fld>
            <a:endParaRPr lang="en-US" altLang="ja-JP"/>
          </a:p>
        </p:txBody>
      </p:sp>
      <p:sp>
        <p:nvSpPr>
          <p:cNvPr id="612357" name="Line 5"/>
          <p:cNvSpPr>
            <a:spLocks noChangeShapeType="1"/>
          </p:cNvSpPr>
          <p:nvPr userDrawn="1"/>
        </p:nvSpPr>
        <p:spPr bwMode="auto">
          <a:xfrm>
            <a:off x="0" y="1019175"/>
            <a:ext cx="91440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hf hdr="0" ftr="0" dt="0"/>
  <p:txStyles>
    <p:titleStyle>
      <a:lvl1pPr algn="l" rtl="0" fontAlgn="base">
        <a:spcBef>
          <a:spcPct val="0"/>
        </a:spcBef>
        <a:spcAft>
          <a:spcPct val="0"/>
        </a:spcAft>
        <a:defRPr kumimoji="1" sz="2400">
          <a:solidFill>
            <a:schemeClr val="tx1"/>
          </a:solidFill>
          <a:latin typeface="+mj-lt"/>
          <a:ea typeface="+mj-ea"/>
          <a:cs typeface="+mj-cs"/>
        </a:defRPr>
      </a:lvl1pPr>
      <a:lvl2pPr algn="l" rtl="0" fontAlgn="base">
        <a:spcBef>
          <a:spcPct val="0"/>
        </a:spcBef>
        <a:spcAft>
          <a:spcPct val="0"/>
        </a:spcAft>
        <a:defRPr kumimoji="1" sz="2400">
          <a:solidFill>
            <a:schemeClr val="tx1"/>
          </a:solidFill>
          <a:latin typeface="Arial" charset="0"/>
          <a:ea typeface="ＭＳ Ｐゴシック" pitchFamily="50" charset="-128"/>
        </a:defRPr>
      </a:lvl2pPr>
      <a:lvl3pPr algn="l" rtl="0" fontAlgn="base">
        <a:spcBef>
          <a:spcPct val="0"/>
        </a:spcBef>
        <a:spcAft>
          <a:spcPct val="0"/>
        </a:spcAft>
        <a:defRPr kumimoji="1" sz="2400">
          <a:solidFill>
            <a:schemeClr val="tx1"/>
          </a:solidFill>
          <a:latin typeface="Arial" charset="0"/>
          <a:ea typeface="ＭＳ Ｐゴシック" pitchFamily="50" charset="-128"/>
        </a:defRPr>
      </a:lvl3pPr>
      <a:lvl4pPr algn="l" rtl="0" fontAlgn="base">
        <a:spcBef>
          <a:spcPct val="0"/>
        </a:spcBef>
        <a:spcAft>
          <a:spcPct val="0"/>
        </a:spcAft>
        <a:defRPr kumimoji="1" sz="2400">
          <a:solidFill>
            <a:schemeClr val="tx1"/>
          </a:solidFill>
          <a:latin typeface="Arial" charset="0"/>
          <a:ea typeface="ＭＳ Ｐゴシック" pitchFamily="50" charset="-128"/>
        </a:defRPr>
      </a:lvl4pPr>
      <a:lvl5pPr algn="l" rtl="0" fontAlgn="base">
        <a:spcBef>
          <a:spcPct val="0"/>
        </a:spcBef>
        <a:spcAft>
          <a:spcPct val="0"/>
        </a:spcAft>
        <a:defRPr kumimoji="1" sz="2400">
          <a:solidFill>
            <a:schemeClr val="tx1"/>
          </a:solidFill>
          <a:latin typeface="Arial" charset="0"/>
          <a:ea typeface="ＭＳ Ｐゴシック" pitchFamily="50" charset="-128"/>
        </a:defRPr>
      </a:lvl5pPr>
      <a:lvl6pPr marL="457200" algn="l" rtl="0" fontAlgn="base">
        <a:spcBef>
          <a:spcPct val="0"/>
        </a:spcBef>
        <a:spcAft>
          <a:spcPct val="0"/>
        </a:spcAft>
        <a:defRPr kumimoji="1" sz="2400">
          <a:solidFill>
            <a:schemeClr val="tx1"/>
          </a:solidFill>
          <a:latin typeface="Arial" charset="0"/>
          <a:ea typeface="ＭＳ Ｐゴシック" pitchFamily="50" charset="-128"/>
        </a:defRPr>
      </a:lvl6pPr>
      <a:lvl7pPr marL="914400" algn="l" rtl="0" fontAlgn="base">
        <a:spcBef>
          <a:spcPct val="0"/>
        </a:spcBef>
        <a:spcAft>
          <a:spcPct val="0"/>
        </a:spcAft>
        <a:defRPr kumimoji="1" sz="2400">
          <a:solidFill>
            <a:schemeClr val="tx1"/>
          </a:solidFill>
          <a:latin typeface="Arial" charset="0"/>
          <a:ea typeface="ＭＳ Ｐゴシック" pitchFamily="50" charset="-128"/>
        </a:defRPr>
      </a:lvl7pPr>
      <a:lvl8pPr marL="1371600" algn="l" rtl="0" fontAlgn="base">
        <a:spcBef>
          <a:spcPct val="0"/>
        </a:spcBef>
        <a:spcAft>
          <a:spcPct val="0"/>
        </a:spcAft>
        <a:defRPr kumimoji="1" sz="2400">
          <a:solidFill>
            <a:schemeClr val="tx1"/>
          </a:solidFill>
          <a:latin typeface="Arial" charset="0"/>
          <a:ea typeface="ＭＳ Ｐゴシック" pitchFamily="50" charset="-128"/>
        </a:defRPr>
      </a:lvl8pPr>
      <a:lvl9pPr marL="1828800" algn="l" rtl="0" fontAlgn="base">
        <a:spcBef>
          <a:spcPct val="0"/>
        </a:spcBef>
        <a:spcAft>
          <a:spcPct val="0"/>
        </a:spcAft>
        <a:defRPr kumimoji="1" sz="2400">
          <a:solidFill>
            <a:schemeClr val="tx1"/>
          </a:solidFill>
          <a:latin typeface="Arial" charset="0"/>
          <a:ea typeface="ＭＳ Ｐゴシック" pitchFamily="50" charset="-128"/>
        </a:defRPr>
      </a:lvl9pPr>
    </p:titleStyle>
    <p:bodyStyle>
      <a:lvl1pPr marL="342900" indent="-342900" algn="l" rtl="0" fontAlgn="base">
        <a:spcBef>
          <a:spcPct val="30000"/>
        </a:spcBef>
        <a:spcAft>
          <a:spcPct val="0"/>
        </a:spcAft>
        <a:buChar char="•"/>
        <a:defRPr kumimoji="1">
          <a:solidFill>
            <a:schemeClr val="tx1"/>
          </a:solidFill>
          <a:latin typeface="+mn-lt"/>
          <a:ea typeface="+mn-ea"/>
          <a:cs typeface="+mn-cs"/>
        </a:defRPr>
      </a:lvl1pPr>
      <a:lvl2pPr marL="742950" indent="-285750" algn="l" rtl="0" fontAlgn="base">
        <a:spcBef>
          <a:spcPct val="30000"/>
        </a:spcBef>
        <a:spcAft>
          <a:spcPct val="0"/>
        </a:spcAft>
        <a:buChar char="–"/>
        <a:defRPr kumimoji="1">
          <a:solidFill>
            <a:schemeClr val="tx1"/>
          </a:solidFill>
          <a:latin typeface="+mn-lt"/>
          <a:ea typeface="+mn-ea"/>
        </a:defRPr>
      </a:lvl2pPr>
      <a:lvl3pPr marL="1143000" indent="-228600" algn="l" rtl="0" fontAlgn="base">
        <a:spcBef>
          <a:spcPct val="30000"/>
        </a:spcBef>
        <a:spcAft>
          <a:spcPct val="0"/>
        </a:spcAft>
        <a:buChar char="•"/>
        <a:defRPr kumimoji="1">
          <a:solidFill>
            <a:schemeClr val="tx1"/>
          </a:solidFill>
          <a:latin typeface="+mn-lt"/>
          <a:ea typeface="+mn-ea"/>
        </a:defRPr>
      </a:lvl3pPr>
      <a:lvl4pPr marL="1600200" indent="-228600" algn="l" rtl="0" fontAlgn="base">
        <a:spcBef>
          <a:spcPct val="30000"/>
        </a:spcBef>
        <a:spcAft>
          <a:spcPct val="0"/>
        </a:spcAft>
        <a:buChar char="–"/>
        <a:defRPr kumimoji="1">
          <a:solidFill>
            <a:schemeClr val="tx1"/>
          </a:solidFill>
          <a:latin typeface="+mn-lt"/>
          <a:ea typeface="+mn-ea"/>
        </a:defRPr>
      </a:lvl4pPr>
      <a:lvl5pPr marL="2057400" indent="-228600" algn="l" rtl="0" fontAlgn="base">
        <a:spcBef>
          <a:spcPct val="30000"/>
        </a:spcBef>
        <a:spcAft>
          <a:spcPct val="0"/>
        </a:spcAft>
        <a:buChar char="»"/>
        <a:defRPr kumimoji="1">
          <a:solidFill>
            <a:schemeClr val="tx1"/>
          </a:solidFill>
          <a:latin typeface="+mn-lt"/>
          <a:ea typeface="+mn-ea"/>
        </a:defRPr>
      </a:lvl5pPr>
      <a:lvl6pPr marL="2514600" indent="-228600" algn="l" rtl="0" fontAlgn="base">
        <a:spcBef>
          <a:spcPct val="30000"/>
        </a:spcBef>
        <a:spcAft>
          <a:spcPct val="0"/>
        </a:spcAft>
        <a:buChar char="»"/>
        <a:defRPr kumimoji="1">
          <a:solidFill>
            <a:schemeClr val="tx1"/>
          </a:solidFill>
          <a:latin typeface="+mn-lt"/>
          <a:ea typeface="+mn-ea"/>
        </a:defRPr>
      </a:lvl6pPr>
      <a:lvl7pPr marL="2971800" indent="-228600" algn="l" rtl="0" fontAlgn="base">
        <a:spcBef>
          <a:spcPct val="30000"/>
        </a:spcBef>
        <a:spcAft>
          <a:spcPct val="0"/>
        </a:spcAft>
        <a:buChar char="»"/>
        <a:defRPr kumimoji="1">
          <a:solidFill>
            <a:schemeClr val="tx1"/>
          </a:solidFill>
          <a:latin typeface="+mn-lt"/>
          <a:ea typeface="+mn-ea"/>
        </a:defRPr>
      </a:lvl7pPr>
      <a:lvl8pPr marL="3429000" indent="-228600" algn="l" rtl="0" fontAlgn="base">
        <a:spcBef>
          <a:spcPct val="30000"/>
        </a:spcBef>
        <a:spcAft>
          <a:spcPct val="0"/>
        </a:spcAft>
        <a:buChar char="»"/>
        <a:defRPr kumimoji="1">
          <a:solidFill>
            <a:schemeClr val="tx1"/>
          </a:solidFill>
          <a:latin typeface="+mn-lt"/>
          <a:ea typeface="+mn-ea"/>
        </a:defRPr>
      </a:lvl8pPr>
      <a:lvl9pPr marL="3886200" indent="-228600" algn="l" rtl="0" fontAlgn="base">
        <a:spcBef>
          <a:spcPct val="3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wmf"/><Relationship Id="rId7" Type="http://schemas.openxmlformats.org/officeDocument/2006/relationships/image" Target="../media/image20.png"/><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8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ctrTitle"/>
          </p:nvPr>
        </p:nvSpPr>
        <p:spPr>
          <a:xfrm>
            <a:off x="971550" y="2473980"/>
            <a:ext cx="7129463" cy="523220"/>
          </a:xfrm>
        </p:spPr>
        <p:txBody>
          <a:bodyPr/>
          <a:lstStyle/>
          <a:p>
            <a:r>
              <a:rPr lang="ja-JP" altLang="en-US" dirty="0" smtClean="0"/>
              <a:t>プレゼンテーション</a:t>
            </a:r>
            <a:r>
              <a:rPr lang="ja-JP" altLang="en-US" dirty="0"/>
              <a:t>研修</a:t>
            </a:r>
          </a:p>
        </p:txBody>
      </p:sp>
      <p:sp>
        <p:nvSpPr>
          <p:cNvPr id="791555" name="Rectangle 3"/>
          <p:cNvSpPr>
            <a:spLocks noGrp="1" noChangeArrowheads="1"/>
          </p:cNvSpPr>
          <p:nvPr>
            <p:ph type="subTitle" idx="1"/>
          </p:nvPr>
        </p:nvSpPr>
        <p:spPr>
          <a:xfrm>
            <a:off x="685800" y="3784600"/>
            <a:ext cx="7773988" cy="729430"/>
          </a:xfrm>
        </p:spPr>
        <p:txBody>
          <a:bodyPr/>
          <a:lstStyle/>
          <a:p>
            <a:r>
              <a:rPr lang="en-US" altLang="ja-JP" dirty="0" smtClean="0"/>
              <a:t>YYYY/MM/DD</a:t>
            </a:r>
          </a:p>
          <a:p>
            <a:r>
              <a:rPr lang="ja-JP" altLang="en-US" dirty="0" smtClean="0"/>
              <a:t>研修実施者名</a:t>
            </a:r>
            <a:endParaRPr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3"/>
          <p:cNvSpPr>
            <a:spLocks noGrp="1"/>
          </p:cNvSpPr>
          <p:nvPr>
            <p:ph type="sldNum" sz="quarter" idx="10"/>
          </p:nvPr>
        </p:nvSpPr>
        <p:spPr/>
        <p:txBody>
          <a:bodyPr/>
          <a:lstStyle/>
          <a:p>
            <a:fld id="{B6559519-CD47-4B4F-B447-BC28CD3986D3}" type="slidenum">
              <a:rPr lang="en-US" altLang="ja-JP"/>
              <a:pPr/>
              <a:t>9</a:t>
            </a:fld>
            <a:endParaRPr lang="en-US" altLang="ja-JP"/>
          </a:p>
        </p:txBody>
      </p:sp>
      <p:sp>
        <p:nvSpPr>
          <p:cNvPr id="707586" name="Rectangle 2"/>
          <p:cNvSpPr>
            <a:spLocks noGrp="1" noChangeArrowheads="1"/>
          </p:cNvSpPr>
          <p:nvPr>
            <p:ph type="title"/>
          </p:nvPr>
        </p:nvSpPr>
        <p:spPr>
          <a:xfrm>
            <a:off x="457200" y="454025"/>
            <a:ext cx="8218488" cy="457200"/>
          </a:xfrm>
        </p:spPr>
        <p:txBody>
          <a:bodyPr/>
          <a:lstStyle/>
          <a:p>
            <a:r>
              <a:rPr lang="ja-JP" altLang="en-US"/>
              <a:t>どのプロセスに時間をかけているか？</a:t>
            </a:r>
          </a:p>
        </p:txBody>
      </p:sp>
      <p:sp>
        <p:nvSpPr>
          <p:cNvPr id="707587" name="Rectangle 3"/>
          <p:cNvSpPr>
            <a:spLocks noGrp="1" noChangeArrowheads="1"/>
          </p:cNvSpPr>
          <p:nvPr>
            <p:ph type="body" idx="1"/>
          </p:nvPr>
        </p:nvSpPr>
        <p:spPr>
          <a:xfrm>
            <a:off x="457200" y="1119188"/>
            <a:ext cx="8229600" cy="366712"/>
          </a:xfrm>
        </p:spPr>
        <p:txBody>
          <a:bodyPr/>
          <a:lstStyle/>
          <a:p>
            <a:r>
              <a:rPr lang="ja-JP" altLang="en-US"/>
              <a:t>それぞれのプロセスに費やす時間の割合はどのくらいだろうか？</a:t>
            </a:r>
          </a:p>
        </p:txBody>
      </p:sp>
      <p:sp>
        <p:nvSpPr>
          <p:cNvPr id="707588" name="Text Box 4"/>
          <p:cNvSpPr txBox="1">
            <a:spLocks noChangeArrowheads="1"/>
          </p:cNvSpPr>
          <p:nvPr/>
        </p:nvSpPr>
        <p:spPr bwMode="auto">
          <a:xfrm>
            <a:off x="4356100" y="1773238"/>
            <a:ext cx="25654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あなたが費やす時間の割合</a:t>
            </a:r>
          </a:p>
        </p:txBody>
      </p:sp>
      <p:sp>
        <p:nvSpPr>
          <p:cNvPr id="707589" name="Text Box 5"/>
          <p:cNvSpPr txBox="1">
            <a:spLocks noChangeArrowheads="1"/>
          </p:cNvSpPr>
          <p:nvPr/>
        </p:nvSpPr>
        <p:spPr bwMode="auto">
          <a:xfrm>
            <a:off x="2573338" y="1773238"/>
            <a:ext cx="9064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プロセス</a:t>
            </a:r>
          </a:p>
        </p:txBody>
      </p:sp>
      <p:sp>
        <p:nvSpPr>
          <p:cNvPr id="707593" name="AutoShape 9"/>
          <p:cNvSpPr>
            <a:spLocks noChangeArrowheads="1"/>
          </p:cNvSpPr>
          <p:nvPr/>
        </p:nvSpPr>
        <p:spPr bwMode="auto">
          <a:xfrm>
            <a:off x="2197100" y="2219325"/>
            <a:ext cx="1657350" cy="971550"/>
          </a:xfrm>
          <a:prstGeom prst="homePlate">
            <a:avLst>
              <a:gd name="adj" fmla="val 281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聞き手の分析</a:t>
            </a:r>
          </a:p>
        </p:txBody>
      </p:sp>
      <p:sp>
        <p:nvSpPr>
          <p:cNvPr id="707594" name="AutoShape 10"/>
          <p:cNvSpPr>
            <a:spLocks noChangeArrowheads="1"/>
          </p:cNvSpPr>
          <p:nvPr/>
        </p:nvSpPr>
        <p:spPr bwMode="auto">
          <a:xfrm>
            <a:off x="2195513" y="3322638"/>
            <a:ext cx="1657350" cy="971550"/>
          </a:xfrm>
          <a:prstGeom prst="homePlate">
            <a:avLst>
              <a:gd name="adj" fmla="val 281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構造化</a:t>
            </a:r>
          </a:p>
        </p:txBody>
      </p:sp>
      <p:sp>
        <p:nvSpPr>
          <p:cNvPr id="707595" name="AutoShape 11"/>
          <p:cNvSpPr>
            <a:spLocks noChangeArrowheads="1"/>
          </p:cNvSpPr>
          <p:nvPr/>
        </p:nvSpPr>
        <p:spPr bwMode="auto">
          <a:xfrm>
            <a:off x="2195513" y="4425950"/>
            <a:ext cx="1657350" cy="971550"/>
          </a:xfrm>
          <a:prstGeom prst="homePlate">
            <a:avLst>
              <a:gd name="adj" fmla="val 281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資料化</a:t>
            </a:r>
          </a:p>
        </p:txBody>
      </p:sp>
      <p:sp>
        <p:nvSpPr>
          <p:cNvPr id="707596" name="AutoShape 12"/>
          <p:cNvSpPr>
            <a:spLocks noChangeArrowheads="1"/>
          </p:cNvSpPr>
          <p:nvPr/>
        </p:nvSpPr>
        <p:spPr bwMode="auto">
          <a:xfrm>
            <a:off x="2195513" y="5530850"/>
            <a:ext cx="1657350" cy="971550"/>
          </a:xfrm>
          <a:prstGeom prst="homePlate">
            <a:avLst>
              <a:gd name="adj" fmla="val 281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プレゼン実施</a:t>
            </a:r>
          </a:p>
        </p:txBody>
      </p:sp>
      <p:sp>
        <p:nvSpPr>
          <p:cNvPr id="707601" name="Rectangle 17"/>
          <p:cNvSpPr>
            <a:spLocks noChangeArrowheads="1"/>
          </p:cNvSpPr>
          <p:nvPr/>
        </p:nvSpPr>
        <p:spPr bwMode="auto">
          <a:xfrm>
            <a:off x="4557713" y="2308225"/>
            <a:ext cx="2160587" cy="792163"/>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07600" name="Text Box 16"/>
          <p:cNvSpPr txBox="1">
            <a:spLocks noChangeArrowheads="1"/>
          </p:cNvSpPr>
          <p:nvPr/>
        </p:nvSpPr>
        <p:spPr bwMode="auto">
          <a:xfrm>
            <a:off x="5959475" y="2487613"/>
            <a:ext cx="49688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2800"/>
              <a:t>%</a:t>
            </a:r>
          </a:p>
        </p:txBody>
      </p:sp>
      <p:sp>
        <p:nvSpPr>
          <p:cNvPr id="707604" name="Rectangle 20"/>
          <p:cNvSpPr>
            <a:spLocks noChangeArrowheads="1"/>
          </p:cNvSpPr>
          <p:nvPr/>
        </p:nvSpPr>
        <p:spPr bwMode="auto">
          <a:xfrm>
            <a:off x="4557713" y="3411538"/>
            <a:ext cx="2160587" cy="792162"/>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07605" name="Text Box 21"/>
          <p:cNvSpPr txBox="1">
            <a:spLocks noChangeArrowheads="1"/>
          </p:cNvSpPr>
          <p:nvPr/>
        </p:nvSpPr>
        <p:spPr bwMode="auto">
          <a:xfrm>
            <a:off x="5959475" y="3590925"/>
            <a:ext cx="49688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2800"/>
              <a:t>%</a:t>
            </a:r>
          </a:p>
        </p:txBody>
      </p:sp>
      <p:sp>
        <p:nvSpPr>
          <p:cNvPr id="707607" name="Rectangle 23"/>
          <p:cNvSpPr>
            <a:spLocks noChangeArrowheads="1"/>
          </p:cNvSpPr>
          <p:nvPr/>
        </p:nvSpPr>
        <p:spPr bwMode="auto">
          <a:xfrm>
            <a:off x="4557713" y="4516438"/>
            <a:ext cx="2160587" cy="792162"/>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07608" name="Text Box 24"/>
          <p:cNvSpPr txBox="1">
            <a:spLocks noChangeArrowheads="1"/>
          </p:cNvSpPr>
          <p:nvPr/>
        </p:nvSpPr>
        <p:spPr bwMode="auto">
          <a:xfrm>
            <a:off x="5959475" y="4695825"/>
            <a:ext cx="49688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2800"/>
              <a:t>%</a:t>
            </a:r>
          </a:p>
        </p:txBody>
      </p:sp>
      <p:sp>
        <p:nvSpPr>
          <p:cNvPr id="707610" name="Rectangle 26"/>
          <p:cNvSpPr>
            <a:spLocks noChangeArrowheads="1"/>
          </p:cNvSpPr>
          <p:nvPr/>
        </p:nvSpPr>
        <p:spPr bwMode="auto">
          <a:xfrm>
            <a:off x="4557713" y="5619750"/>
            <a:ext cx="2160587" cy="792163"/>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07611" name="Text Box 27"/>
          <p:cNvSpPr txBox="1">
            <a:spLocks noChangeArrowheads="1"/>
          </p:cNvSpPr>
          <p:nvPr/>
        </p:nvSpPr>
        <p:spPr bwMode="auto">
          <a:xfrm>
            <a:off x="5959475" y="5799138"/>
            <a:ext cx="49688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280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3"/>
          <p:cNvSpPr>
            <a:spLocks noGrp="1"/>
          </p:cNvSpPr>
          <p:nvPr>
            <p:ph type="sldNum" sz="quarter" idx="10"/>
          </p:nvPr>
        </p:nvSpPr>
        <p:spPr/>
        <p:txBody>
          <a:bodyPr/>
          <a:lstStyle/>
          <a:p>
            <a:fld id="{AD1BD695-1666-4552-BBB9-2C2CE7505166}" type="slidenum">
              <a:rPr lang="en-US" altLang="ja-JP"/>
              <a:pPr/>
              <a:t>10</a:t>
            </a:fld>
            <a:endParaRPr lang="en-US" altLang="ja-JP"/>
          </a:p>
        </p:txBody>
      </p:sp>
      <p:sp>
        <p:nvSpPr>
          <p:cNvPr id="647170" name="Rectangle 2"/>
          <p:cNvSpPr>
            <a:spLocks noGrp="1" noChangeArrowheads="1"/>
          </p:cNvSpPr>
          <p:nvPr>
            <p:ph type="title"/>
          </p:nvPr>
        </p:nvSpPr>
        <p:spPr>
          <a:xfrm>
            <a:off x="457200" y="454025"/>
            <a:ext cx="8218488" cy="457200"/>
          </a:xfrm>
        </p:spPr>
        <p:txBody>
          <a:bodyPr/>
          <a:lstStyle/>
          <a:p>
            <a:r>
              <a:rPr lang="ja-JP" altLang="en-US"/>
              <a:t>プレゼンで陥りやすい罠</a:t>
            </a:r>
          </a:p>
        </p:txBody>
      </p:sp>
      <p:sp>
        <p:nvSpPr>
          <p:cNvPr id="647171" name="Rectangle 3"/>
          <p:cNvSpPr>
            <a:spLocks noGrp="1" noChangeArrowheads="1"/>
          </p:cNvSpPr>
          <p:nvPr>
            <p:ph type="body" idx="1"/>
          </p:nvPr>
        </p:nvSpPr>
        <p:spPr>
          <a:xfrm>
            <a:off x="457200" y="1119188"/>
            <a:ext cx="8229600" cy="641350"/>
          </a:xfrm>
        </p:spPr>
        <p:txBody>
          <a:bodyPr/>
          <a:lstStyle/>
          <a:p>
            <a:r>
              <a:rPr lang="ja-JP" altLang="en-US"/>
              <a:t>どのプロセスが不十分でも聞き手の印象を悪くするが、最初の方でつまずくほど致命的になる。</a:t>
            </a:r>
          </a:p>
        </p:txBody>
      </p:sp>
      <p:sp>
        <p:nvSpPr>
          <p:cNvPr id="647179" name="Text Box 11"/>
          <p:cNvSpPr txBox="1">
            <a:spLocks noChangeArrowheads="1"/>
          </p:cNvSpPr>
          <p:nvPr/>
        </p:nvSpPr>
        <p:spPr bwMode="auto">
          <a:xfrm>
            <a:off x="3419475" y="2347913"/>
            <a:ext cx="4157663"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sz="1600" b="1"/>
              <a:t>自分にフィットしない</a:t>
            </a:r>
          </a:p>
          <a:p>
            <a:pPr lvl="1">
              <a:buFont typeface="Arial" charset="0"/>
              <a:buChar char="–"/>
            </a:pPr>
            <a:r>
              <a:rPr lang="ja-JP" altLang="en-US"/>
              <a:t>自分にとっていいことがあるのかピンとこない</a:t>
            </a:r>
          </a:p>
          <a:p>
            <a:pPr lvl="1">
              <a:buFont typeface="Arial" charset="0"/>
              <a:buChar char="–"/>
            </a:pPr>
            <a:r>
              <a:rPr lang="ja-JP" altLang="en-US"/>
              <a:t>何のために自分が呼ばれたのか分からない</a:t>
            </a:r>
          </a:p>
        </p:txBody>
      </p:sp>
      <p:sp>
        <p:nvSpPr>
          <p:cNvPr id="647180" name="Text Box 12"/>
          <p:cNvSpPr txBox="1">
            <a:spLocks noChangeArrowheads="1"/>
          </p:cNvSpPr>
          <p:nvPr/>
        </p:nvSpPr>
        <p:spPr bwMode="auto">
          <a:xfrm>
            <a:off x="3419475" y="3451225"/>
            <a:ext cx="4625975"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sz="1600" b="1"/>
              <a:t>頭で理解できない</a:t>
            </a:r>
          </a:p>
          <a:p>
            <a:pPr lvl="1">
              <a:buFont typeface="Arial" charset="0"/>
              <a:buChar char="–"/>
            </a:pPr>
            <a:r>
              <a:rPr lang="ja-JP" altLang="en-US"/>
              <a:t>内容が論理的でなく／整理されておらず分からない</a:t>
            </a:r>
          </a:p>
          <a:p>
            <a:pPr lvl="1">
              <a:buFont typeface="Arial" charset="0"/>
              <a:buChar char="–"/>
            </a:pPr>
            <a:r>
              <a:rPr lang="ja-JP" altLang="en-US"/>
              <a:t>自分が知りたいことが漏れている</a:t>
            </a:r>
          </a:p>
        </p:txBody>
      </p:sp>
      <p:sp>
        <p:nvSpPr>
          <p:cNvPr id="647181" name="Text Box 13"/>
          <p:cNvSpPr txBox="1">
            <a:spLocks noChangeArrowheads="1"/>
          </p:cNvSpPr>
          <p:nvPr/>
        </p:nvSpPr>
        <p:spPr bwMode="auto">
          <a:xfrm>
            <a:off x="3419475" y="4554538"/>
            <a:ext cx="4767263"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sz="1600" b="1"/>
              <a:t>目で理解できない</a:t>
            </a:r>
          </a:p>
          <a:p>
            <a:pPr lvl="1">
              <a:buFont typeface="Arial" charset="0"/>
              <a:buChar char="–"/>
            </a:pPr>
            <a:r>
              <a:rPr lang="ja-JP" altLang="en-US"/>
              <a:t>話をよく聞けば分かるが資料だけでは伝わってこない</a:t>
            </a:r>
          </a:p>
          <a:p>
            <a:pPr lvl="1">
              <a:buFont typeface="Arial" charset="0"/>
              <a:buChar char="–"/>
            </a:pPr>
            <a:r>
              <a:rPr lang="ja-JP" altLang="en-US"/>
              <a:t>ぐしゃぐしゃしていて視覚的に読みづらい</a:t>
            </a:r>
          </a:p>
        </p:txBody>
      </p:sp>
      <p:sp>
        <p:nvSpPr>
          <p:cNvPr id="647172" name="AutoShape 4"/>
          <p:cNvSpPr>
            <a:spLocks noChangeArrowheads="1"/>
          </p:cNvSpPr>
          <p:nvPr/>
        </p:nvSpPr>
        <p:spPr bwMode="auto">
          <a:xfrm>
            <a:off x="1620838" y="2243138"/>
            <a:ext cx="1657350" cy="971550"/>
          </a:xfrm>
          <a:prstGeom prst="homePlate">
            <a:avLst>
              <a:gd name="adj" fmla="val 281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聞き手の分析</a:t>
            </a:r>
          </a:p>
          <a:p>
            <a:r>
              <a:rPr lang="ja-JP" altLang="en-US" sz="1600"/>
              <a:t>が不十分</a:t>
            </a:r>
          </a:p>
        </p:txBody>
      </p:sp>
      <p:sp>
        <p:nvSpPr>
          <p:cNvPr id="647175" name="AutoShape 7"/>
          <p:cNvSpPr>
            <a:spLocks noChangeArrowheads="1"/>
          </p:cNvSpPr>
          <p:nvPr/>
        </p:nvSpPr>
        <p:spPr bwMode="auto">
          <a:xfrm>
            <a:off x="1619250" y="3346450"/>
            <a:ext cx="1657350" cy="971550"/>
          </a:xfrm>
          <a:prstGeom prst="homePlate">
            <a:avLst>
              <a:gd name="adj" fmla="val 281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構造化が</a:t>
            </a:r>
          </a:p>
          <a:p>
            <a:r>
              <a:rPr lang="ja-JP" altLang="en-US" sz="1600"/>
              <a:t>不十分</a:t>
            </a:r>
          </a:p>
        </p:txBody>
      </p:sp>
      <p:sp>
        <p:nvSpPr>
          <p:cNvPr id="647176" name="AutoShape 8"/>
          <p:cNvSpPr>
            <a:spLocks noChangeArrowheads="1"/>
          </p:cNvSpPr>
          <p:nvPr/>
        </p:nvSpPr>
        <p:spPr bwMode="auto">
          <a:xfrm>
            <a:off x="1619250" y="4449763"/>
            <a:ext cx="1657350" cy="971550"/>
          </a:xfrm>
          <a:prstGeom prst="homePlate">
            <a:avLst>
              <a:gd name="adj" fmla="val 281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資料化が</a:t>
            </a:r>
          </a:p>
          <a:p>
            <a:r>
              <a:rPr lang="ja-JP" altLang="en-US" sz="1600"/>
              <a:t>不十分</a:t>
            </a:r>
          </a:p>
        </p:txBody>
      </p:sp>
      <p:sp>
        <p:nvSpPr>
          <p:cNvPr id="647189" name="AutoShape 21"/>
          <p:cNvSpPr>
            <a:spLocks noChangeArrowheads="1"/>
          </p:cNvSpPr>
          <p:nvPr/>
        </p:nvSpPr>
        <p:spPr bwMode="auto">
          <a:xfrm>
            <a:off x="1619250" y="5554663"/>
            <a:ext cx="1657350" cy="971550"/>
          </a:xfrm>
          <a:prstGeom prst="homePlate">
            <a:avLst>
              <a:gd name="adj" fmla="val 281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プレゼン実施が</a:t>
            </a:r>
          </a:p>
          <a:p>
            <a:r>
              <a:rPr lang="ja-JP" altLang="en-US" sz="1600"/>
              <a:t>不十分</a:t>
            </a:r>
          </a:p>
        </p:txBody>
      </p:sp>
      <p:sp>
        <p:nvSpPr>
          <p:cNvPr id="647190" name="Text Box 22"/>
          <p:cNvSpPr txBox="1">
            <a:spLocks noChangeArrowheads="1"/>
          </p:cNvSpPr>
          <p:nvPr/>
        </p:nvSpPr>
        <p:spPr bwMode="auto">
          <a:xfrm>
            <a:off x="3419475" y="5659438"/>
            <a:ext cx="4619625"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sz="1600" b="1"/>
              <a:t>耳で理解できない／不愉快だ</a:t>
            </a:r>
          </a:p>
          <a:p>
            <a:pPr lvl="1">
              <a:buFont typeface="Arial" charset="0"/>
              <a:buChar char="–"/>
            </a:pPr>
            <a:r>
              <a:rPr lang="ja-JP" altLang="en-US"/>
              <a:t>資料をよく見れば分かるが話が錯綜して聞き苦しい</a:t>
            </a:r>
          </a:p>
          <a:p>
            <a:pPr lvl="1">
              <a:buFont typeface="Arial" charset="0"/>
              <a:buChar char="–"/>
            </a:pPr>
            <a:r>
              <a:rPr lang="ja-JP" altLang="en-US"/>
              <a:t>プレゼンターの立振る舞い方が目障り／耳障りだ</a:t>
            </a:r>
          </a:p>
        </p:txBody>
      </p:sp>
      <p:sp>
        <p:nvSpPr>
          <p:cNvPr id="647192" name="Line 24"/>
          <p:cNvSpPr>
            <a:spLocks noChangeShapeType="1"/>
          </p:cNvSpPr>
          <p:nvPr/>
        </p:nvSpPr>
        <p:spPr bwMode="auto">
          <a:xfrm flipV="1">
            <a:off x="1331913" y="2243138"/>
            <a:ext cx="0" cy="4283075"/>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7195" name="Text Box 27"/>
          <p:cNvSpPr txBox="1">
            <a:spLocks noChangeArrowheads="1"/>
          </p:cNvSpPr>
          <p:nvPr/>
        </p:nvSpPr>
        <p:spPr bwMode="auto">
          <a:xfrm>
            <a:off x="906463" y="2243138"/>
            <a:ext cx="425450" cy="1846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pPr algn="l"/>
            <a:r>
              <a:rPr lang="ja-JP" altLang="en-US" sz="1600" b="1"/>
              <a:t>最初の方ほど致命的</a:t>
            </a:r>
          </a:p>
        </p:txBody>
      </p:sp>
      <p:sp>
        <p:nvSpPr>
          <p:cNvPr id="647178" name="Text Box 10"/>
          <p:cNvSpPr txBox="1">
            <a:spLocks noChangeArrowheads="1"/>
          </p:cNvSpPr>
          <p:nvPr/>
        </p:nvSpPr>
        <p:spPr bwMode="auto">
          <a:xfrm>
            <a:off x="1689100" y="1844675"/>
            <a:ext cx="1519238"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プレゼンの失敗</a:t>
            </a:r>
          </a:p>
        </p:txBody>
      </p:sp>
      <p:sp>
        <p:nvSpPr>
          <p:cNvPr id="647197" name="Line 29"/>
          <p:cNvSpPr>
            <a:spLocks noChangeShapeType="1"/>
          </p:cNvSpPr>
          <p:nvPr/>
        </p:nvSpPr>
        <p:spPr bwMode="auto">
          <a:xfrm>
            <a:off x="1619250" y="2133600"/>
            <a:ext cx="1657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7177" name="Text Box 9"/>
          <p:cNvSpPr txBox="1">
            <a:spLocks noChangeArrowheads="1"/>
          </p:cNvSpPr>
          <p:nvPr/>
        </p:nvSpPr>
        <p:spPr bwMode="auto">
          <a:xfrm>
            <a:off x="4913313" y="1844675"/>
            <a:ext cx="17653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聞き手が持つ感想</a:t>
            </a:r>
          </a:p>
        </p:txBody>
      </p:sp>
      <p:sp>
        <p:nvSpPr>
          <p:cNvPr id="647198" name="Line 30"/>
          <p:cNvSpPr>
            <a:spLocks noChangeShapeType="1"/>
          </p:cNvSpPr>
          <p:nvPr/>
        </p:nvSpPr>
        <p:spPr bwMode="auto">
          <a:xfrm>
            <a:off x="3419475" y="2133600"/>
            <a:ext cx="4752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0"/>
          </p:nvPr>
        </p:nvSpPr>
        <p:spPr/>
        <p:txBody>
          <a:bodyPr/>
          <a:lstStyle/>
          <a:p>
            <a:fld id="{B3EBBA8E-F6E9-4FA7-B547-8A2BFF0FEEC4}" type="slidenum">
              <a:rPr lang="en-US" altLang="ja-JP"/>
              <a:pPr/>
              <a:t>11</a:t>
            </a:fld>
            <a:endParaRPr lang="en-US" altLang="ja-JP"/>
          </a:p>
        </p:txBody>
      </p:sp>
      <p:sp>
        <p:nvSpPr>
          <p:cNvPr id="661506" name="Rectangle 2"/>
          <p:cNvSpPr>
            <a:spLocks noChangeArrowheads="1"/>
          </p:cNvSpPr>
          <p:nvPr/>
        </p:nvSpPr>
        <p:spPr bwMode="auto">
          <a:xfrm>
            <a:off x="2555875" y="2852738"/>
            <a:ext cx="4103688" cy="504825"/>
          </a:xfrm>
          <a:prstGeom prst="rect">
            <a:avLst/>
          </a:prstGeom>
          <a:solidFill>
            <a:srgbClr val="FFCC99"/>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1507" name="Rectangle 3"/>
          <p:cNvSpPr>
            <a:spLocks noGrp="1" noChangeArrowheads="1"/>
          </p:cNvSpPr>
          <p:nvPr>
            <p:ph type="title"/>
          </p:nvPr>
        </p:nvSpPr>
        <p:spPr>
          <a:xfrm>
            <a:off x="457200" y="454025"/>
            <a:ext cx="8218488" cy="457200"/>
          </a:xfrm>
        </p:spPr>
        <p:txBody>
          <a:bodyPr/>
          <a:lstStyle/>
          <a:p>
            <a:r>
              <a:rPr lang="ja-JP" altLang="en-US"/>
              <a:t>目次</a:t>
            </a:r>
          </a:p>
        </p:txBody>
      </p:sp>
      <p:sp>
        <p:nvSpPr>
          <p:cNvPr id="661508" name="Rectangle 4"/>
          <p:cNvSpPr>
            <a:spLocks noGrp="1" noChangeArrowheads="1"/>
          </p:cNvSpPr>
          <p:nvPr>
            <p:ph type="body" idx="1"/>
          </p:nvPr>
        </p:nvSpPr>
        <p:spPr>
          <a:xfrm>
            <a:off x="457200" y="1119188"/>
            <a:ext cx="8229600" cy="366712"/>
          </a:xfrm>
        </p:spPr>
        <p:txBody>
          <a:bodyPr/>
          <a:lstStyle/>
          <a:p>
            <a:endParaRPr lang="ja-JP" altLang="ja-JP"/>
          </a:p>
        </p:txBody>
      </p:sp>
      <p:sp>
        <p:nvSpPr>
          <p:cNvPr id="661509" name="Text Box 5"/>
          <p:cNvSpPr txBox="1">
            <a:spLocks noChangeArrowheads="1"/>
          </p:cNvSpPr>
          <p:nvPr/>
        </p:nvSpPr>
        <p:spPr bwMode="auto">
          <a:xfrm>
            <a:off x="2932113" y="2341563"/>
            <a:ext cx="3270745" cy="25875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42900" indent="-342900" algn="l">
              <a:defRPr kumimoji="1">
                <a:solidFill>
                  <a:schemeClr val="tx1"/>
                </a:solidFill>
                <a:latin typeface="Arial" charset="0"/>
                <a:ea typeface="ＭＳ Ｐゴシック" pitchFamily="50" charset="-128"/>
              </a:defRPr>
            </a:lvl1pPr>
            <a:lvl2pPr marL="800100" indent="-342900" algn="l">
              <a:defRPr kumimoji="1">
                <a:solidFill>
                  <a:schemeClr val="tx1"/>
                </a:solidFill>
                <a:latin typeface="Arial" charset="0"/>
                <a:ea typeface="ＭＳ Ｐゴシック" pitchFamily="50" charset="-128"/>
              </a:defRPr>
            </a:lvl2pPr>
            <a:lvl3pPr marL="1257300" indent="-342900" algn="l">
              <a:defRPr kumimoji="1">
                <a:solidFill>
                  <a:schemeClr val="tx1"/>
                </a:solidFill>
                <a:latin typeface="Arial" charset="0"/>
                <a:ea typeface="ＭＳ Ｐゴシック" pitchFamily="50" charset="-128"/>
              </a:defRPr>
            </a:lvl3pPr>
            <a:lvl4pPr marL="1714500" indent="-342900" algn="l">
              <a:defRPr kumimoji="1">
                <a:solidFill>
                  <a:schemeClr val="tx1"/>
                </a:solidFill>
                <a:latin typeface="Arial" charset="0"/>
                <a:ea typeface="ＭＳ Ｐゴシック" pitchFamily="50" charset="-128"/>
              </a:defRPr>
            </a:lvl4pPr>
            <a:lvl5pPr marL="2171700" indent="-342900" algn="l">
              <a:defRPr kumimoji="1">
                <a:solidFill>
                  <a:schemeClr val="tx1"/>
                </a:solidFill>
                <a:latin typeface="Arial" charset="0"/>
                <a:ea typeface="ＭＳ Ｐゴシック" pitchFamily="50" charset="-128"/>
              </a:defRPr>
            </a:lvl5pPr>
            <a:lvl6pPr marL="2628900" indent="-342900" fontAlgn="base">
              <a:spcBef>
                <a:spcPct val="0"/>
              </a:spcBef>
              <a:spcAft>
                <a:spcPct val="0"/>
              </a:spcAft>
              <a:defRPr kumimoji="1">
                <a:solidFill>
                  <a:schemeClr val="tx1"/>
                </a:solidFill>
                <a:latin typeface="Arial" charset="0"/>
                <a:ea typeface="ＭＳ Ｐゴシック" pitchFamily="50" charset="-128"/>
              </a:defRPr>
            </a:lvl6pPr>
            <a:lvl7pPr marL="3086100" indent="-342900" fontAlgn="base">
              <a:spcBef>
                <a:spcPct val="0"/>
              </a:spcBef>
              <a:spcAft>
                <a:spcPct val="0"/>
              </a:spcAft>
              <a:defRPr kumimoji="1">
                <a:solidFill>
                  <a:schemeClr val="tx1"/>
                </a:solidFill>
                <a:latin typeface="Arial" charset="0"/>
                <a:ea typeface="ＭＳ Ｐゴシック" pitchFamily="50" charset="-128"/>
              </a:defRPr>
            </a:lvl7pPr>
            <a:lvl8pPr marL="3543300" indent="-342900" fontAlgn="base">
              <a:spcBef>
                <a:spcPct val="0"/>
              </a:spcBef>
              <a:spcAft>
                <a:spcPct val="0"/>
              </a:spcAft>
              <a:defRPr kumimoji="1">
                <a:solidFill>
                  <a:schemeClr val="tx1"/>
                </a:solidFill>
                <a:latin typeface="Arial" charset="0"/>
                <a:ea typeface="ＭＳ Ｐゴシック" pitchFamily="50" charset="-128"/>
              </a:defRPr>
            </a:lvl8pPr>
            <a:lvl9pPr marL="4000500" indent="-342900" fontAlgn="base">
              <a:spcBef>
                <a:spcPct val="0"/>
              </a:spcBef>
              <a:spcAft>
                <a:spcPct val="0"/>
              </a:spcAft>
              <a:defRPr kumimoji="1">
                <a:solidFill>
                  <a:schemeClr val="tx1"/>
                </a:solidFill>
                <a:latin typeface="Arial" charset="0"/>
                <a:ea typeface="ＭＳ Ｐゴシック" pitchFamily="50" charset="-128"/>
              </a:defRPr>
            </a:lvl9pPr>
          </a:lstStyle>
          <a:p>
            <a:pPr>
              <a:buFontTx/>
              <a:buAutoNum type="arabicPeriod"/>
            </a:pPr>
            <a:r>
              <a:rPr lang="ja-JP" altLang="en-US" sz="1800" b="1" dirty="0"/>
              <a:t>プレゼンテーションの全体像</a:t>
            </a:r>
          </a:p>
          <a:p>
            <a:pPr>
              <a:buFontTx/>
              <a:buAutoNum type="arabicPeriod"/>
            </a:pPr>
            <a:endParaRPr lang="ja-JP" altLang="en-US" sz="1800" b="1" dirty="0"/>
          </a:p>
          <a:p>
            <a:pPr>
              <a:buFontTx/>
              <a:buAutoNum type="arabicPeriod"/>
            </a:pPr>
            <a:r>
              <a:rPr lang="ja-JP" altLang="en-US" sz="1800" b="1" dirty="0"/>
              <a:t>聞き手の分析</a:t>
            </a:r>
          </a:p>
          <a:p>
            <a:pPr>
              <a:buFontTx/>
              <a:buAutoNum type="arabicPeriod"/>
            </a:pPr>
            <a:endParaRPr lang="ja-JP" altLang="en-US" sz="1800" b="1" dirty="0"/>
          </a:p>
          <a:p>
            <a:pPr>
              <a:buFontTx/>
              <a:buAutoNum type="arabicPeriod"/>
            </a:pPr>
            <a:r>
              <a:rPr lang="ja-JP" altLang="en-US" sz="1800" b="1" dirty="0"/>
              <a:t>構造化</a:t>
            </a:r>
          </a:p>
          <a:p>
            <a:pPr>
              <a:buFontTx/>
              <a:buAutoNum type="arabicPeriod"/>
            </a:pPr>
            <a:endParaRPr lang="ja-JP" altLang="en-US" sz="1800" b="1" dirty="0"/>
          </a:p>
          <a:p>
            <a:pPr>
              <a:buFontTx/>
              <a:buAutoNum type="arabicPeriod"/>
            </a:pPr>
            <a:r>
              <a:rPr lang="ja-JP" altLang="en-US" sz="1800" b="1" dirty="0"/>
              <a:t>資料化</a:t>
            </a:r>
          </a:p>
          <a:p>
            <a:pPr>
              <a:buFontTx/>
              <a:buAutoNum type="arabicPeriod"/>
            </a:pPr>
            <a:endParaRPr lang="ja-JP" altLang="en-US" sz="1800" b="1" dirty="0"/>
          </a:p>
          <a:p>
            <a:pPr>
              <a:buFontTx/>
              <a:buAutoNum type="arabicPeriod"/>
            </a:pPr>
            <a:r>
              <a:rPr lang="ja-JP" altLang="en-US" sz="1800" b="1" dirty="0"/>
              <a:t>プレゼン</a:t>
            </a:r>
            <a:r>
              <a:rPr lang="ja-JP" altLang="en-US" sz="1800" b="1" dirty="0" smtClean="0"/>
              <a:t>実施</a:t>
            </a:r>
            <a:endParaRPr lang="ja-JP" altLang="en-US" sz="1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3"/>
          <p:cNvSpPr>
            <a:spLocks noGrp="1"/>
          </p:cNvSpPr>
          <p:nvPr>
            <p:ph type="sldNum" sz="quarter" idx="10"/>
          </p:nvPr>
        </p:nvSpPr>
        <p:spPr/>
        <p:txBody>
          <a:bodyPr/>
          <a:lstStyle/>
          <a:p>
            <a:fld id="{1EBB3022-A3F9-43B1-BF07-8743983D85F6}" type="slidenum">
              <a:rPr lang="en-US" altLang="ja-JP"/>
              <a:pPr/>
              <a:t>12</a:t>
            </a:fld>
            <a:endParaRPr lang="en-US" altLang="ja-JP"/>
          </a:p>
        </p:txBody>
      </p:sp>
      <p:grpSp>
        <p:nvGrpSpPr>
          <p:cNvPr id="649249" name="Group 33"/>
          <p:cNvGrpSpPr>
            <a:grpSpLocks/>
          </p:cNvGrpSpPr>
          <p:nvPr/>
        </p:nvGrpSpPr>
        <p:grpSpPr bwMode="auto">
          <a:xfrm>
            <a:off x="4787900" y="4365625"/>
            <a:ext cx="3313113" cy="1079500"/>
            <a:chOff x="3061" y="2750"/>
            <a:chExt cx="2087" cy="680"/>
          </a:xfrm>
        </p:grpSpPr>
        <p:sp>
          <p:nvSpPr>
            <p:cNvPr id="649248" name="Rectangle 32"/>
            <p:cNvSpPr>
              <a:spLocks noChangeArrowheads="1"/>
            </p:cNvSpPr>
            <p:nvPr/>
          </p:nvSpPr>
          <p:spPr bwMode="auto">
            <a:xfrm>
              <a:off x="3061" y="2750"/>
              <a:ext cx="2087" cy="680"/>
            </a:xfrm>
            <a:prstGeom prst="rect">
              <a:avLst/>
            </a:prstGeom>
            <a:solidFill>
              <a:srgbClr val="DDDDDD"/>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9243" name="Text Box 27"/>
            <p:cNvSpPr txBox="1">
              <a:spLocks noChangeArrowheads="1"/>
            </p:cNvSpPr>
            <p:nvPr/>
          </p:nvSpPr>
          <p:spPr bwMode="auto">
            <a:xfrm>
              <a:off x="3107" y="2793"/>
              <a:ext cx="1995" cy="594"/>
            </a:xfrm>
            <a:prstGeom prst="rect">
              <a:avLst/>
            </a:prstGeom>
            <a:solidFill>
              <a:srgbClr val="DDDDDD"/>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プレゼンでは、聞き手が</a:t>
              </a:r>
              <a:r>
                <a:rPr lang="ja-JP" altLang="en-US" b="1"/>
                <a:t>知りたいこと</a:t>
              </a:r>
              <a:r>
                <a:rPr lang="ja-JP" altLang="en-US"/>
                <a:t>に答えることが重要</a:t>
              </a:r>
            </a:p>
            <a:p>
              <a:pPr algn="l"/>
              <a:r>
                <a:rPr lang="ja-JP" altLang="en-US"/>
                <a:t>⇒知りたいことは、聞き手の</a:t>
              </a:r>
              <a:r>
                <a:rPr lang="ja-JP" altLang="en-US" b="1"/>
                <a:t>属性、思考特性</a:t>
              </a:r>
              <a:r>
                <a:rPr lang="ja-JP" altLang="en-US"/>
                <a:t>にも左右される</a:t>
              </a:r>
            </a:p>
          </p:txBody>
        </p:sp>
      </p:grpSp>
      <p:sp>
        <p:nvSpPr>
          <p:cNvPr id="649239" name="Rectangle 23"/>
          <p:cNvSpPr>
            <a:spLocks noChangeArrowheads="1"/>
          </p:cNvSpPr>
          <p:nvPr/>
        </p:nvSpPr>
        <p:spPr bwMode="auto">
          <a:xfrm>
            <a:off x="827088" y="2420938"/>
            <a:ext cx="7489825" cy="3600450"/>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9240" name="Rectangle 24"/>
          <p:cNvSpPr>
            <a:spLocks noChangeArrowheads="1"/>
          </p:cNvSpPr>
          <p:nvPr/>
        </p:nvSpPr>
        <p:spPr bwMode="auto">
          <a:xfrm>
            <a:off x="1042988" y="2493963"/>
            <a:ext cx="7058025" cy="933450"/>
          </a:xfrm>
          <a:prstGeom prst="rect">
            <a:avLst/>
          </a:prstGeom>
          <a:solidFill>
            <a:srgbClr val="DDDDDD"/>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a:p>
        </p:txBody>
      </p:sp>
      <p:sp>
        <p:nvSpPr>
          <p:cNvPr id="649218" name="Rectangle 2"/>
          <p:cNvSpPr>
            <a:spLocks noGrp="1" noChangeArrowheads="1"/>
          </p:cNvSpPr>
          <p:nvPr>
            <p:ph type="title"/>
          </p:nvPr>
        </p:nvSpPr>
        <p:spPr>
          <a:xfrm>
            <a:off x="457200" y="454025"/>
            <a:ext cx="8218488" cy="457200"/>
          </a:xfrm>
        </p:spPr>
        <p:txBody>
          <a:bodyPr/>
          <a:lstStyle/>
          <a:p>
            <a:r>
              <a:rPr lang="ja-JP" altLang="en-US"/>
              <a:t>何のために聞き手を分析するのか？</a:t>
            </a:r>
          </a:p>
        </p:txBody>
      </p:sp>
      <p:sp>
        <p:nvSpPr>
          <p:cNvPr id="649219" name="Rectangle 3"/>
          <p:cNvSpPr>
            <a:spLocks noGrp="1" noChangeArrowheads="1"/>
          </p:cNvSpPr>
          <p:nvPr>
            <p:ph type="body" idx="1"/>
          </p:nvPr>
        </p:nvSpPr>
        <p:spPr>
          <a:xfrm>
            <a:off x="457200" y="1128713"/>
            <a:ext cx="8229600" cy="641350"/>
          </a:xfrm>
        </p:spPr>
        <p:txBody>
          <a:bodyPr/>
          <a:lstStyle/>
          <a:p>
            <a:r>
              <a:rPr lang="ja-JP" altLang="en-US"/>
              <a:t>プレゼンの目的達成に向けて、「聞き手に応じてカスタマイズされた、聞き手にフィットするプレゼンを作る」ためである。</a:t>
            </a:r>
          </a:p>
        </p:txBody>
      </p:sp>
      <p:sp>
        <p:nvSpPr>
          <p:cNvPr id="649220" name="Oval 4"/>
          <p:cNvSpPr>
            <a:spLocks noChangeArrowheads="1"/>
          </p:cNvSpPr>
          <p:nvPr/>
        </p:nvSpPr>
        <p:spPr bwMode="auto">
          <a:xfrm>
            <a:off x="1116013" y="5102225"/>
            <a:ext cx="1150937" cy="776288"/>
          </a:xfrm>
          <a:prstGeom prst="ellipse">
            <a:avLst/>
          </a:prstGeom>
          <a:solidFill>
            <a:schemeClr val="bg1"/>
          </a:solidFill>
          <a:ln w="9525" algn="ctr">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solidFill>
                  <a:schemeClr val="bg2"/>
                </a:solidFill>
              </a:rPr>
              <a:t>聞く前の状態</a:t>
            </a:r>
          </a:p>
        </p:txBody>
      </p:sp>
      <p:sp>
        <p:nvSpPr>
          <p:cNvPr id="649221" name="Oval 5"/>
          <p:cNvSpPr>
            <a:spLocks noChangeArrowheads="1"/>
          </p:cNvSpPr>
          <p:nvPr/>
        </p:nvSpPr>
        <p:spPr bwMode="auto">
          <a:xfrm>
            <a:off x="2320925" y="4256088"/>
            <a:ext cx="1150938" cy="776287"/>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理解</a:t>
            </a:r>
          </a:p>
        </p:txBody>
      </p:sp>
      <p:sp>
        <p:nvSpPr>
          <p:cNvPr id="649222" name="Oval 6"/>
          <p:cNvSpPr>
            <a:spLocks noChangeArrowheads="1"/>
          </p:cNvSpPr>
          <p:nvPr/>
        </p:nvSpPr>
        <p:spPr bwMode="auto">
          <a:xfrm>
            <a:off x="4732338" y="2565400"/>
            <a:ext cx="1150937" cy="776288"/>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共感</a:t>
            </a:r>
          </a:p>
        </p:txBody>
      </p:sp>
      <p:sp>
        <p:nvSpPr>
          <p:cNvPr id="649223" name="AutoShape 7"/>
          <p:cNvSpPr>
            <a:spLocks noChangeArrowheads="1"/>
          </p:cNvSpPr>
          <p:nvPr/>
        </p:nvSpPr>
        <p:spPr bwMode="auto">
          <a:xfrm>
            <a:off x="5938838" y="1557338"/>
            <a:ext cx="1584325" cy="1152525"/>
          </a:xfrm>
          <a:prstGeom prst="irregularSeal1">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意思決定</a:t>
            </a:r>
          </a:p>
        </p:txBody>
      </p:sp>
      <p:cxnSp>
        <p:nvCxnSpPr>
          <p:cNvPr id="649224" name="AutoShape 8"/>
          <p:cNvCxnSpPr>
            <a:cxnSpLocks noChangeShapeType="1"/>
            <a:stCxn id="649220" idx="0"/>
            <a:endCxn id="649221" idx="2"/>
          </p:cNvCxnSpPr>
          <p:nvPr/>
        </p:nvCxnSpPr>
        <p:spPr bwMode="auto">
          <a:xfrm rot="16200000">
            <a:off x="1770857" y="4566443"/>
            <a:ext cx="457200" cy="614363"/>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9225" name="AutoShape 9"/>
          <p:cNvCxnSpPr>
            <a:cxnSpLocks noChangeShapeType="1"/>
            <a:stCxn id="649221" idx="0"/>
            <a:endCxn id="649235" idx="2"/>
          </p:cNvCxnSpPr>
          <p:nvPr/>
        </p:nvCxnSpPr>
        <p:spPr bwMode="auto">
          <a:xfrm rot="16200000">
            <a:off x="2982913" y="3713163"/>
            <a:ext cx="442912" cy="614362"/>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9226" name="AutoShape 10"/>
          <p:cNvCxnSpPr>
            <a:cxnSpLocks noChangeShapeType="1"/>
            <a:stCxn id="649235" idx="0"/>
            <a:endCxn id="649222" idx="2"/>
          </p:cNvCxnSpPr>
          <p:nvPr/>
        </p:nvCxnSpPr>
        <p:spPr bwMode="auto">
          <a:xfrm rot="16200000">
            <a:off x="4189412" y="2867026"/>
            <a:ext cx="441325" cy="615950"/>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9227" name="AutoShape 11"/>
          <p:cNvCxnSpPr>
            <a:cxnSpLocks noChangeShapeType="1"/>
            <a:stCxn id="649222" idx="0"/>
            <a:endCxn id="649223" idx="1"/>
          </p:cNvCxnSpPr>
          <p:nvPr/>
        </p:nvCxnSpPr>
        <p:spPr bwMode="auto">
          <a:xfrm rot="16200000">
            <a:off x="5349875" y="1976438"/>
            <a:ext cx="533400" cy="615950"/>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9228" name="Text Box 12"/>
          <p:cNvSpPr txBox="1">
            <a:spLocks noChangeArrowheads="1"/>
          </p:cNvSpPr>
          <p:nvPr/>
        </p:nvSpPr>
        <p:spPr bwMode="auto">
          <a:xfrm>
            <a:off x="3492500" y="4386263"/>
            <a:ext cx="1439863"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600"/>
              <a:t>「言いたいことは分かった」</a:t>
            </a:r>
          </a:p>
        </p:txBody>
      </p:sp>
      <p:sp>
        <p:nvSpPr>
          <p:cNvPr id="649229" name="Text Box 13"/>
          <p:cNvSpPr txBox="1">
            <a:spLocks noChangeArrowheads="1"/>
          </p:cNvSpPr>
          <p:nvPr/>
        </p:nvSpPr>
        <p:spPr bwMode="auto">
          <a:xfrm>
            <a:off x="4716463" y="3540125"/>
            <a:ext cx="1655762"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600"/>
              <a:t>「なぜそう言えるのか分かった」</a:t>
            </a:r>
          </a:p>
        </p:txBody>
      </p:sp>
      <p:sp>
        <p:nvSpPr>
          <p:cNvPr id="649230" name="Text Box 14"/>
          <p:cNvSpPr txBox="1">
            <a:spLocks noChangeArrowheads="1"/>
          </p:cNvSpPr>
          <p:nvPr/>
        </p:nvSpPr>
        <p:spPr bwMode="auto">
          <a:xfrm>
            <a:off x="5867400" y="2695575"/>
            <a:ext cx="2017713"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600"/>
              <a:t>「それをやったらいいことがありそうだ！」</a:t>
            </a:r>
          </a:p>
        </p:txBody>
      </p:sp>
      <p:sp>
        <p:nvSpPr>
          <p:cNvPr id="649235" name="Oval 19"/>
          <p:cNvSpPr>
            <a:spLocks noChangeArrowheads="1"/>
          </p:cNvSpPr>
          <p:nvPr/>
        </p:nvSpPr>
        <p:spPr bwMode="auto">
          <a:xfrm>
            <a:off x="3525838" y="3409950"/>
            <a:ext cx="1150937" cy="776288"/>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納得</a:t>
            </a:r>
          </a:p>
        </p:txBody>
      </p:sp>
      <p:sp>
        <p:nvSpPr>
          <p:cNvPr id="649242" name="Text Box 26"/>
          <p:cNvSpPr txBox="1">
            <a:spLocks noChangeArrowheads="1"/>
          </p:cNvSpPr>
          <p:nvPr/>
        </p:nvSpPr>
        <p:spPr bwMode="auto">
          <a:xfrm>
            <a:off x="1187450" y="2493963"/>
            <a:ext cx="2808288"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意思決定の最後の砦は、聞き手にとってメリットがあるか否か</a:t>
            </a:r>
          </a:p>
          <a:p>
            <a:pPr algn="l"/>
            <a:r>
              <a:rPr lang="ja-JP" altLang="en-US"/>
              <a:t>⇒</a:t>
            </a:r>
            <a:r>
              <a:rPr lang="en-US" altLang="ja-JP" b="1"/>
              <a:t>WIIFY</a:t>
            </a:r>
            <a:r>
              <a:rPr lang="ja-JP" altLang="en-US" b="1"/>
              <a:t>（</a:t>
            </a:r>
            <a:r>
              <a:rPr lang="en-US" altLang="ja-JP" b="1"/>
              <a:t>What’s in it for you?</a:t>
            </a:r>
            <a:r>
              <a:rPr lang="ja-JP" altLang="en-US" b="1"/>
              <a:t>）</a:t>
            </a:r>
            <a:r>
              <a:rPr lang="ja-JP" altLang="en-US"/>
              <a:t>が不明確なプレゼンは聞かない</a:t>
            </a:r>
          </a:p>
        </p:txBody>
      </p:sp>
      <p:sp>
        <p:nvSpPr>
          <p:cNvPr id="649246" name="Text Box 30"/>
          <p:cNvSpPr txBox="1">
            <a:spLocks noChangeArrowheads="1"/>
          </p:cNvSpPr>
          <p:nvPr/>
        </p:nvSpPr>
        <p:spPr bwMode="auto">
          <a:xfrm>
            <a:off x="1403350" y="6088063"/>
            <a:ext cx="63373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sz="1600"/>
              <a:t>聞き手が複数いる場合は、キーパーソンはもちろん、</a:t>
            </a:r>
            <a:r>
              <a:rPr lang="ja-JP" altLang="en-US" sz="1600" b="1"/>
              <a:t>聞き手全員を分析し、全員のメリットに訴える</a:t>
            </a:r>
            <a:r>
              <a:rPr lang="ja-JP" altLang="en-US" sz="1600"/>
              <a:t>プレゼンを作る必要がある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3"/>
          <p:cNvSpPr>
            <a:spLocks noGrp="1"/>
          </p:cNvSpPr>
          <p:nvPr>
            <p:ph type="sldNum" sz="quarter" idx="10"/>
          </p:nvPr>
        </p:nvSpPr>
        <p:spPr/>
        <p:txBody>
          <a:bodyPr/>
          <a:lstStyle/>
          <a:p>
            <a:fld id="{A34777C1-42BD-403D-8A3D-CDE73CCB40DC}" type="slidenum">
              <a:rPr lang="en-US" altLang="ja-JP"/>
              <a:pPr/>
              <a:t>13</a:t>
            </a:fld>
            <a:endParaRPr lang="en-US" altLang="ja-JP"/>
          </a:p>
        </p:txBody>
      </p:sp>
      <p:sp>
        <p:nvSpPr>
          <p:cNvPr id="651266" name="Rectangle 2"/>
          <p:cNvSpPr>
            <a:spLocks noGrp="1" noChangeArrowheads="1"/>
          </p:cNvSpPr>
          <p:nvPr>
            <p:ph type="title"/>
          </p:nvPr>
        </p:nvSpPr>
        <p:spPr>
          <a:xfrm>
            <a:off x="457200" y="454025"/>
            <a:ext cx="8218488" cy="457200"/>
          </a:xfrm>
        </p:spPr>
        <p:txBody>
          <a:bodyPr/>
          <a:lstStyle/>
          <a:p>
            <a:r>
              <a:rPr lang="ja-JP" altLang="en-US"/>
              <a:t>聞き手の分析の視点</a:t>
            </a:r>
          </a:p>
        </p:txBody>
      </p:sp>
      <p:sp>
        <p:nvSpPr>
          <p:cNvPr id="651267" name="Rectangle 3"/>
          <p:cNvSpPr>
            <a:spLocks noGrp="1" noChangeArrowheads="1"/>
          </p:cNvSpPr>
          <p:nvPr>
            <p:ph type="body" idx="1"/>
          </p:nvPr>
        </p:nvSpPr>
        <p:spPr>
          <a:xfrm>
            <a:off x="457200" y="1128713"/>
            <a:ext cx="8229600" cy="723900"/>
          </a:xfrm>
        </p:spPr>
        <p:txBody>
          <a:bodyPr/>
          <a:lstStyle/>
          <a:p>
            <a:r>
              <a:rPr lang="ja-JP" altLang="en-US"/>
              <a:t>聞き手の意思決定を左右する要素を様々な視点から分析する。</a:t>
            </a:r>
          </a:p>
          <a:p>
            <a:r>
              <a:rPr lang="ja-JP" altLang="en-US"/>
              <a:t>聞き手に関する情報が全て入手できるとは限らないため、想像力を働かせる。</a:t>
            </a:r>
          </a:p>
        </p:txBody>
      </p:sp>
      <p:sp>
        <p:nvSpPr>
          <p:cNvPr id="651273" name="Text Box 9"/>
          <p:cNvSpPr txBox="1">
            <a:spLocks noChangeArrowheads="1"/>
          </p:cNvSpPr>
          <p:nvPr/>
        </p:nvSpPr>
        <p:spPr bwMode="auto">
          <a:xfrm>
            <a:off x="3530600" y="2155825"/>
            <a:ext cx="19780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聞き手の分析の視点</a:t>
            </a:r>
          </a:p>
        </p:txBody>
      </p:sp>
      <p:sp>
        <p:nvSpPr>
          <p:cNvPr id="651284" name="Rectangle 20"/>
          <p:cNvSpPr>
            <a:spLocks noChangeArrowheads="1"/>
          </p:cNvSpPr>
          <p:nvPr/>
        </p:nvSpPr>
        <p:spPr bwMode="auto">
          <a:xfrm>
            <a:off x="5578475" y="2627313"/>
            <a:ext cx="2593975" cy="1374775"/>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lstStyle/>
          <a:p>
            <a:pPr algn="l"/>
            <a:r>
              <a:rPr lang="ja-JP" altLang="en-US" sz="1600" b="1"/>
              <a:t>属性</a:t>
            </a:r>
          </a:p>
        </p:txBody>
      </p:sp>
      <p:sp>
        <p:nvSpPr>
          <p:cNvPr id="651275" name="Text Box 11"/>
          <p:cNvSpPr txBox="1">
            <a:spLocks noChangeArrowheads="1"/>
          </p:cNvSpPr>
          <p:nvPr/>
        </p:nvSpPr>
        <p:spPr bwMode="auto">
          <a:xfrm>
            <a:off x="5651500" y="2997200"/>
            <a:ext cx="2446338"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キーパーソンか？</a:t>
            </a:r>
          </a:p>
          <a:p>
            <a:pPr>
              <a:buFontTx/>
              <a:buChar char="•"/>
            </a:pPr>
            <a:r>
              <a:rPr lang="ja-JP" altLang="en-US"/>
              <a:t>組織上の立場は何か？</a:t>
            </a:r>
          </a:p>
          <a:p>
            <a:pPr>
              <a:buFontTx/>
              <a:buChar char="•"/>
            </a:pPr>
            <a:r>
              <a:rPr lang="ja-JP" altLang="en-US"/>
              <a:t>他の出席者との関係は？</a:t>
            </a:r>
          </a:p>
        </p:txBody>
      </p:sp>
      <p:sp>
        <p:nvSpPr>
          <p:cNvPr id="651285" name="Rectangle 21"/>
          <p:cNvSpPr>
            <a:spLocks noChangeArrowheads="1"/>
          </p:cNvSpPr>
          <p:nvPr/>
        </p:nvSpPr>
        <p:spPr bwMode="auto">
          <a:xfrm>
            <a:off x="5578475" y="4508500"/>
            <a:ext cx="2593975" cy="1368425"/>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lstStyle/>
          <a:p>
            <a:pPr algn="l"/>
            <a:r>
              <a:rPr lang="ja-JP" altLang="en-US" sz="1600" b="1"/>
              <a:t>思考特性</a:t>
            </a:r>
          </a:p>
        </p:txBody>
      </p:sp>
      <p:sp>
        <p:nvSpPr>
          <p:cNvPr id="651278" name="Text Box 14"/>
          <p:cNvSpPr txBox="1">
            <a:spLocks noChangeArrowheads="1"/>
          </p:cNvSpPr>
          <p:nvPr/>
        </p:nvSpPr>
        <p:spPr bwMode="auto">
          <a:xfrm>
            <a:off x="5651500" y="4876800"/>
            <a:ext cx="2446338"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検討の仕方は「広く浅く」か「狭く深く」か？</a:t>
            </a:r>
          </a:p>
          <a:p>
            <a:pPr>
              <a:buFontTx/>
              <a:buChar char="•"/>
            </a:pPr>
            <a:r>
              <a:rPr lang="ja-JP" altLang="en-US"/>
              <a:t>「論理」と「感情」のどちらを重んじるか？</a:t>
            </a:r>
          </a:p>
        </p:txBody>
      </p:sp>
      <p:sp>
        <p:nvSpPr>
          <p:cNvPr id="651286" name="Rectangle 22"/>
          <p:cNvSpPr>
            <a:spLocks noChangeArrowheads="1"/>
          </p:cNvSpPr>
          <p:nvPr/>
        </p:nvSpPr>
        <p:spPr bwMode="auto">
          <a:xfrm>
            <a:off x="898525" y="4508500"/>
            <a:ext cx="2593975" cy="1376363"/>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lstStyle/>
          <a:p>
            <a:pPr algn="l"/>
            <a:r>
              <a:rPr lang="ja-JP" altLang="en-US" sz="1600" b="1"/>
              <a:t>知りたいこと</a:t>
            </a:r>
          </a:p>
        </p:txBody>
      </p:sp>
      <p:sp>
        <p:nvSpPr>
          <p:cNvPr id="651277" name="Text Box 13"/>
          <p:cNvSpPr txBox="1">
            <a:spLocks noChangeArrowheads="1"/>
          </p:cNvSpPr>
          <p:nvPr/>
        </p:nvSpPr>
        <p:spPr bwMode="auto">
          <a:xfrm>
            <a:off x="971550" y="4876800"/>
            <a:ext cx="2446338"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関心があるのはどこか？</a:t>
            </a:r>
          </a:p>
          <a:p>
            <a:pPr>
              <a:buFontTx/>
              <a:buChar char="•"/>
            </a:pPr>
            <a:r>
              <a:rPr lang="ja-JP" altLang="en-US"/>
              <a:t>知りたい情報は何か？</a:t>
            </a:r>
          </a:p>
          <a:p>
            <a:pPr>
              <a:buFontTx/>
              <a:buChar char="•"/>
            </a:pPr>
            <a:r>
              <a:rPr lang="ja-JP" altLang="en-US"/>
              <a:t>何に困っているのか？</a:t>
            </a:r>
          </a:p>
        </p:txBody>
      </p:sp>
      <p:sp>
        <p:nvSpPr>
          <p:cNvPr id="651288" name="Rectangle 24"/>
          <p:cNvSpPr>
            <a:spLocks noChangeArrowheads="1"/>
          </p:cNvSpPr>
          <p:nvPr/>
        </p:nvSpPr>
        <p:spPr bwMode="auto">
          <a:xfrm>
            <a:off x="898525" y="2635250"/>
            <a:ext cx="2593975" cy="1374775"/>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lstStyle/>
          <a:p>
            <a:pPr algn="l"/>
            <a:r>
              <a:rPr lang="en-US" altLang="ja-JP" sz="1600" b="1"/>
              <a:t>WIIFY</a:t>
            </a:r>
            <a:br>
              <a:rPr lang="en-US" altLang="ja-JP" sz="1600" b="1"/>
            </a:br>
            <a:r>
              <a:rPr lang="ja-JP" altLang="en-US" sz="1600" b="1"/>
              <a:t>（</a:t>
            </a:r>
            <a:r>
              <a:rPr lang="en-US" altLang="ja-JP" sz="1600" b="1"/>
              <a:t>What’s in it for you?</a:t>
            </a:r>
            <a:r>
              <a:rPr lang="ja-JP" altLang="en-US" sz="1600" b="1"/>
              <a:t>）</a:t>
            </a:r>
          </a:p>
        </p:txBody>
      </p:sp>
      <p:sp>
        <p:nvSpPr>
          <p:cNvPr id="651280" name="Text Box 16"/>
          <p:cNvSpPr txBox="1">
            <a:spLocks noChangeArrowheads="1"/>
          </p:cNvSpPr>
          <p:nvPr/>
        </p:nvSpPr>
        <p:spPr bwMode="auto">
          <a:xfrm>
            <a:off x="898525" y="3213100"/>
            <a:ext cx="252730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何が実現すれば／何が回避できればうれしいか？</a:t>
            </a:r>
          </a:p>
        </p:txBody>
      </p:sp>
      <p:pic>
        <p:nvPicPr>
          <p:cNvPr id="651283" name="Picture 19" descr="MCj01506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825" y="3141663"/>
            <a:ext cx="1782763" cy="180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ー 3"/>
          <p:cNvSpPr>
            <a:spLocks noGrp="1"/>
          </p:cNvSpPr>
          <p:nvPr>
            <p:ph type="sldNum" sz="quarter" idx="10"/>
          </p:nvPr>
        </p:nvSpPr>
        <p:spPr/>
        <p:txBody>
          <a:bodyPr/>
          <a:lstStyle/>
          <a:p>
            <a:fld id="{7398D474-B0C9-4ABA-8B17-E93B9A5725E5}" type="slidenum">
              <a:rPr lang="en-US" altLang="ja-JP"/>
              <a:pPr/>
              <a:t>14</a:t>
            </a:fld>
            <a:endParaRPr lang="en-US" altLang="ja-JP"/>
          </a:p>
        </p:txBody>
      </p:sp>
      <p:sp>
        <p:nvSpPr>
          <p:cNvPr id="745474" name="Rectangle 2"/>
          <p:cNvSpPr>
            <a:spLocks noGrp="1" noChangeArrowheads="1"/>
          </p:cNvSpPr>
          <p:nvPr>
            <p:ph type="title"/>
          </p:nvPr>
        </p:nvSpPr>
        <p:spPr>
          <a:xfrm>
            <a:off x="457200" y="454025"/>
            <a:ext cx="8218488" cy="457200"/>
          </a:xfrm>
        </p:spPr>
        <p:txBody>
          <a:bodyPr/>
          <a:lstStyle/>
          <a:p>
            <a:r>
              <a:rPr lang="en-US" altLang="ja-JP"/>
              <a:t>《</a:t>
            </a:r>
            <a:r>
              <a:rPr lang="ja-JP" altLang="en-US"/>
              <a:t>参考</a:t>
            </a:r>
            <a:r>
              <a:rPr lang="en-US" altLang="ja-JP"/>
              <a:t>》</a:t>
            </a:r>
            <a:r>
              <a:rPr lang="ja-JP" altLang="en-US"/>
              <a:t>もっと詳しく聞き手を分析したい場合は？</a:t>
            </a:r>
          </a:p>
        </p:txBody>
      </p:sp>
      <p:sp>
        <p:nvSpPr>
          <p:cNvPr id="745475" name="Rectangle 3"/>
          <p:cNvSpPr>
            <a:spLocks noGrp="1" noChangeArrowheads="1"/>
          </p:cNvSpPr>
          <p:nvPr>
            <p:ph type="body" idx="1"/>
          </p:nvPr>
        </p:nvSpPr>
        <p:spPr/>
        <p:txBody>
          <a:bodyPr/>
          <a:lstStyle/>
          <a:p>
            <a:r>
              <a:rPr lang="ja-JP" altLang="en-US"/>
              <a:t>次のようなワークシートを用いて分析するとよい。</a:t>
            </a:r>
          </a:p>
        </p:txBody>
      </p:sp>
      <p:sp>
        <p:nvSpPr>
          <p:cNvPr id="745476" name="Text Box 4"/>
          <p:cNvSpPr txBox="1">
            <a:spLocks noChangeArrowheads="1"/>
          </p:cNvSpPr>
          <p:nvPr/>
        </p:nvSpPr>
        <p:spPr bwMode="auto">
          <a:xfrm>
            <a:off x="0" y="6381750"/>
            <a:ext cx="62277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200"/>
              <a:t>＊ハーバードポケットブックシリーズ</a:t>
            </a:r>
            <a:r>
              <a:rPr lang="en-US" altLang="ja-JP" sz="1200"/>
              <a:t>『</a:t>
            </a:r>
            <a:r>
              <a:rPr lang="ja-JP" altLang="en-US" sz="1200"/>
              <a:t>説得力あるプレゼンテーションで聴き手の心を揺さぶる</a:t>
            </a:r>
            <a:r>
              <a:rPr lang="en-US" altLang="ja-JP" sz="1200"/>
              <a:t>』</a:t>
            </a:r>
            <a:r>
              <a:rPr lang="ja-JP" altLang="en-US" sz="1200"/>
              <a:t>（ファーストプレス、</a:t>
            </a:r>
            <a:r>
              <a:rPr lang="en-US" altLang="ja-JP" sz="1200"/>
              <a:t>2008</a:t>
            </a:r>
            <a:r>
              <a:rPr lang="ja-JP" altLang="en-US" sz="1200"/>
              <a:t>年）を基に作成</a:t>
            </a:r>
          </a:p>
        </p:txBody>
      </p:sp>
      <p:sp>
        <p:nvSpPr>
          <p:cNvPr id="745477" name="Text Box 5"/>
          <p:cNvSpPr txBox="1">
            <a:spLocks noChangeArrowheads="1"/>
          </p:cNvSpPr>
          <p:nvPr/>
        </p:nvSpPr>
        <p:spPr bwMode="auto">
          <a:xfrm>
            <a:off x="3325813" y="1484313"/>
            <a:ext cx="24288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聞き手の分析ワークシート</a:t>
            </a:r>
          </a:p>
        </p:txBody>
      </p:sp>
      <p:sp>
        <p:nvSpPr>
          <p:cNvPr id="745478" name="Rectangle 6"/>
          <p:cNvSpPr>
            <a:spLocks noChangeArrowheads="1"/>
          </p:cNvSpPr>
          <p:nvPr/>
        </p:nvSpPr>
        <p:spPr bwMode="auto">
          <a:xfrm>
            <a:off x="755650" y="2062163"/>
            <a:ext cx="1584325" cy="849312"/>
          </a:xfrm>
          <a:prstGeom prst="rect">
            <a:avLst/>
          </a:prstGeom>
          <a:solidFill>
            <a:srgbClr val="DDDDDD"/>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1.	</a:t>
            </a:r>
            <a:r>
              <a:rPr lang="ja-JP" altLang="en-US" sz="1200" b="1"/>
              <a:t>聞き手は誰か？また、聞き手と今回のプレゼン・テーマとの関連は？</a:t>
            </a:r>
          </a:p>
        </p:txBody>
      </p:sp>
      <p:sp>
        <p:nvSpPr>
          <p:cNvPr id="745479" name="Rectangle 7"/>
          <p:cNvSpPr>
            <a:spLocks noChangeArrowheads="1"/>
          </p:cNvSpPr>
          <p:nvPr/>
        </p:nvSpPr>
        <p:spPr bwMode="auto">
          <a:xfrm>
            <a:off x="755650" y="2911475"/>
            <a:ext cx="1584325" cy="849313"/>
          </a:xfrm>
          <a:prstGeom prst="rect">
            <a:avLst/>
          </a:prstGeom>
          <a:solidFill>
            <a:srgbClr val="DDDDDD"/>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2.	</a:t>
            </a:r>
            <a:r>
              <a:rPr lang="ja-JP" altLang="en-US" sz="1200" b="1"/>
              <a:t>テーマについて、聞き手はどの程度の知識があるか？</a:t>
            </a:r>
          </a:p>
        </p:txBody>
      </p:sp>
      <p:sp>
        <p:nvSpPr>
          <p:cNvPr id="745480" name="Rectangle 8"/>
          <p:cNvSpPr>
            <a:spLocks noChangeArrowheads="1"/>
          </p:cNvSpPr>
          <p:nvPr/>
        </p:nvSpPr>
        <p:spPr bwMode="auto">
          <a:xfrm>
            <a:off x="755650" y="3760788"/>
            <a:ext cx="1584325" cy="850900"/>
          </a:xfrm>
          <a:prstGeom prst="rect">
            <a:avLst/>
          </a:prstGeom>
          <a:solidFill>
            <a:srgbClr val="DDDDDD"/>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3.	</a:t>
            </a:r>
            <a:r>
              <a:rPr lang="ja-JP" altLang="en-US" sz="1200" b="1"/>
              <a:t>聞き手に知ってもらいたい情報は何か？</a:t>
            </a:r>
          </a:p>
        </p:txBody>
      </p:sp>
      <p:sp>
        <p:nvSpPr>
          <p:cNvPr id="745481" name="Rectangle 9"/>
          <p:cNvSpPr>
            <a:spLocks noChangeArrowheads="1"/>
          </p:cNvSpPr>
          <p:nvPr/>
        </p:nvSpPr>
        <p:spPr bwMode="auto">
          <a:xfrm>
            <a:off x="755650" y="4611688"/>
            <a:ext cx="1584325" cy="849312"/>
          </a:xfrm>
          <a:prstGeom prst="rect">
            <a:avLst/>
          </a:prstGeom>
          <a:solidFill>
            <a:srgbClr val="DDDDDD"/>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4.	</a:t>
            </a:r>
            <a:r>
              <a:rPr lang="ja-JP" altLang="en-US" sz="1200" b="1"/>
              <a:t>聞き手は今回のプレゼンに何を期待しているか？</a:t>
            </a:r>
          </a:p>
        </p:txBody>
      </p:sp>
      <p:sp>
        <p:nvSpPr>
          <p:cNvPr id="745482" name="Rectangle 10"/>
          <p:cNvSpPr>
            <a:spLocks noChangeArrowheads="1"/>
          </p:cNvSpPr>
          <p:nvPr/>
        </p:nvSpPr>
        <p:spPr bwMode="auto">
          <a:xfrm>
            <a:off x="755650" y="5461000"/>
            <a:ext cx="1584325" cy="849313"/>
          </a:xfrm>
          <a:prstGeom prst="rect">
            <a:avLst/>
          </a:prstGeom>
          <a:solidFill>
            <a:srgbClr val="DDDDDD"/>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5.	</a:t>
            </a:r>
            <a:r>
              <a:rPr lang="ja-JP" altLang="en-US" sz="1200" b="1"/>
              <a:t>あなたについて、聞き手はどの程度知っているか？</a:t>
            </a:r>
          </a:p>
        </p:txBody>
      </p:sp>
      <p:sp>
        <p:nvSpPr>
          <p:cNvPr id="745484" name="Rectangle 12"/>
          <p:cNvSpPr>
            <a:spLocks noChangeArrowheads="1"/>
          </p:cNvSpPr>
          <p:nvPr/>
        </p:nvSpPr>
        <p:spPr bwMode="auto">
          <a:xfrm>
            <a:off x="755650" y="1844675"/>
            <a:ext cx="1584325" cy="217488"/>
          </a:xfrm>
          <a:prstGeom prst="rect">
            <a:avLst/>
          </a:prstGeom>
          <a:solidFill>
            <a:srgbClr val="C0C0C0"/>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b="1"/>
              <a:t>Q</a:t>
            </a:r>
          </a:p>
        </p:txBody>
      </p:sp>
      <p:sp>
        <p:nvSpPr>
          <p:cNvPr id="745490" name="Rectangle 18"/>
          <p:cNvSpPr>
            <a:spLocks noChangeArrowheads="1"/>
          </p:cNvSpPr>
          <p:nvPr/>
        </p:nvSpPr>
        <p:spPr bwMode="auto">
          <a:xfrm>
            <a:off x="4572000" y="2062163"/>
            <a:ext cx="1584325" cy="849312"/>
          </a:xfrm>
          <a:prstGeom prst="rect">
            <a:avLst/>
          </a:prstGeom>
          <a:solidFill>
            <a:srgbClr val="DDDDDD"/>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6.	</a:t>
            </a:r>
            <a:r>
              <a:rPr lang="ja-JP" altLang="en-US" sz="1200" b="1"/>
              <a:t>あなたやあなたの所属組織に対する聞き手の心象は？</a:t>
            </a:r>
          </a:p>
        </p:txBody>
      </p:sp>
      <p:sp>
        <p:nvSpPr>
          <p:cNvPr id="745491" name="Rectangle 19"/>
          <p:cNvSpPr>
            <a:spLocks noChangeArrowheads="1"/>
          </p:cNvSpPr>
          <p:nvPr/>
        </p:nvSpPr>
        <p:spPr bwMode="auto">
          <a:xfrm>
            <a:off x="4572000" y="2911475"/>
            <a:ext cx="1584325" cy="849313"/>
          </a:xfrm>
          <a:prstGeom prst="rect">
            <a:avLst/>
          </a:prstGeom>
          <a:solidFill>
            <a:srgbClr val="DDDDDD"/>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7.	</a:t>
            </a:r>
            <a:r>
              <a:rPr lang="ja-JP" altLang="en-US" sz="1200" b="1"/>
              <a:t>聞き手の参加理由は？</a:t>
            </a:r>
          </a:p>
        </p:txBody>
      </p:sp>
      <p:sp>
        <p:nvSpPr>
          <p:cNvPr id="745492" name="Rectangle 20"/>
          <p:cNvSpPr>
            <a:spLocks noChangeArrowheads="1"/>
          </p:cNvSpPr>
          <p:nvPr/>
        </p:nvSpPr>
        <p:spPr bwMode="auto">
          <a:xfrm>
            <a:off x="4572000" y="3760788"/>
            <a:ext cx="1584325" cy="850900"/>
          </a:xfrm>
          <a:prstGeom prst="rect">
            <a:avLst/>
          </a:prstGeom>
          <a:solidFill>
            <a:srgbClr val="DDDDDD"/>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8.	</a:t>
            </a:r>
            <a:r>
              <a:rPr lang="ja-JP" altLang="en-US" sz="1200" b="1"/>
              <a:t>聞き手にはどんな性向があるか？</a:t>
            </a:r>
          </a:p>
        </p:txBody>
      </p:sp>
      <p:sp>
        <p:nvSpPr>
          <p:cNvPr id="745493" name="Rectangle 21"/>
          <p:cNvSpPr>
            <a:spLocks noChangeArrowheads="1"/>
          </p:cNvSpPr>
          <p:nvPr/>
        </p:nvSpPr>
        <p:spPr bwMode="auto">
          <a:xfrm>
            <a:off x="4572000" y="4611688"/>
            <a:ext cx="1584325" cy="849312"/>
          </a:xfrm>
          <a:prstGeom prst="rect">
            <a:avLst/>
          </a:prstGeom>
          <a:solidFill>
            <a:srgbClr val="DDDDDD"/>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9.	</a:t>
            </a:r>
            <a:r>
              <a:rPr lang="ja-JP" altLang="en-US" sz="1200" b="1"/>
              <a:t>事前に考慮しておくべき障害、経緯、期待などはあるか？</a:t>
            </a:r>
          </a:p>
        </p:txBody>
      </p:sp>
      <p:sp>
        <p:nvSpPr>
          <p:cNvPr id="745494" name="Rectangle 22"/>
          <p:cNvSpPr>
            <a:spLocks noChangeArrowheads="1"/>
          </p:cNvSpPr>
          <p:nvPr/>
        </p:nvSpPr>
        <p:spPr bwMode="auto">
          <a:xfrm>
            <a:off x="4572000" y="5461000"/>
            <a:ext cx="1584325" cy="849313"/>
          </a:xfrm>
          <a:prstGeom prst="rect">
            <a:avLst/>
          </a:prstGeom>
          <a:solidFill>
            <a:srgbClr val="DDDDDD"/>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10.</a:t>
            </a:r>
            <a:r>
              <a:rPr lang="ja-JP" altLang="en-US" sz="1200" b="1"/>
              <a:t>聞き手の心を掴むのに最も効果的なテクニックは？</a:t>
            </a:r>
          </a:p>
        </p:txBody>
      </p:sp>
      <p:sp>
        <p:nvSpPr>
          <p:cNvPr id="745495" name="Rectangle 23"/>
          <p:cNvSpPr>
            <a:spLocks noChangeArrowheads="1"/>
          </p:cNvSpPr>
          <p:nvPr/>
        </p:nvSpPr>
        <p:spPr bwMode="auto">
          <a:xfrm>
            <a:off x="4572000" y="1844675"/>
            <a:ext cx="1584325" cy="217488"/>
          </a:xfrm>
          <a:prstGeom prst="rect">
            <a:avLst/>
          </a:prstGeom>
          <a:solidFill>
            <a:srgbClr val="C0C0C0"/>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b="1"/>
              <a:t>Q</a:t>
            </a:r>
          </a:p>
        </p:txBody>
      </p:sp>
      <p:sp>
        <p:nvSpPr>
          <p:cNvPr id="745497" name="Rectangle 25"/>
          <p:cNvSpPr>
            <a:spLocks noChangeArrowheads="1"/>
          </p:cNvSpPr>
          <p:nvPr/>
        </p:nvSpPr>
        <p:spPr bwMode="auto">
          <a:xfrm>
            <a:off x="2339975" y="2062163"/>
            <a:ext cx="2232025" cy="849312"/>
          </a:xfrm>
          <a:prstGeom prst="rect">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endParaRPr lang="ja-JP" altLang="ja-JP" sz="1200"/>
          </a:p>
        </p:txBody>
      </p:sp>
      <p:sp>
        <p:nvSpPr>
          <p:cNvPr id="745498" name="Rectangle 26"/>
          <p:cNvSpPr>
            <a:spLocks noChangeArrowheads="1"/>
          </p:cNvSpPr>
          <p:nvPr/>
        </p:nvSpPr>
        <p:spPr bwMode="auto">
          <a:xfrm>
            <a:off x="2339975" y="2911475"/>
            <a:ext cx="2232025" cy="849313"/>
          </a:xfrm>
          <a:prstGeom prst="rect">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endParaRPr lang="ja-JP" altLang="ja-JP" sz="1200"/>
          </a:p>
        </p:txBody>
      </p:sp>
      <p:sp>
        <p:nvSpPr>
          <p:cNvPr id="745499" name="Rectangle 27"/>
          <p:cNvSpPr>
            <a:spLocks noChangeArrowheads="1"/>
          </p:cNvSpPr>
          <p:nvPr/>
        </p:nvSpPr>
        <p:spPr bwMode="auto">
          <a:xfrm>
            <a:off x="2339975" y="3760788"/>
            <a:ext cx="2232025" cy="850900"/>
          </a:xfrm>
          <a:prstGeom prst="rect">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endParaRPr lang="ja-JP" altLang="ja-JP" sz="1200"/>
          </a:p>
        </p:txBody>
      </p:sp>
      <p:sp>
        <p:nvSpPr>
          <p:cNvPr id="745500" name="Rectangle 28"/>
          <p:cNvSpPr>
            <a:spLocks noChangeArrowheads="1"/>
          </p:cNvSpPr>
          <p:nvPr/>
        </p:nvSpPr>
        <p:spPr bwMode="auto">
          <a:xfrm>
            <a:off x="2339975" y="4611688"/>
            <a:ext cx="2232025" cy="849312"/>
          </a:xfrm>
          <a:prstGeom prst="rect">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endParaRPr lang="ja-JP" altLang="ja-JP" sz="1200"/>
          </a:p>
        </p:txBody>
      </p:sp>
      <p:sp>
        <p:nvSpPr>
          <p:cNvPr id="745501" name="Rectangle 29"/>
          <p:cNvSpPr>
            <a:spLocks noChangeArrowheads="1"/>
          </p:cNvSpPr>
          <p:nvPr/>
        </p:nvSpPr>
        <p:spPr bwMode="auto">
          <a:xfrm>
            <a:off x="2339975" y="5461000"/>
            <a:ext cx="2232025" cy="849313"/>
          </a:xfrm>
          <a:prstGeom prst="rect">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endParaRPr lang="ja-JP" altLang="ja-JP" sz="1200"/>
          </a:p>
        </p:txBody>
      </p:sp>
      <p:sp>
        <p:nvSpPr>
          <p:cNvPr id="745502" name="Rectangle 30"/>
          <p:cNvSpPr>
            <a:spLocks noChangeArrowheads="1"/>
          </p:cNvSpPr>
          <p:nvPr/>
        </p:nvSpPr>
        <p:spPr bwMode="auto">
          <a:xfrm>
            <a:off x="2339975" y="1844675"/>
            <a:ext cx="2232025" cy="217488"/>
          </a:xfrm>
          <a:prstGeom prst="rect">
            <a:avLst/>
          </a:prstGeom>
          <a:solidFill>
            <a:srgbClr val="C0C0C0"/>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b="1"/>
              <a:t>A</a:t>
            </a:r>
          </a:p>
        </p:txBody>
      </p:sp>
      <p:sp>
        <p:nvSpPr>
          <p:cNvPr id="745504" name="Rectangle 32"/>
          <p:cNvSpPr>
            <a:spLocks noChangeArrowheads="1"/>
          </p:cNvSpPr>
          <p:nvPr/>
        </p:nvSpPr>
        <p:spPr bwMode="auto">
          <a:xfrm>
            <a:off x="6156325" y="2062163"/>
            <a:ext cx="2232025" cy="849312"/>
          </a:xfrm>
          <a:prstGeom prst="rect">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endParaRPr lang="ja-JP" altLang="ja-JP" sz="1200"/>
          </a:p>
        </p:txBody>
      </p:sp>
      <p:sp>
        <p:nvSpPr>
          <p:cNvPr id="745505" name="Rectangle 33"/>
          <p:cNvSpPr>
            <a:spLocks noChangeArrowheads="1"/>
          </p:cNvSpPr>
          <p:nvPr/>
        </p:nvSpPr>
        <p:spPr bwMode="auto">
          <a:xfrm>
            <a:off x="6156325" y="2911475"/>
            <a:ext cx="2232025" cy="849313"/>
          </a:xfrm>
          <a:prstGeom prst="rect">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ja-JP" altLang="en-US" sz="1200"/>
              <a:t>（本人の意思で出席しているのか、出席しなければならない理由があるのか？）</a:t>
            </a:r>
          </a:p>
        </p:txBody>
      </p:sp>
      <p:sp>
        <p:nvSpPr>
          <p:cNvPr id="745506" name="Rectangle 34"/>
          <p:cNvSpPr>
            <a:spLocks noChangeArrowheads="1"/>
          </p:cNvSpPr>
          <p:nvPr/>
        </p:nvSpPr>
        <p:spPr bwMode="auto">
          <a:xfrm>
            <a:off x="6156325" y="3760788"/>
            <a:ext cx="2232025" cy="850900"/>
          </a:xfrm>
          <a:prstGeom prst="rect">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ja-JP" altLang="en-US" sz="1200"/>
              <a:t>（受容性が高い、熱しやすい、丁寧、敵対心が強い、冷淡・・・など）</a:t>
            </a:r>
          </a:p>
        </p:txBody>
      </p:sp>
      <p:sp>
        <p:nvSpPr>
          <p:cNvPr id="745507" name="Rectangle 35"/>
          <p:cNvSpPr>
            <a:spLocks noChangeArrowheads="1"/>
          </p:cNvSpPr>
          <p:nvPr/>
        </p:nvSpPr>
        <p:spPr bwMode="auto">
          <a:xfrm>
            <a:off x="6156325" y="4611688"/>
            <a:ext cx="2232025" cy="849312"/>
          </a:xfrm>
          <a:prstGeom prst="rect">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endParaRPr lang="ja-JP" altLang="ja-JP" sz="1200"/>
          </a:p>
        </p:txBody>
      </p:sp>
      <p:sp>
        <p:nvSpPr>
          <p:cNvPr id="745508" name="Rectangle 36"/>
          <p:cNvSpPr>
            <a:spLocks noChangeArrowheads="1"/>
          </p:cNvSpPr>
          <p:nvPr/>
        </p:nvSpPr>
        <p:spPr bwMode="auto">
          <a:xfrm>
            <a:off x="6156325" y="5461000"/>
            <a:ext cx="2232025" cy="849313"/>
          </a:xfrm>
          <a:prstGeom prst="rect">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ja-JP" altLang="en-US" sz="1200"/>
              <a:t>（実演による説明、個人的なエピソードを話す、マルチメディアの活用・・・など）</a:t>
            </a:r>
          </a:p>
        </p:txBody>
      </p:sp>
      <p:sp>
        <p:nvSpPr>
          <p:cNvPr id="745509" name="Rectangle 37"/>
          <p:cNvSpPr>
            <a:spLocks noChangeArrowheads="1"/>
          </p:cNvSpPr>
          <p:nvPr/>
        </p:nvSpPr>
        <p:spPr bwMode="auto">
          <a:xfrm>
            <a:off x="6156325" y="1844675"/>
            <a:ext cx="2232025" cy="217488"/>
          </a:xfrm>
          <a:prstGeom prst="rect">
            <a:avLst/>
          </a:prstGeom>
          <a:solidFill>
            <a:srgbClr val="C0C0C0"/>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b="1"/>
              <a: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3"/>
          <p:cNvSpPr>
            <a:spLocks noGrp="1"/>
          </p:cNvSpPr>
          <p:nvPr>
            <p:ph type="sldNum" sz="quarter" idx="10"/>
          </p:nvPr>
        </p:nvSpPr>
        <p:spPr/>
        <p:txBody>
          <a:bodyPr/>
          <a:lstStyle/>
          <a:p>
            <a:fld id="{01F34A62-EFD3-47DC-A045-939C65784750}" type="slidenum">
              <a:rPr lang="en-US" altLang="ja-JP"/>
              <a:pPr/>
              <a:t>15</a:t>
            </a:fld>
            <a:endParaRPr lang="en-US" altLang="ja-JP"/>
          </a:p>
        </p:txBody>
      </p:sp>
      <p:sp>
        <p:nvSpPr>
          <p:cNvPr id="735234" name="Rectangle 2"/>
          <p:cNvSpPr>
            <a:spLocks noGrp="1" noChangeArrowheads="1"/>
          </p:cNvSpPr>
          <p:nvPr>
            <p:ph type="title"/>
          </p:nvPr>
        </p:nvSpPr>
        <p:spPr>
          <a:xfrm>
            <a:off x="457200" y="454025"/>
            <a:ext cx="8218488" cy="457200"/>
          </a:xfrm>
        </p:spPr>
        <p:txBody>
          <a:bodyPr/>
          <a:lstStyle/>
          <a:p>
            <a:r>
              <a:rPr lang="ja-JP" altLang="en-US"/>
              <a:t>「属性」と「</a:t>
            </a:r>
            <a:r>
              <a:rPr lang="en-US" altLang="ja-JP"/>
              <a:t>WIIFY</a:t>
            </a:r>
            <a:r>
              <a:rPr lang="ja-JP" altLang="en-US"/>
              <a:t>」「知りたいこと」の関係</a:t>
            </a:r>
          </a:p>
        </p:txBody>
      </p:sp>
      <p:sp>
        <p:nvSpPr>
          <p:cNvPr id="735235" name="Rectangle 3"/>
          <p:cNvSpPr>
            <a:spLocks noGrp="1" noChangeArrowheads="1"/>
          </p:cNvSpPr>
          <p:nvPr>
            <p:ph type="body" idx="1"/>
          </p:nvPr>
        </p:nvSpPr>
        <p:spPr/>
        <p:txBody>
          <a:bodyPr/>
          <a:lstStyle/>
          <a:p>
            <a:r>
              <a:rPr lang="ja-JP" altLang="en-US"/>
              <a:t>組織上の立場によって、「</a:t>
            </a:r>
            <a:r>
              <a:rPr lang="en-US" altLang="ja-JP"/>
              <a:t>WIIFY</a:t>
            </a:r>
            <a:r>
              <a:rPr lang="ja-JP" altLang="en-US"/>
              <a:t>」や「知りたいこと」は異なる。</a:t>
            </a:r>
          </a:p>
        </p:txBody>
      </p:sp>
      <p:sp>
        <p:nvSpPr>
          <p:cNvPr id="735237" name="Rectangle 5"/>
          <p:cNvSpPr>
            <a:spLocks noChangeArrowheads="1"/>
          </p:cNvSpPr>
          <p:nvPr/>
        </p:nvSpPr>
        <p:spPr bwMode="auto">
          <a:xfrm>
            <a:off x="973138" y="2565400"/>
            <a:ext cx="1292225" cy="998538"/>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600"/>
              <a:t>経営・事業</a:t>
            </a:r>
            <a:br>
              <a:rPr lang="ja-JP" altLang="en-US" sz="1600"/>
            </a:br>
            <a:r>
              <a:rPr lang="ja-JP" altLang="en-US" sz="1600"/>
              <a:t>トップ</a:t>
            </a:r>
          </a:p>
        </p:txBody>
      </p:sp>
      <p:sp>
        <p:nvSpPr>
          <p:cNvPr id="735238" name="Rectangle 6"/>
          <p:cNvSpPr>
            <a:spLocks noChangeArrowheads="1"/>
          </p:cNvSpPr>
          <p:nvPr/>
        </p:nvSpPr>
        <p:spPr bwMode="auto">
          <a:xfrm>
            <a:off x="973138" y="3829050"/>
            <a:ext cx="1292225" cy="998538"/>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600"/>
              <a:t>管理職</a:t>
            </a:r>
          </a:p>
        </p:txBody>
      </p:sp>
      <p:sp>
        <p:nvSpPr>
          <p:cNvPr id="735239" name="Rectangle 7"/>
          <p:cNvSpPr>
            <a:spLocks noChangeArrowheads="1"/>
          </p:cNvSpPr>
          <p:nvPr/>
        </p:nvSpPr>
        <p:spPr bwMode="auto">
          <a:xfrm>
            <a:off x="971550" y="5094288"/>
            <a:ext cx="1296988" cy="998537"/>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600"/>
              <a:t>現場担当者</a:t>
            </a:r>
          </a:p>
        </p:txBody>
      </p:sp>
      <p:sp>
        <p:nvSpPr>
          <p:cNvPr id="735268" name="Text Box 36"/>
          <p:cNvSpPr txBox="1">
            <a:spLocks noChangeArrowheads="1"/>
          </p:cNvSpPr>
          <p:nvPr/>
        </p:nvSpPr>
        <p:spPr bwMode="auto">
          <a:xfrm>
            <a:off x="5705475" y="2698750"/>
            <a:ext cx="26828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わが社の</a:t>
            </a:r>
            <a:r>
              <a:rPr lang="en-US" altLang="ja-JP"/>
              <a:t>『</a:t>
            </a:r>
            <a:r>
              <a:rPr lang="ja-JP" altLang="en-US"/>
              <a:t>何が</a:t>
            </a:r>
            <a:r>
              <a:rPr lang="en-US" altLang="ja-JP"/>
              <a:t>』</a:t>
            </a:r>
            <a:r>
              <a:rPr lang="ja-JP" altLang="en-US"/>
              <a:t>問題なのか？</a:t>
            </a:r>
          </a:p>
          <a:p>
            <a:pPr>
              <a:buFontTx/>
              <a:buChar char="•"/>
            </a:pPr>
            <a:r>
              <a:rPr lang="ja-JP" altLang="en-US"/>
              <a:t>将来的にわが社は</a:t>
            </a:r>
            <a:r>
              <a:rPr lang="en-US" altLang="ja-JP"/>
              <a:t>『</a:t>
            </a:r>
            <a:r>
              <a:rPr lang="ja-JP" altLang="en-US"/>
              <a:t>何を</a:t>
            </a:r>
            <a:r>
              <a:rPr lang="en-US" altLang="ja-JP"/>
              <a:t>』</a:t>
            </a:r>
            <a:r>
              <a:rPr lang="ja-JP" altLang="en-US"/>
              <a:t>すべきなのか？</a:t>
            </a:r>
          </a:p>
        </p:txBody>
      </p:sp>
      <p:sp>
        <p:nvSpPr>
          <p:cNvPr id="735269" name="Text Box 37"/>
          <p:cNvSpPr txBox="1">
            <a:spLocks noChangeArrowheads="1"/>
          </p:cNvSpPr>
          <p:nvPr/>
        </p:nvSpPr>
        <p:spPr bwMode="auto">
          <a:xfrm>
            <a:off x="5705475" y="3856038"/>
            <a:ext cx="26828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en-US" altLang="ja-JP"/>
              <a:t>『</a:t>
            </a:r>
            <a:r>
              <a:rPr lang="ja-JP" altLang="en-US"/>
              <a:t>なぜ</a:t>
            </a:r>
            <a:r>
              <a:rPr lang="en-US" altLang="ja-JP"/>
              <a:t>』</a:t>
            </a:r>
            <a:r>
              <a:rPr lang="ja-JP" altLang="en-US"/>
              <a:t>その問題が起こっているのか？</a:t>
            </a:r>
          </a:p>
          <a:p>
            <a:pPr>
              <a:buFontTx/>
              <a:buChar char="•"/>
            </a:pPr>
            <a:r>
              <a:rPr lang="ja-JP" altLang="en-US"/>
              <a:t>その施策を行うと</a:t>
            </a:r>
            <a:r>
              <a:rPr lang="en-US" altLang="ja-JP"/>
              <a:t>『</a:t>
            </a:r>
            <a:r>
              <a:rPr lang="ja-JP" altLang="en-US"/>
              <a:t>なぜ</a:t>
            </a:r>
            <a:r>
              <a:rPr lang="en-US" altLang="ja-JP"/>
              <a:t>』</a:t>
            </a:r>
            <a:r>
              <a:rPr lang="ja-JP" altLang="en-US"/>
              <a:t>効果があるのか？</a:t>
            </a:r>
          </a:p>
        </p:txBody>
      </p:sp>
      <p:sp>
        <p:nvSpPr>
          <p:cNvPr id="735270" name="Text Box 38"/>
          <p:cNvSpPr txBox="1">
            <a:spLocks noChangeArrowheads="1"/>
          </p:cNvSpPr>
          <p:nvPr/>
        </p:nvSpPr>
        <p:spPr bwMode="auto">
          <a:xfrm>
            <a:off x="5705475" y="5084763"/>
            <a:ext cx="26828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問題を解決するためには</a:t>
            </a:r>
            <a:r>
              <a:rPr lang="en-US" altLang="ja-JP"/>
              <a:t>『</a:t>
            </a:r>
            <a:r>
              <a:rPr lang="ja-JP" altLang="en-US"/>
              <a:t>どうすれば</a:t>
            </a:r>
            <a:r>
              <a:rPr lang="en-US" altLang="ja-JP"/>
              <a:t>』</a:t>
            </a:r>
            <a:r>
              <a:rPr lang="ja-JP" altLang="en-US"/>
              <a:t>よいのか？</a:t>
            </a:r>
          </a:p>
          <a:p>
            <a:pPr>
              <a:buFontTx/>
              <a:buChar char="•"/>
            </a:pPr>
            <a:r>
              <a:rPr lang="ja-JP" altLang="en-US"/>
              <a:t>その施策は具体的には</a:t>
            </a:r>
            <a:r>
              <a:rPr lang="en-US" altLang="ja-JP"/>
              <a:t>『</a:t>
            </a:r>
            <a:r>
              <a:rPr lang="ja-JP" altLang="en-US"/>
              <a:t>どうすればいいのか？</a:t>
            </a:r>
            <a:r>
              <a:rPr lang="en-US" altLang="ja-JP"/>
              <a:t>』</a:t>
            </a:r>
          </a:p>
        </p:txBody>
      </p:sp>
      <p:sp>
        <p:nvSpPr>
          <p:cNvPr id="735274" name="Text Box 42"/>
          <p:cNvSpPr txBox="1">
            <a:spLocks noChangeArrowheads="1"/>
          </p:cNvSpPr>
          <p:nvPr/>
        </p:nvSpPr>
        <p:spPr bwMode="auto">
          <a:xfrm>
            <a:off x="895350" y="2133600"/>
            <a:ext cx="14001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組織上の立場</a:t>
            </a:r>
          </a:p>
        </p:txBody>
      </p:sp>
      <p:sp>
        <p:nvSpPr>
          <p:cNvPr id="735275" name="Text Box 43"/>
          <p:cNvSpPr txBox="1">
            <a:spLocks noChangeArrowheads="1"/>
          </p:cNvSpPr>
          <p:nvPr/>
        </p:nvSpPr>
        <p:spPr bwMode="auto">
          <a:xfrm>
            <a:off x="3298825" y="2144713"/>
            <a:ext cx="7461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a:t>WIIFY</a:t>
            </a:r>
          </a:p>
        </p:txBody>
      </p:sp>
      <p:sp>
        <p:nvSpPr>
          <p:cNvPr id="735276" name="Text Box 44"/>
          <p:cNvSpPr txBox="1">
            <a:spLocks noChangeArrowheads="1"/>
          </p:cNvSpPr>
          <p:nvPr/>
        </p:nvSpPr>
        <p:spPr bwMode="auto">
          <a:xfrm>
            <a:off x="6151563" y="2133600"/>
            <a:ext cx="123348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知りたいこと</a:t>
            </a:r>
          </a:p>
        </p:txBody>
      </p:sp>
      <p:sp>
        <p:nvSpPr>
          <p:cNvPr id="735277" name="Text Box 45"/>
          <p:cNvSpPr txBox="1">
            <a:spLocks noChangeArrowheads="1"/>
          </p:cNvSpPr>
          <p:nvPr/>
        </p:nvSpPr>
        <p:spPr bwMode="auto">
          <a:xfrm>
            <a:off x="5037138" y="2881313"/>
            <a:ext cx="739775"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800" b="1"/>
              <a:t>What</a:t>
            </a:r>
          </a:p>
        </p:txBody>
      </p:sp>
      <p:sp>
        <p:nvSpPr>
          <p:cNvPr id="735278" name="Text Box 46"/>
          <p:cNvSpPr txBox="1">
            <a:spLocks noChangeArrowheads="1"/>
          </p:cNvSpPr>
          <p:nvPr/>
        </p:nvSpPr>
        <p:spPr bwMode="auto">
          <a:xfrm>
            <a:off x="2320925" y="2698750"/>
            <a:ext cx="27559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儲かること</a:t>
            </a:r>
          </a:p>
          <a:p>
            <a:pPr>
              <a:buFontTx/>
              <a:buChar char="•"/>
            </a:pPr>
            <a:r>
              <a:rPr lang="ja-JP" altLang="en-US"/>
              <a:t>他社との競争に勝てること</a:t>
            </a:r>
          </a:p>
          <a:p>
            <a:pPr>
              <a:buFontTx/>
              <a:buChar char="•"/>
            </a:pPr>
            <a:r>
              <a:rPr lang="ja-JP" altLang="en-US"/>
              <a:t>シェアを伸ばせること</a:t>
            </a:r>
          </a:p>
        </p:txBody>
      </p:sp>
      <p:sp>
        <p:nvSpPr>
          <p:cNvPr id="735279" name="Text Box 47"/>
          <p:cNvSpPr txBox="1">
            <a:spLocks noChangeArrowheads="1"/>
          </p:cNvSpPr>
          <p:nvPr/>
        </p:nvSpPr>
        <p:spPr bwMode="auto">
          <a:xfrm>
            <a:off x="2320925" y="3962400"/>
            <a:ext cx="27559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自部門の目標を達成できること</a:t>
            </a:r>
          </a:p>
          <a:p>
            <a:pPr>
              <a:buFontTx/>
              <a:buChar char="•"/>
            </a:pPr>
            <a:r>
              <a:rPr lang="ja-JP" altLang="en-US"/>
              <a:t>管理業務がしやすくなること</a:t>
            </a:r>
          </a:p>
          <a:p>
            <a:pPr>
              <a:buFontTx/>
              <a:buChar char="•"/>
            </a:pPr>
            <a:r>
              <a:rPr lang="ja-JP" altLang="en-US"/>
              <a:t>出世できること</a:t>
            </a:r>
          </a:p>
        </p:txBody>
      </p:sp>
      <p:sp>
        <p:nvSpPr>
          <p:cNvPr id="735280" name="Text Box 48"/>
          <p:cNvSpPr txBox="1">
            <a:spLocks noChangeArrowheads="1"/>
          </p:cNvSpPr>
          <p:nvPr/>
        </p:nvSpPr>
        <p:spPr bwMode="auto">
          <a:xfrm>
            <a:off x="2320925" y="5334000"/>
            <a:ext cx="2755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業務の負担が減ること</a:t>
            </a:r>
          </a:p>
          <a:p>
            <a:pPr>
              <a:buFontTx/>
              <a:buChar char="•"/>
            </a:pPr>
            <a:r>
              <a:rPr lang="ja-JP" altLang="en-US"/>
              <a:t>給料が増えること</a:t>
            </a:r>
          </a:p>
        </p:txBody>
      </p:sp>
      <p:sp>
        <p:nvSpPr>
          <p:cNvPr id="735281" name="Line 49"/>
          <p:cNvSpPr>
            <a:spLocks noChangeShapeType="1"/>
          </p:cNvSpPr>
          <p:nvPr/>
        </p:nvSpPr>
        <p:spPr bwMode="auto">
          <a:xfrm>
            <a:off x="971550" y="2420938"/>
            <a:ext cx="12969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5282" name="Line 50"/>
          <p:cNvSpPr>
            <a:spLocks noChangeShapeType="1"/>
          </p:cNvSpPr>
          <p:nvPr/>
        </p:nvSpPr>
        <p:spPr bwMode="auto">
          <a:xfrm>
            <a:off x="2411413" y="2420938"/>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5283" name="Line 51"/>
          <p:cNvSpPr>
            <a:spLocks noChangeShapeType="1"/>
          </p:cNvSpPr>
          <p:nvPr/>
        </p:nvSpPr>
        <p:spPr bwMode="auto">
          <a:xfrm>
            <a:off x="5076825" y="2420938"/>
            <a:ext cx="3382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5284" name="Text Box 52"/>
          <p:cNvSpPr txBox="1">
            <a:spLocks noChangeArrowheads="1"/>
          </p:cNvSpPr>
          <p:nvPr/>
        </p:nvSpPr>
        <p:spPr bwMode="auto">
          <a:xfrm>
            <a:off x="5075238" y="4144963"/>
            <a:ext cx="663575"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800" b="1"/>
              <a:t>Why</a:t>
            </a:r>
          </a:p>
        </p:txBody>
      </p:sp>
      <p:sp>
        <p:nvSpPr>
          <p:cNvPr id="735285" name="Text Box 53"/>
          <p:cNvSpPr txBox="1">
            <a:spLocks noChangeArrowheads="1"/>
          </p:cNvSpPr>
          <p:nvPr/>
        </p:nvSpPr>
        <p:spPr bwMode="auto">
          <a:xfrm>
            <a:off x="5075238" y="5410200"/>
            <a:ext cx="6635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800" b="1"/>
              <a:t>How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3"/>
          <p:cNvSpPr>
            <a:spLocks noGrp="1"/>
          </p:cNvSpPr>
          <p:nvPr>
            <p:ph type="sldNum" sz="quarter" idx="10"/>
          </p:nvPr>
        </p:nvSpPr>
        <p:spPr/>
        <p:txBody>
          <a:bodyPr/>
          <a:lstStyle/>
          <a:p>
            <a:fld id="{81A6BB3A-673D-4003-B31B-38B7177E0EA5}" type="slidenum">
              <a:rPr lang="en-US" altLang="ja-JP"/>
              <a:pPr/>
              <a:t>16</a:t>
            </a:fld>
            <a:endParaRPr lang="en-US" altLang="ja-JP"/>
          </a:p>
        </p:txBody>
      </p:sp>
      <p:sp>
        <p:nvSpPr>
          <p:cNvPr id="709634" name="Rectangle 2"/>
          <p:cNvSpPr>
            <a:spLocks noGrp="1" noChangeArrowheads="1"/>
          </p:cNvSpPr>
          <p:nvPr>
            <p:ph type="title"/>
          </p:nvPr>
        </p:nvSpPr>
        <p:spPr>
          <a:xfrm>
            <a:off x="457200" y="454025"/>
            <a:ext cx="8218488" cy="457200"/>
          </a:xfrm>
        </p:spPr>
        <p:txBody>
          <a:bodyPr/>
          <a:lstStyle/>
          <a:p>
            <a:r>
              <a:rPr lang="en-US" altLang="ja-JP"/>
              <a:t>WIIFY</a:t>
            </a:r>
            <a:r>
              <a:rPr lang="ja-JP" altLang="en-US"/>
              <a:t>を打ち出しにくい場合は？</a:t>
            </a:r>
          </a:p>
        </p:txBody>
      </p:sp>
      <p:sp>
        <p:nvSpPr>
          <p:cNvPr id="709635" name="Rectangle 3"/>
          <p:cNvSpPr>
            <a:spLocks noGrp="1" noChangeArrowheads="1"/>
          </p:cNvSpPr>
          <p:nvPr>
            <p:ph type="body" idx="1"/>
          </p:nvPr>
        </p:nvSpPr>
        <p:spPr>
          <a:xfrm>
            <a:off x="457200" y="1128713"/>
            <a:ext cx="8229600" cy="641350"/>
          </a:xfrm>
        </p:spPr>
        <p:txBody>
          <a:bodyPr/>
          <a:lstStyle/>
          <a:p>
            <a:r>
              <a:rPr lang="ja-JP" altLang="en-US"/>
              <a:t>感情的対立が起こるような、一部の聞き手にとってメリットを打ち出しにくいプレゼンの場合は、「規範」や「共通の利益」にフォーカスして</a:t>
            </a:r>
            <a:r>
              <a:rPr lang="en-US" altLang="ja-JP"/>
              <a:t>WIIFY</a:t>
            </a:r>
            <a:r>
              <a:rPr lang="ja-JP" altLang="en-US"/>
              <a:t>を考える。</a:t>
            </a:r>
          </a:p>
        </p:txBody>
      </p:sp>
      <p:pic>
        <p:nvPicPr>
          <p:cNvPr id="709636" name="Picture 4" descr="j00786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2276475"/>
            <a:ext cx="600075" cy="1822450"/>
          </a:xfrm>
          <a:prstGeom prst="rect">
            <a:avLst/>
          </a:prstGeom>
          <a:noFill/>
          <a:extLst>
            <a:ext uri="{909E8E84-426E-40DD-AFC4-6F175D3DCCD1}">
              <a14:hiddenFill xmlns:a14="http://schemas.microsoft.com/office/drawing/2010/main">
                <a:solidFill>
                  <a:srgbClr val="FFFFFF"/>
                </a:solidFill>
              </a14:hiddenFill>
            </a:ext>
          </a:extLst>
        </p:spPr>
      </p:pic>
      <p:pic>
        <p:nvPicPr>
          <p:cNvPr id="709637" name="Picture 5" descr="MCj039099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513" y="2492375"/>
            <a:ext cx="787400" cy="1376363"/>
          </a:xfrm>
          <a:prstGeom prst="rect">
            <a:avLst/>
          </a:prstGeom>
          <a:noFill/>
          <a:extLst>
            <a:ext uri="{909E8E84-426E-40DD-AFC4-6F175D3DCCD1}">
              <a14:hiddenFill xmlns:a14="http://schemas.microsoft.com/office/drawing/2010/main">
                <a:solidFill>
                  <a:srgbClr val="FFFFFF"/>
                </a:solidFill>
              </a14:hiddenFill>
            </a:ext>
          </a:extLst>
        </p:spPr>
      </p:pic>
      <p:sp>
        <p:nvSpPr>
          <p:cNvPr id="709638" name="AutoShape 6"/>
          <p:cNvSpPr>
            <a:spLocks noChangeArrowheads="1"/>
          </p:cNvSpPr>
          <p:nvPr/>
        </p:nvSpPr>
        <p:spPr bwMode="auto">
          <a:xfrm>
            <a:off x="1763713" y="2133600"/>
            <a:ext cx="2160587" cy="1366838"/>
          </a:xfrm>
          <a:prstGeom prst="wedgeRoundRectCallout">
            <a:avLst>
              <a:gd name="adj1" fmla="val -43750"/>
              <a:gd name="adj2" fmla="val 70000"/>
              <a:gd name="adj3" fmla="val 16667"/>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t>褒められたい</a:t>
            </a:r>
          </a:p>
          <a:p>
            <a:pPr>
              <a:buFontTx/>
              <a:buChar char="•"/>
            </a:pPr>
            <a:r>
              <a:rPr lang="ja-JP" altLang="en-US" sz="1600"/>
              <a:t>出世したい</a:t>
            </a:r>
          </a:p>
          <a:p>
            <a:pPr>
              <a:buFontTx/>
              <a:buChar char="•"/>
            </a:pPr>
            <a:r>
              <a:rPr lang="ja-JP" altLang="en-US" sz="1600"/>
              <a:t>自分の好きなことをやりたい</a:t>
            </a:r>
          </a:p>
        </p:txBody>
      </p:sp>
      <p:sp>
        <p:nvSpPr>
          <p:cNvPr id="709639" name="AutoShape 7"/>
          <p:cNvSpPr>
            <a:spLocks noChangeArrowheads="1"/>
          </p:cNvSpPr>
          <p:nvPr/>
        </p:nvSpPr>
        <p:spPr bwMode="auto">
          <a:xfrm flipH="1">
            <a:off x="5148263" y="2133600"/>
            <a:ext cx="2160587" cy="1366838"/>
          </a:xfrm>
          <a:prstGeom prst="wedgeRoundRectCallout">
            <a:avLst>
              <a:gd name="adj1" fmla="val -43755"/>
              <a:gd name="adj2" fmla="val 69977"/>
              <a:gd name="adj3" fmla="val 16667"/>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t>責められたくない</a:t>
            </a:r>
          </a:p>
          <a:p>
            <a:pPr>
              <a:buFontTx/>
              <a:buChar char="•"/>
            </a:pPr>
            <a:r>
              <a:rPr lang="ja-JP" altLang="en-US" sz="1600"/>
              <a:t>批判されたくない</a:t>
            </a:r>
          </a:p>
          <a:p>
            <a:pPr>
              <a:buFontTx/>
              <a:buChar char="•"/>
            </a:pPr>
            <a:r>
              <a:rPr lang="ja-JP" altLang="en-US" sz="1600"/>
              <a:t>嫌いなことはやりたくない</a:t>
            </a:r>
          </a:p>
        </p:txBody>
      </p:sp>
      <p:sp>
        <p:nvSpPr>
          <p:cNvPr id="709640" name="AutoShape 8"/>
          <p:cNvSpPr>
            <a:spLocks noChangeArrowheads="1"/>
          </p:cNvSpPr>
          <p:nvPr/>
        </p:nvSpPr>
        <p:spPr bwMode="auto">
          <a:xfrm>
            <a:off x="3924300" y="2781300"/>
            <a:ext cx="1223963" cy="287338"/>
          </a:xfrm>
          <a:prstGeom prst="leftRightArrow">
            <a:avLst>
              <a:gd name="adj1" fmla="val 50000"/>
              <a:gd name="adj2" fmla="val 85193"/>
            </a:avLst>
          </a:prstGeom>
          <a:solidFill>
            <a:srgbClr val="DDDDDD"/>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09641" name="AutoShape 9"/>
          <p:cNvSpPr>
            <a:spLocks noChangeArrowheads="1"/>
          </p:cNvSpPr>
          <p:nvPr/>
        </p:nvSpPr>
        <p:spPr bwMode="auto">
          <a:xfrm>
            <a:off x="4305300" y="2492375"/>
            <a:ext cx="503238" cy="863600"/>
          </a:xfrm>
          <a:prstGeom prst="irregularSeal1">
            <a:avLst/>
          </a:prstGeom>
          <a:solidFill>
            <a:srgbClr val="FFCC99"/>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09642" name="Text Box 10"/>
          <p:cNvSpPr txBox="1">
            <a:spLocks noChangeArrowheads="1"/>
          </p:cNvSpPr>
          <p:nvPr/>
        </p:nvSpPr>
        <p:spPr bwMode="auto">
          <a:xfrm>
            <a:off x="3533775" y="3573463"/>
            <a:ext cx="2046288"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t>複数の聞き手の感情は時に対立する</a:t>
            </a:r>
          </a:p>
        </p:txBody>
      </p:sp>
      <p:sp>
        <p:nvSpPr>
          <p:cNvPr id="709643" name="AutoShape 11"/>
          <p:cNvSpPr>
            <a:spLocks noChangeArrowheads="1"/>
          </p:cNvSpPr>
          <p:nvPr/>
        </p:nvSpPr>
        <p:spPr bwMode="auto">
          <a:xfrm flipV="1">
            <a:off x="3275013" y="4292600"/>
            <a:ext cx="2592387" cy="215900"/>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09644" name="Text Box 12"/>
          <p:cNvSpPr txBox="1">
            <a:spLocks noChangeArrowheads="1"/>
          </p:cNvSpPr>
          <p:nvPr/>
        </p:nvSpPr>
        <p:spPr bwMode="auto">
          <a:xfrm>
            <a:off x="2411413" y="4770438"/>
            <a:ext cx="4292600" cy="1314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6700" indent="-266700" algn="l">
              <a:defRPr kumimoji="1">
                <a:solidFill>
                  <a:schemeClr val="tx1"/>
                </a:solidFill>
                <a:latin typeface="Arial" charset="0"/>
                <a:ea typeface="ＭＳ Ｐゴシック" pitchFamily="50" charset="-128"/>
              </a:defRPr>
            </a:lvl1pPr>
            <a:lvl2pPr marL="622300" indent="-16510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sz="1600"/>
              <a:t>相手が持っている感情を「合理的」だと認める</a:t>
            </a:r>
          </a:p>
          <a:p>
            <a:pPr>
              <a:buFont typeface="Wingdings" pitchFamily="2" charset="2"/>
              <a:buChar char="F"/>
            </a:pPr>
            <a:r>
              <a:rPr lang="ja-JP" altLang="en-US" sz="1600"/>
              <a:t>相手の誤解を解く</a:t>
            </a:r>
          </a:p>
          <a:p>
            <a:pPr>
              <a:buFont typeface="Wingdings" pitchFamily="2" charset="2"/>
              <a:buChar char="F"/>
            </a:pPr>
            <a:r>
              <a:rPr lang="ja-JP" altLang="en-US" sz="1600"/>
              <a:t>「規範」や「共通の便益」にフォーカスする</a:t>
            </a:r>
          </a:p>
          <a:p>
            <a:pPr lvl="1">
              <a:buFontTx/>
              <a:buChar char="•"/>
            </a:pPr>
            <a:r>
              <a:rPr lang="ja-JP" altLang="en-US" sz="1600"/>
              <a:t>こうする「べき」だから</a:t>
            </a:r>
          </a:p>
          <a:p>
            <a:pPr lvl="1">
              <a:buFontTx/>
              <a:buChar char="•"/>
            </a:pPr>
            <a:r>
              <a:rPr lang="ja-JP" altLang="en-US" sz="1600"/>
              <a:t>組織全体や他の人のためになるから</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3"/>
          <p:cNvSpPr>
            <a:spLocks noGrp="1"/>
          </p:cNvSpPr>
          <p:nvPr>
            <p:ph type="sldNum" sz="quarter" idx="10"/>
          </p:nvPr>
        </p:nvSpPr>
        <p:spPr/>
        <p:txBody>
          <a:bodyPr/>
          <a:lstStyle/>
          <a:p>
            <a:fld id="{3DDC1580-E53C-4FDF-B7C7-2CB0CE06FFBA}" type="slidenum">
              <a:rPr lang="en-US" altLang="ja-JP"/>
              <a:pPr/>
              <a:t>17</a:t>
            </a:fld>
            <a:endParaRPr lang="en-US" altLang="ja-JP"/>
          </a:p>
        </p:txBody>
      </p:sp>
      <p:sp>
        <p:nvSpPr>
          <p:cNvPr id="704514" name="Rectangle 2"/>
          <p:cNvSpPr>
            <a:spLocks noGrp="1" noChangeArrowheads="1"/>
          </p:cNvSpPr>
          <p:nvPr>
            <p:ph type="title"/>
          </p:nvPr>
        </p:nvSpPr>
        <p:spPr>
          <a:xfrm>
            <a:off x="457200" y="454025"/>
            <a:ext cx="8218488" cy="457200"/>
          </a:xfrm>
        </p:spPr>
        <p:txBody>
          <a:bodyPr/>
          <a:lstStyle/>
          <a:p>
            <a:r>
              <a:rPr lang="ja-JP" altLang="en-US"/>
              <a:t>共通の便益にフォーカスする</a:t>
            </a:r>
          </a:p>
        </p:txBody>
      </p:sp>
      <p:sp>
        <p:nvSpPr>
          <p:cNvPr id="704515" name="Rectangle 3"/>
          <p:cNvSpPr>
            <a:spLocks noGrp="1" noChangeArrowheads="1"/>
          </p:cNvSpPr>
          <p:nvPr>
            <p:ph type="body" idx="1"/>
          </p:nvPr>
        </p:nvSpPr>
        <p:spPr>
          <a:xfrm>
            <a:off x="457200" y="1128713"/>
            <a:ext cx="8229600" cy="641350"/>
          </a:xfrm>
        </p:spPr>
        <p:txBody>
          <a:bodyPr/>
          <a:lstStyle/>
          <a:p>
            <a:r>
              <a:rPr lang="ja-JP" altLang="en-US"/>
              <a:t>特に改革の場面では、聞き手の間で感情の対立が起こりやすい。個人的な利益を超えて、組織全体の利益にフォーカスした</a:t>
            </a:r>
            <a:r>
              <a:rPr lang="en-US" altLang="ja-JP"/>
              <a:t>WIIFY</a:t>
            </a:r>
            <a:r>
              <a:rPr lang="ja-JP" altLang="en-US"/>
              <a:t>を打ち出す。</a:t>
            </a:r>
          </a:p>
        </p:txBody>
      </p:sp>
      <p:pic>
        <p:nvPicPr>
          <p:cNvPr id="704516" name="Picture 4" descr="j00786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2852738"/>
            <a:ext cx="600075" cy="1822450"/>
          </a:xfrm>
          <a:prstGeom prst="rect">
            <a:avLst/>
          </a:prstGeom>
          <a:noFill/>
          <a:extLst>
            <a:ext uri="{909E8E84-426E-40DD-AFC4-6F175D3DCCD1}">
              <a14:hiddenFill xmlns:a14="http://schemas.microsoft.com/office/drawing/2010/main">
                <a:solidFill>
                  <a:srgbClr val="FFFFFF"/>
                </a:solidFill>
              </a14:hiddenFill>
            </a:ext>
          </a:extLst>
        </p:spPr>
      </p:pic>
      <p:pic>
        <p:nvPicPr>
          <p:cNvPr id="704517" name="Picture 5" descr="MCj039099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513" y="3068638"/>
            <a:ext cx="787400" cy="1376362"/>
          </a:xfrm>
          <a:prstGeom prst="rect">
            <a:avLst/>
          </a:prstGeom>
          <a:noFill/>
          <a:extLst>
            <a:ext uri="{909E8E84-426E-40DD-AFC4-6F175D3DCCD1}">
              <a14:hiddenFill xmlns:a14="http://schemas.microsoft.com/office/drawing/2010/main">
                <a:solidFill>
                  <a:srgbClr val="FFFFFF"/>
                </a:solidFill>
              </a14:hiddenFill>
            </a:ext>
          </a:extLst>
        </p:spPr>
      </p:pic>
      <p:sp>
        <p:nvSpPr>
          <p:cNvPr id="704518" name="AutoShape 6"/>
          <p:cNvSpPr>
            <a:spLocks noChangeArrowheads="1"/>
          </p:cNvSpPr>
          <p:nvPr/>
        </p:nvSpPr>
        <p:spPr bwMode="auto">
          <a:xfrm>
            <a:off x="1763713" y="2709863"/>
            <a:ext cx="2160587" cy="1366837"/>
          </a:xfrm>
          <a:prstGeom prst="wedgeRoundRectCallout">
            <a:avLst>
              <a:gd name="adj1" fmla="val -43750"/>
              <a:gd name="adj2" fmla="val 70000"/>
              <a:gd name="adj3" fmla="val 16667"/>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t>現場の管理が楽になる</a:t>
            </a:r>
          </a:p>
          <a:p>
            <a:pPr>
              <a:buFontTx/>
              <a:buChar char="•"/>
            </a:pPr>
            <a:r>
              <a:rPr lang="ja-JP" altLang="en-US" sz="1600"/>
              <a:t>赤字プロジェクトを撲滅できれば社長にも褒められる</a:t>
            </a:r>
          </a:p>
        </p:txBody>
      </p:sp>
      <p:sp>
        <p:nvSpPr>
          <p:cNvPr id="704519" name="AutoShape 7"/>
          <p:cNvSpPr>
            <a:spLocks noChangeArrowheads="1"/>
          </p:cNvSpPr>
          <p:nvPr/>
        </p:nvSpPr>
        <p:spPr bwMode="auto">
          <a:xfrm flipH="1">
            <a:off x="5148263" y="2709863"/>
            <a:ext cx="2160587" cy="1366837"/>
          </a:xfrm>
          <a:prstGeom prst="wedgeRoundRectCallout">
            <a:avLst>
              <a:gd name="adj1" fmla="val -43755"/>
              <a:gd name="adj2" fmla="val 69977"/>
              <a:gd name="adj3" fmla="val 16667"/>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t>本社に監視される</a:t>
            </a:r>
          </a:p>
          <a:p>
            <a:pPr>
              <a:buFontTx/>
              <a:buChar char="•"/>
            </a:pPr>
            <a:r>
              <a:rPr lang="ja-JP" altLang="en-US" sz="1600"/>
              <a:t>今までの適当なコスト見積がばれる</a:t>
            </a:r>
          </a:p>
          <a:p>
            <a:pPr>
              <a:buFontTx/>
              <a:buChar char="•"/>
            </a:pPr>
            <a:r>
              <a:rPr lang="ja-JP" altLang="en-US" sz="1600"/>
              <a:t>入力作業が面倒くさい</a:t>
            </a:r>
          </a:p>
        </p:txBody>
      </p:sp>
      <p:sp>
        <p:nvSpPr>
          <p:cNvPr id="704520" name="AutoShape 8"/>
          <p:cNvSpPr>
            <a:spLocks noChangeArrowheads="1"/>
          </p:cNvSpPr>
          <p:nvPr/>
        </p:nvSpPr>
        <p:spPr bwMode="auto">
          <a:xfrm>
            <a:off x="3924300" y="3357563"/>
            <a:ext cx="1223963" cy="287337"/>
          </a:xfrm>
          <a:prstGeom prst="leftRightArrow">
            <a:avLst>
              <a:gd name="adj1" fmla="val 50000"/>
              <a:gd name="adj2" fmla="val 85194"/>
            </a:avLst>
          </a:prstGeom>
          <a:solidFill>
            <a:srgbClr val="DDDDDD"/>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04521" name="AutoShape 9"/>
          <p:cNvSpPr>
            <a:spLocks noChangeArrowheads="1"/>
          </p:cNvSpPr>
          <p:nvPr/>
        </p:nvSpPr>
        <p:spPr bwMode="auto">
          <a:xfrm>
            <a:off x="4305300" y="3068638"/>
            <a:ext cx="503238" cy="863600"/>
          </a:xfrm>
          <a:prstGeom prst="irregularSeal1">
            <a:avLst/>
          </a:prstGeom>
          <a:solidFill>
            <a:srgbClr val="FFCC99"/>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04523" name="Text Box 11"/>
          <p:cNvSpPr txBox="1">
            <a:spLocks noChangeArrowheads="1"/>
          </p:cNvSpPr>
          <p:nvPr/>
        </p:nvSpPr>
        <p:spPr bwMode="auto">
          <a:xfrm>
            <a:off x="3533775" y="4149725"/>
            <a:ext cx="2046288"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t>プレゼンターが送るべきメッセージは・・・</a:t>
            </a:r>
          </a:p>
        </p:txBody>
      </p:sp>
      <p:sp>
        <p:nvSpPr>
          <p:cNvPr id="704524" name="AutoShape 12"/>
          <p:cNvSpPr>
            <a:spLocks noChangeArrowheads="1"/>
          </p:cNvSpPr>
          <p:nvPr/>
        </p:nvSpPr>
        <p:spPr bwMode="auto">
          <a:xfrm flipV="1">
            <a:off x="3275013" y="4868863"/>
            <a:ext cx="2592387" cy="215900"/>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04525" name="Text Box 13"/>
          <p:cNvSpPr txBox="1">
            <a:spLocks noChangeArrowheads="1"/>
          </p:cNvSpPr>
          <p:nvPr/>
        </p:nvSpPr>
        <p:spPr bwMode="auto">
          <a:xfrm>
            <a:off x="2195513" y="5300663"/>
            <a:ext cx="4760912" cy="106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266700" indent="-266700" algn="l">
              <a:defRPr kumimoji="1">
                <a:solidFill>
                  <a:schemeClr val="tx1"/>
                </a:solidFill>
                <a:latin typeface="Arial" charset="0"/>
                <a:ea typeface="ＭＳ Ｐゴシック" pitchFamily="50" charset="-128"/>
              </a:defRPr>
            </a:lvl1pPr>
            <a:lvl2pPr marL="622300" indent="-16510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sz="1600"/>
              <a:t>過去の責任は不問！</a:t>
            </a:r>
          </a:p>
          <a:p>
            <a:pPr>
              <a:buFont typeface="Wingdings" pitchFamily="2" charset="2"/>
              <a:buChar char="F"/>
            </a:pPr>
            <a:r>
              <a:rPr lang="ja-JP" altLang="en-US" sz="1600"/>
              <a:t>会社の利益が増える！⇒ボーナスが増える！</a:t>
            </a:r>
          </a:p>
          <a:p>
            <a:pPr>
              <a:buFont typeface="Wingdings" pitchFamily="2" charset="2"/>
              <a:buChar char="F"/>
            </a:pPr>
            <a:r>
              <a:rPr lang="ja-JP" altLang="en-US" sz="1600"/>
              <a:t>赤字プロジェクトのような、頑張っても報われない仕事をしなくて済む！</a:t>
            </a:r>
          </a:p>
        </p:txBody>
      </p:sp>
      <p:sp>
        <p:nvSpPr>
          <p:cNvPr id="704526" name="Text Box 14"/>
          <p:cNvSpPr txBox="1">
            <a:spLocks noChangeArrowheads="1"/>
          </p:cNvSpPr>
          <p:nvPr/>
        </p:nvSpPr>
        <p:spPr bwMode="auto">
          <a:xfrm>
            <a:off x="2541588" y="1939925"/>
            <a:ext cx="40751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プロジェクト管理ソフトを導入しようとすると・・・</a:t>
            </a:r>
          </a:p>
        </p:txBody>
      </p:sp>
      <p:sp>
        <p:nvSpPr>
          <p:cNvPr id="704528" name="Text Box 16"/>
          <p:cNvSpPr txBox="1">
            <a:spLocks noChangeArrowheads="1"/>
          </p:cNvSpPr>
          <p:nvPr/>
        </p:nvSpPr>
        <p:spPr bwMode="auto">
          <a:xfrm>
            <a:off x="827088" y="2332038"/>
            <a:ext cx="14255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本社の管理部門</a:t>
            </a:r>
          </a:p>
        </p:txBody>
      </p:sp>
      <p:sp>
        <p:nvSpPr>
          <p:cNvPr id="704529" name="Text Box 17"/>
          <p:cNvSpPr txBox="1">
            <a:spLocks noChangeArrowheads="1"/>
          </p:cNvSpPr>
          <p:nvPr/>
        </p:nvSpPr>
        <p:spPr bwMode="auto">
          <a:xfrm>
            <a:off x="6364288" y="2332038"/>
            <a:ext cx="23844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現場のプロジェクトマネジャー</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p:cNvSpPr>
            <a:spLocks noGrp="1"/>
          </p:cNvSpPr>
          <p:nvPr>
            <p:ph type="sldNum" sz="quarter" idx="10"/>
          </p:nvPr>
        </p:nvSpPr>
        <p:spPr/>
        <p:txBody>
          <a:bodyPr/>
          <a:lstStyle/>
          <a:p>
            <a:fld id="{8C2A2908-57C3-42B4-B10C-819BF3152CC7}" type="slidenum">
              <a:rPr lang="en-US" altLang="ja-JP"/>
              <a:pPr/>
              <a:t>18</a:t>
            </a:fld>
            <a:endParaRPr lang="en-US" altLang="ja-JP"/>
          </a:p>
        </p:txBody>
      </p:sp>
      <p:sp>
        <p:nvSpPr>
          <p:cNvPr id="653314"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聞き手の分析</a:t>
            </a:r>
          </a:p>
        </p:txBody>
      </p:sp>
      <p:sp>
        <p:nvSpPr>
          <p:cNvPr id="653315" name="Rectangle 3"/>
          <p:cNvSpPr>
            <a:spLocks noGrp="1" noChangeArrowheads="1"/>
          </p:cNvSpPr>
          <p:nvPr>
            <p:ph type="body" idx="1"/>
          </p:nvPr>
        </p:nvSpPr>
        <p:spPr>
          <a:xfrm>
            <a:off x="457200" y="1128713"/>
            <a:ext cx="8229600" cy="915987"/>
          </a:xfrm>
        </p:spPr>
        <p:txBody>
          <a:bodyPr/>
          <a:lstStyle/>
          <a:p>
            <a:r>
              <a:rPr lang="ja-JP" altLang="en-US"/>
              <a:t>自動車会社で商品戦略を担当するあなたは、自社の新商品「エコカー」の開発戦略についてプレゼンすることになりました。次の聞き手について、「プレゼンの目的」、「</a:t>
            </a:r>
            <a:r>
              <a:rPr lang="en-US" altLang="ja-JP"/>
              <a:t>WIIFY</a:t>
            </a:r>
            <a:r>
              <a:rPr lang="ja-JP" altLang="en-US"/>
              <a:t>」、「知りたいこと」を考えてください。</a:t>
            </a:r>
          </a:p>
        </p:txBody>
      </p:sp>
      <p:pic>
        <p:nvPicPr>
          <p:cNvPr id="653317" name="Picture 5" descr="j0422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584450"/>
            <a:ext cx="3217863" cy="3221038"/>
          </a:xfrm>
          <a:prstGeom prst="rect">
            <a:avLst/>
          </a:prstGeom>
          <a:noFill/>
          <a:extLst>
            <a:ext uri="{909E8E84-426E-40DD-AFC4-6F175D3DCCD1}">
              <a14:hiddenFill xmlns:a14="http://schemas.microsoft.com/office/drawing/2010/main">
                <a:solidFill>
                  <a:srgbClr val="FFFFFF"/>
                </a:solidFill>
              </a14:hiddenFill>
            </a:ext>
          </a:extLst>
        </p:spPr>
      </p:pic>
      <p:sp>
        <p:nvSpPr>
          <p:cNvPr id="653318" name="Text Box 6"/>
          <p:cNvSpPr txBox="1">
            <a:spLocks noChangeArrowheads="1"/>
          </p:cNvSpPr>
          <p:nvPr/>
        </p:nvSpPr>
        <p:spPr bwMode="auto">
          <a:xfrm>
            <a:off x="6100763" y="2205038"/>
            <a:ext cx="7588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聞き手</a:t>
            </a:r>
          </a:p>
        </p:txBody>
      </p:sp>
      <p:sp>
        <p:nvSpPr>
          <p:cNvPr id="653319" name="Line 7"/>
          <p:cNvSpPr>
            <a:spLocks noChangeShapeType="1"/>
          </p:cNvSpPr>
          <p:nvPr/>
        </p:nvSpPr>
        <p:spPr bwMode="auto">
          <a:xfrm>
            <a:off x="4787900" y="2492375"/>
            <a:ext cx="3384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53320" name="AutoShape 8"/>
          <p:cNvSpPr>
            <a:spLocks noChangeArrowheads="1"/>
          </p:cNvSpPr>
          <p:nvPr/>
        </p:nvSpPr>
        <p:spPr bwMode="auto">
          <a:xfrm>
            <a:off x="4787900" y="2924175"/>
            <a:ext cx="3384550" cy="504825"/>
          </a:xfrm>
          <a:prstGeom prst="roundRect">
            <a:avLst>
              <a:gd name="adj" fmla="val 16667"/>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marL="266700" indent="-2667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600" b="1"/>
              <a:t>1.	</a:t>
            </a:r>
            <a:r>
              <a:rPr lang="ja-JP" altLang="en-US" sz="1600" b="1"/>
              <a:t>自社の社長・役員</a:t>
            </a:r>
          </a:p>
        </p:txBody>
      </p:sp>
      <p:sp>
        <p:nvSpPr>
          <p:cNvPr id="653322" name="AutoShape 10"/>
          <p:cNvSpPr>
            <a:spLocks noChangeArrowheads="1"/>
          </p:cNvSpPr>
          <p:nvPr/>
        </p:nvSpPr>
        <p:spPr bwMode="auto">
          <a:xfrm>
            <a:off x="4787900" y="3656013"/>
            <a:ext cx="3384550" cy="504825"/>
          </a:xfrm>
          <a:prstGeom prst="roundRect">
            <a:avLst>
              <a:gd name="adj" fmla="val 16667"/>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marL="266700" indent="-2667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600" b="1"/>
              <a:t>2.	</a:t>
            </a:r>
            <a:r>
              <a:rPr lang="ja-JP" altLang="en-US" sz="1600" b="1"/>
              <a:t>株主・投資家</a:t>
            </a:r>
          </a:p>
        </p:txBody>
      </p:sp>
      <p:sp>
        <p:nvSpPr>
          <p:cNvPr id="653323" name="AutoShape 11"/>
          <p:cNvSpPr>
            <a:spLocks noChangeArrowheads="1"/>
          </p:cNvSpPr>
          <p:nvPr/>
        </p:nvSpPr>
        <p:spPr bwMode="auto">
          <a:xfrm>
            <a:off x="4787900" y="4387850"/>
            <a:ext cx="3384550" cy="504825"/>
          </a:xfrm>
          <a:prstGeom prst="roundRect">
            <a:avLst>
              <a:gd name="adj" fmla="val 16667"/>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marL="266700" indent="-2667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600" b="1"/>
              <a:t>3.	</a:t>
            </a:r>
            <a:r>
              <a:rPr lang="ja-JP" altLang="en-US" sz="1600" b="1"/>
              <a:t>ディーラー</a:t>
            </a:r>
          </a:p>
        </p:txBody>
      </p:sp>
      <p:sp>
        <p:nvSpPr>
          <p:cNvPr id="653324" name="AutoShape 12"/>
          <p:cNvSpPr>
            <a:spLocks noChangeArrowheads="1"/>
          </p:cNvSpPr>
          <p:nvPr/>
        </p:nvSpPr>
        <p:spPr bwMode="auto">
          <a:xfrm>
            <a:off x="4787900" y="5121275"/>
            <a:ext cx="3384550" cy="504825"/>
          </a:xfrm>
          <a:prstGeom prst="roundRect">
            <a:avLst>
              <a:gd name="adj" fmla="val 16667"/>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marL="266700" indent="-2667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600" b="1"/>
              <a:t>4.	</a:t>
            </a:r>
            <a:r>
              <a:rPr lang="ja-JP" altLang="en-US" sz="1600" b="1"/>
              <a:t>ユーザー向け自動車雑誌の記者</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0"/>
          </p:nvPr>
        </p:nvSpPr>
        <p:spPr/>
        <p:txBody>
          <a:bodyPr/>
          <a:lstStyle/>
          <a:p>
            <a:fld id="{131C9ADB-DF7B-4BD3-8F61-338F34DF3DE9}" type="slidenum">
              <a:rPr lang="en-US" altLang="ja-JP"/>
              <a:pPr/>
              <a:t>1</a:t>
            </a:fld>
            <a:endParaRPr lang="en-US" altLang="ja-JP"/>
          </a:p>
        </p:txBody>
      </p:sp>
      <p:sp>
        <p:nvSpPr>
          <p:cNvPr id="660485" name="Rectangle 5"/>
          <p:cNvSpPr>
            <a:spLocks noChangeArrowheads="1"/>
          </p:cNvSpPr>
          <p:nvPr/>
        </p:nvSpPr>
        <p:spPr bwMode="auto">
          <a:xfrm>
            <a:off x="2555875" y="2276475"/>
            <a:ext cx="4103688" cy="504825"/>
          </a:xfrm>
          <a:prstGeom prst="rect">
            <a:avLst/>
          </a:prstGeom>
          <a:solidFill>
            <a:srgbClr val="FFCC99"/>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0482" name="Rectangle 2"/>
          <p:cNvSpPr>
            <a:spLocks noGrp="1" noChangeArrowheads="1"/>
          </p:cNvSpPr>
          <p:nvPr>
            <p:ph type="title"/>
          </p:nvPr>
        </p:nvSpPr>
        <p:spPr>
          <a:xfrm>
            <a:off x="457200" y="454025"/>
            <a:ext cx="8218488" cy="457200"/>
          </a:xfrm>
        </p:spPr>
        <p:txBody>
          <a:bodyPr/>
          <a:lstStyle/>
          <a:p>
            <a:r>
              <a:rPr lang="ja-JP" altLang="en-US"/>
              <a:t>目次</a:t>
            </a:r>
          </a:p>
        </p:txBody>
      </p:sp>
      <p:sp>
        <p:nvSpPr>
          <p:cNvPr id="660483" name="Rectangle 3"/>
          <p:cNvSpPr>
            <a:spLocks noGrp="1" noChangeArrowheads="1"/>
          </p:cNvSpPr>
          <p:nvPr>
            <p:ph type="body" idx="1"/>
          </p:nvPr>
        </p:nvSpPr>
        <p:spPr>
          <a:xfrm>
            <a:off x="457200" y="1119188"/>
            <a:ext cx="8229600" cy="366712"/>
          </a:xfrm>
        </p:spPr>
        <p:txBody>
          <a:bodyPr/>
          <a:lstStyle/>
          <a:p>
            <a:endParaRPr lang="ja-JP" altLang="ja-JP"/>
          </a:p>
        </p:txBody>
      </p:sp>
      <p:sp>
        <p:nvSpPr>
          <p:cNvPr id="660484" name="Text Box 4"/>
          <p:cNvSpPr txBox="1">
            <a:spLocks noChangeArrowheads="1"/>
          </p:cNvSpPr>
          <p:nvPr/>
        </p:nvSpPr>
        <p:spPr bwMode="auto">
          <a:xfrm>
            <a:off x="2932113" y="2341563"/>
            <a:ext cx="3270745" cy="25875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42900" indent="-342900" algn="l">
              <a:defRPr kumimoji="1">
                <a:solidFill>
                  <a:schemeClr val="tx1"/>
                </a:solidFill>
                <a:latin typeface="Arial" charset="0"/>
                <a:ea typeface="ＭＳ Ｐゴシック" pitchFamily="50" charset="-128"/>
              </a:defRPr>
            </a:lvl1pPr>
            <a:lvl2pPr marL="800100" indent="-342900" algn="l">
              <a:defRPr kumimoji="1">
                <a:solidFill>
                  <a:schemeClr val="tx1"/>
                </a:solidFill>
                <a:latin typeface="Arial" charset="0"/>
                <a:ea typeface="ＭＳ Ｐゴシック" pitchFamily="50" charset="-128"/>
              </a:defRPr>
            </a:lvl2pPr>
            <a:lvl3pPr marL="1257300" indent="-342900" algn="l">
              <a:defRPr kumimoji="1">
                <a:solidFill>
                  <a:schemeClr val="tx1"/>
                </a:solidFill>
                <a:latin typeface="Arial" charset="0"/>
                <a:ea typeface="ＭＳ Ｐゴシック" pitchFamily="50" charset="-128"/>
              </a:defRPr>
            </a:lvl3pPr>
            <a:lvl4pPr marL="1714500" indent="-342900" algn="l">
              <a:defRPr kumimoji="1">
                <a:solidFill>
                  <a:schemeClr val="tx1"/>
                </a:solidFill>
                <a:latin typeface="Arial" charset="0"/>
                <a:ea typeface="ＭＳ Ｐゴシック" pitchFamily="50" charset="-128"/>
              </a:defRPr>
            </a:lvl4pPr>
            <a:lvl5pPr marL="2171700" indent="-342900" algn="l">
              <a:defRPr kumimoji="1">
                <a:solidFill>
                  <a:schemeClr val="tx1"/>
                </a:solidFill>
                <a:latin typeface="Arial" charset="0"/>
                <a:ea typeface="ＭＳ Ｐゴシック" pitchFamily="50" charset="-128"/>
              </a:defRPr>
            </a:lvl5pPr>
            <a:lvl6pPr marL="2628900" indent="-342900" fontAlgn="base">
              <a:spcBef>
                <a:spcPct val="0"/>
              </a:spcBef>
              <a:spcAft>
                <a:spcPct val="0"/>
              </a:spcAft>
              <a:defRPr kumimoji="1">
                <a:solidFill>
                  <a:schemeClr val="tx1"/>
                </a:solidFill>
                <a:latin typeface="Arial" charset="0"/>
                <a:ea typeface="ＭＳ Ｐゴシック" pitchFamily="50" charset="-128"/>
              </a:defRPr>
            </a:lvl6pPr>
            <a:lvl7pPr marL="3086100" indent="-342900" fontAlgn="base">
              <a:spcBef>
                <a:spcPct val="0"/>
              </a:spcBef>
              <a:spcAft>
                <a:spcPct val="0"/>
              </a:spcAft>
              <a:defRPr kumimoji="1">
                <a:solidFill>
                  <a:schemeClr val="tx1"/>
                </a:solidFill>
                <a:latin typeface="Arial" charset="0"/>
                <a:ea typeface="ＭＳ Ｐゴシック" pitchFamily="50" charset="-128"/>
              </a:defRPr>
            </a:lvl7pPr>
            <a:lvl8pPr marL="3543300" indent="-342900" fontAlgn="base">
              <a:spcBef>
                <a:spcPct val="0"/>
              </a:spcBef>
              <a:spcAft>
                <a:spcPct val="0"/>
              </a:spcAft>
              <a:defRPr kumimoji="1">
                <a:solidFill>
                  <a:schemeClr val="tx1"/>
                </a:solidFill>
                <a:latin typeface="Arial" charset="0"/>
                <a:ea typeface="ＭＳ Ｐゴシック" pitchFamily="50" charset="-128"/>
              </a:defRPr>
            </a:lvl8pPr>
            <a:lvl9pPr marL="4000500" indent="-342900" fontAlgn="base">
              <a:spcBef>
                <a:spcPct val="0"/>
              </a:spcBef>
              <a:spcAft>
                <a:spcPct val="0"/>
              </a:spcAft>
              <a:defRPr kumimoji="1">
                <a:solidFill>
                  <a:schemeClr val="tx1"/>
                </a:solidFill>
                <a:latin typeface="Arial" charset="0"/>
                <a:ea typeface="ＭＳ Ｐゴシック" pitchFamily="50" charset="-128"/>
              </a:defRPr>
            </a:lvl9pPr>
          </a:lstStyle>
          <a:p>
            <a:pPr>
              <a:buFontTx/>
              <a:buAutoNum type="arabicPeriod"/>
            </a:pPr>
            <a:r>
              <a:rPr lang="ja-JP" altLang="en-US" sz="1800" b="1" dirty="0"/>
              <a:t>プレゼンテーションの全体像</a:t>
            </a:r>
          </a:p>
          <a:p>
            <a:pPr>
              <a:buFontTx/>
              <a:buAutoNum type="arabicPeriod"/>
            </a:pPr>
            <a:endParaRPr lang="ja-JP" altLang="en-US" sz="1800" b="1" dirty="0"/>
          </a:p>
          <a:p>
            <a:pPr>
              <a:buFontTx/>
              <a:buAutoNum type="arabicPeriod"/>
            </a:pPr>
            <a:r>
              <a:rPr lang="ja-JP" altLang="en-US" sz="1800" b="1" dirty="0"/>
              <a:t>聞き手の分析</a:t>
            </a:r>
          </a:p>
          <a:p>
            <a:pPr>
              <a:buFontTx/>
              <a:buAutoNum type="arabicPeriod"/>
            </a:pPr>
            <a:endParaRPr lang="ja-JP" altLang="en-US" sz="1800" b="1" dirty="0"/>
          </a:p>
          <a:p>
            <a:pPr>
              <a:buFontTx/>
              <a:buAutoNum type="arabicPeriod"/>
            </a:pPr>
            <a:r>
              <a:rPr lang="ja-JP" altLang="en-US" sz="1800" b="1" dirty="0"/>
              <a:t>構造化</a:t>
            </a:r>
          </a:p>
          <a:p>
            <a:pPr>
              <a:buFontTx/>
              <a:buAutoNum type="arabicPeriod"/>
            </a:pPr>
            <a:endParaRPr lang="ja-JP" altLang="en-US" sz="1800" b="1" dirty="0"/>
          </a:p>
          <a:p>
            <a:pPr>
              <a:buFontTx/>
              <a:buAutoNum type="arabicPeriod"/>
            </a:pPr>
            <a:r>
              <a:rPr lang="ja-JP" altLang="en-US" sz="1800" b="1" dirty="0"/>
              <a:t>資料化</a:t>
            </a:r>
          </a:p>
          <a:p>
            <a:pPr>
              <a:buFontTx/>
              <a:buAutoNum type="arabicPeriod"/>
            </a:pPr>
            <a:endParaRPr lang="ja-JP" altLang="en-US" sz="1800" b="1" dirty="0"/>
          </a:p>
          <a:p>
            <a:pPr>
              <a:buFontTx/>
              <a:buAutoNum type="arabicPeriod"/>
            </a:pPr>
            <a:r>
              <a:rPr lang="ja-JP" altLang="en-US" sz="1800" b="1" dirty="0"/>
              <a:t>プレゼン</a:t>
            </a:r>
            <a:r>
              <a:rPr lang="ja-JP" altLang="en-US" sz="1800" b="1" dirty="0" smtClean="0"/>
              <a:t>実施</a:t>
            </a:r>
            <a:endParaRPr lang="ja-JP" altLang="en-US" sz="1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3"/>
          <p:cNvSpPr>
            <a:spLocks noGrp="1"/>
          </p:cNvSpPr>
          <p:nvPr>
            <p:ph type="sldNum" sz="quarter" idx="10"/>
          </p:nvPr>
        </p:nvSpPr>
        <p:spPr/>
        <p:txBody>
          <a:bodyPr/>
          <a:lstStyle/>
          <a:p>
            <a:fld id="{B315582C-7B55-4C1C-A4A9-85D9D30830FD}" type="slidenum">
              <a:rPr lang="en-US" altLang="ja-JP"/>
              <a:pPr/>
              <a:t>19</a:t>
            </a:fld>
            <a:endParaRPr lang="en-US" altLang="ja-JP"/>
          </a:p>
        </p:txBody>
      </p:sp>
      <p:sp>
        <p:nvSpPr>
          <p:cNvPr id="738306" name="Rectangle 2"/>
          <p:cNvSpPr>
            <a:spLocks noGrp="1" noChangeArrowheads="1"/>
          </p:cNvSpPr>
          <p:nvPr>
            <p:ph type="title"/>
          </p:nvPr>
        </p:nvSpPr>
        <p:spPr>
          <a:xfrm>
            <a:off x="457200" y="454025"/>
            <a:ext cx="8218488" cy="457200"/>
          </a:xfrm>
        </p:spPr>
        <p:txBody>
          <a:bodyPr/>
          <a:lstStyle/>
          <a:p>
            <a:r>
              <a:rPr lang="en-US" altLang="ja-JP"/>
              <a:t>《</a:t>
            </a:r>
            <a:r>
              <a:rPr lang="ja-JP" altLang="en-US"/>
              <a:t>ワークシート</a:t>
            </a:r>
            <a:r>
              <a:rPr lang="en-US" altLang="ja-JP"/>
              <a:t>》</a:t>
            </a:r>
            <a:r>
              <a:rPr lang="ja-JP" altLang="en-US"/>
              <a:t>聞き手の分析</a:t>
            </a:r>
          </a:p>
        </p:txBody>
      </p:sp>
      <p:sp>
        <p:nvSpPr>
          <p:cNvPr id="738307" name="Rectangle 3"/>
          <p:cNvSpPr>
            <a:spLocks noChangeArrowheads="1"/>
          </p:cNvSpPr>
          <p:nvPr/>
        </p:nvSpPr>
        <p:spPr bwMode="auto">
          <a:xfrm>
            <a:off x="1360488" y="1746250"/>
            <a:ext cx="1704975"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08" name="Rectangle 4"/>
          <p:cNvSpPr>
            <a:spLocks noChangeArrowheads="1"/>
          </p:cNvSpPr>
          <p:nvPr/>
        </p:nvSpPr>
        <p:spPr bwMode="auto">
          <a:xfrm>
            <a:off x="1360488" y="4581525"/>
            <a:ext cx="1704975"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09" name="Rectangle 5"/>
          <p:cNvSpPr>
            <a:spLocks noChangeArrowheads="1"/>
          </p:cNvSpPr>
          <p:nvPr/>
        </p:nvSpPr>
        <p:spPr bwMode="auto">
          <a:xfrm>
            <a:off x="1360488" y="2978150"/>
            <a:ext cx="1704975"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10" name="Rectangle 6"/>
          <p:cNvSpPr>
            <a:spLocks noChangeArrowheads="1"/>
          </p:cNvSpPr>
          <p:nvPr/>
        </p:nvSpPr>
        <p:spPr bwMode="auto">
          <a:xfrm>
            <a:off x="3221038" y="1746250"/>
            <a:ext cx="1706562"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11" name="Rectangle 7"/>
          <p:cNvSpPr>
            <a:spLocks noChangeArrowheads="1"/>
          </p:cNvSpPr>
          <p:nvPr/>
        </p:nvSpPr>
        <p:spPr bwMode="auto">
          <a:xfrm>
            <a:off x="3221038" y="4581525"/>
            <a:ext cx="1706562"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12" name="Rectangle 8"/>
          <p:cNvSpPr>
            <a:spLocks noChangeArrowheads="1"/>
          </p:cNvSpPr>
          <p:nvPr/>
        </p:nvSpPr>
        <p:spPr bwMode="auto">
          <a:xfrm>
            <a:off x="3221038" y="2978150"/>
            <a:ext cx="1706562"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13" name="Rectangle 9"/>
          <p:cNvSpPr>
            <a:spLocks noChangeArrowheads="1"/>
          </p:cNvSpPr>
          <p:nvPr/>
        </p:nvSpPr>
        <p:spPr bwMode="auto">
          <a:xfrm>
            <a:off x="5078413" y="1746250"/>
            <a:ext cx="1706562"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14" name="Rectangle 10"/>
          <p:cNvSpPr>
            <a:spLocks noChangeArrowheads="1"/>
          </p:cNvSpPr>
          <p:nvPr/>
        </p:nvSpPr>
        <p:spPr bwMode="auto">
          <a:xfrm>
            <a:off x="5078413" y="4581525"/>
            <a:ext cx="1706562"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15" name="Rectangle 11"/>
          <p:cNvSpPr>
            <a:spLocks noChangeArrowheads="1"/>
          </p:cNvSpPr>
          <p:nvPr/>
        </p:nvSpPr>
        <p:spPr bwMode="auto">
          <a:xfrm>
            <a:off x="5078413" y="2978150"/>
            <a:ext cx="1706562"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16" name="Rectangle 12"/>
          <p:cNvSpPr>
            <a:spLocks noChangeArrowheads="1"/>
          </p:cNvSpPr>
          <p:nvPr/>
        </p:nvSpPr>
        <p:spPr bwMode="auto">
          <a:xfrm>
            <a:off x="6940550" y="1746250"/>
            <a:ext cx="1704975"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17" name="Rectangle 13"/>
          <p:cNvSpPr>
            <a:spLocks noChangeArrowheads="1"/>
          </p:cNvSpPr>
          <p:nvPr/>
        </p:nvSpPr>
        <p:spPr bwMode="auto">
          <a:xfrm>
            <a:off x="6940550" y="4581525"/>
            <a:ext cx="1704975"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18" name="Rectangle 14"/>
          <p:cNvSpPr>
            <a:spLocks noChangeArrowheads="1"/>
          </p:cNvSpPr>
          <p:nvPr/>
        </p:nvSpPr>
        <p:spPr bwMode="auto">
          <a:xfrm>
            <a:off x="6940550" y="2978150"/>
            <a:ext cx="1704975"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38319" name="Text Box 15"/>
          <p:cNvSpPr txBox="1">
            <a:spLocks noChangeArrowheads="1"/>
          </p:cNvSpPr>
          <p:nvPr/>
        </p:nvSpPr>
        <p:spPr bwMode="auto">
          <a:xfrm>
            <a:off x="1258888" y="1247775"/>
            <a:ext cx="18875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1.</a:t>
            </a:r>
            <a:r>
              <a:rPr lang="ja-JP" altLang="en-US" sz="1600" b="1"/>
              <a:t>自社の社長・役員</a:t>
            </a:r>
          </a:p>
        </p:txBody>
      </p:sp>
      <p:sp>
        <p:nvSpPr>
          <p:cNvPr id="738320" name="Text Box 16"/>
          <p:cNvSpPr txBox="1">
            <a:spLocks noChangeArrowheads="1"/>
          </p:cNvSpPr>
          <p:nvPr/>
        </p:nvSpPr>
        <p:spPr bwMode="auto">
          <a:xfrm>
            <a:off x="3335338" y="1247775"/>
            <a:ext cx="14779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2.</a:t>
            </a:r>
            <a:r>
              <a:rPr lang="ja-JP" altLang="en-US" sz="1600" b="1"/>
              <a:t>株主・投資家</a:t>
            </a:r>
          </a:p>
        </p:txBody>
      </p:sp>
      <p:sp>
        <p:nvSpPr>
          <p:cNvPr id="738321" name="Text Box 17"/>
          <p:cNvSpPr txBox="1">
            <a:spLocks noChangeArrowheads="1"/>
          </p:cNvSpPr>
          <p:nvPr/>
        </p:nvSpPr>
        <p:spPr bwMode="auto">
          <a:xfrm>
            <a:off x="5310188" y="1247775"/>
            <a:ext cx="12398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3.</a:t>
            </a:r>
            <a:r>
              <a:rPr lang="ja-JP" altLang="en-US" sz="1600" b="1"/>
              <a:t>ディーラー</a:t>
            </a:r>
          </a:p>
        </p:txBody>
      </p:sp>
      <p:sp>
        <p:nvSpPr>
          <p:cNvPr id="738322" name="Text Box 18"/>
          <p:cNvSpPr txBox="1">
            <a:spLocks noChangeArrowheads="1"/>
          </p:cNvSpPr>
          <p:nvPr/>
        </p:nvSpPr>
        <p:spPr bwMode="auto">
          <a:xfrm>
            <a:off x="6883400" y="1125538"/>
            <a:ext cx="1819275"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4.</a:t>
            </a:r>
            <a:r>
              <a:rPr lang="ja-JP" altLang="en-US" sz="1600" b="1"/>
              <a:t>ユーザー向け</a:t>
            </a:r>
          </a:p>
          <a:p>
            <a:r>
              <a:rPr lang="ja-JP" altLang="en-US" sz="1600" b="1"/>
              <a:t>自動車雑誌の記者</a:t>
            </a:r>
          </a:p>
        </p:txBody>
      </p:sp>
      <p:sp>
        <p:nvSpPr>
          <p:cNvPr id="738323" name="Text Box 19"/>
          <p:cNvSpPr txBox="1">
            <a:spLocks noChangeArrowheads="1"/>
          </p:cNvSpPr>
          <p:nvPr/>
        </p:nvSpPr>
        <p:spPr bwMode="auto">
          <a:xfrm>
            <a:off x="179388" y="1984375"/>
            <a:ext cx="11811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プレゼンの目的</a:t>
            </a:r>
          </a:p>
        </p:txBody>
      </p:sp>
      <p:sp>
        <p:nvSpPr>
          <p:cNvPr id="738324" name="Text Box 20"/>
          <p:cNvSpPr txBox="1">
            <a:spLocks noChangeArrowheads="1"/>
          </p:cNvSpPr>
          <p:nvPr/>
        </p:nvSpPr>
        <p:spPr bwMode="auto">
          <a:xfrm>
            <a:off x="265113" y="3540125"/>
            <a:ext cx="10080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600" b="1"/>
              <a:t>WIIFY</a:t>
            </a:r>
          </a:p>
        </p:txBody>
      </p:sp>
      <p:sp>
        <p:nvSpPr>
          <p:cNvPr id="738325" name="Text Box 21"/>
          <p:cNvSpPr txBox="1">
            <a:spLocks noChangeArrowheads="1"/>
          </p:cNvSpPr>
          <p:nvPr/>
        </p:nvSpPr>
        <p:spPr bwMode="auto">
          <a:xfrm>
            <a:off x="179388" y="5384800"/>
            <a:ext cx="11811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知りたい</a:t>
            </a:r>
            <a:br>
              <a:rPr lang="ja-JP" altLang="en-US" sz="1600" b="1"/>
            </a:br>
            <a:r>
              <a:rPr lang="ja-JP" altLang="en-US" sz="1600" b="1"/>
              <a:t>こと</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3"/>
          <p:cNvSpPr>
            <a:spLocks noGrp="1"/>
          </p:cNvSpPr>
          <p:nvPr>
            <p:ph type="sldNum" sz="quarter" idx="10"/>
          </p:nvPr>
        </p:nvSpPr>
        <p:spPr/>
        <p:txBody>
          <a:bodyPr/>
          <a:lstStyle/>
          <a:p>
            <a:fld id="{314756E6-1A05-47E6-B981-F443DA7D344B}" type="slidenum">
              <a:rPr lang="en-US" altLang="ja-JP"/>
              <a:pPr/>
              <a:t>20</a:t>
            </a:fld>
            <a:endParaRPr lang="en-US" altLang="ja-JP"/>
          </a:p>
        </p:txBody>
      </p:sp>
      <p:sp>
        <p:nvSpPr>
          <p:cNvPr id="710658"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a:t>
            </a:r>
            <a:r>
              <a:rPr lang="en-US" altLang="ja-JP"/>
              <a:t>》</a:t>
            </a:r>
            <a:r>
              <a:rPr lang="ja-JP" altLang="en-US"/>
              <a:t>聞き手の分析</a:t>
            </a:r>
          </a:p>
        </p:txBody>
      </p:sp>
      <p:sp>
        <p:nvSpPr>
          <p:cNvPr id="710660" name="Rectangle 4"/>
          <p:cNvSpPr>
            <a:spLocks noChangeArrowheads="1"/>
          </p:cNvSpPr>
          <p:nvPr/>
        </p:nvSpPr>
        <p:spPr bwMode="auto">
          <a:xfrm>
            <a:off x="1360488" y="1746250"/>
            <a:ext cx="1704975"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エコカーの開発予算の承認をいただく</a:t>
            </a:r>
          </a:p>
        </p:txBody>
      </p:sp>
      <p:sp>
        <p:nvSpPr>
          <p:cNvPr id="710662" name="Rectangle 6"/>
          <p:cNvSpPr>
            <a:spLocks noChangeArrowheads="1"/>
          </p:cNvSpPr>
          <p:nvPr/>
        </p:nvSpPr>
        <p:spPr bwMode="auto">
          <a:xfrm>
            <a:off x="1360488" y="4581525"/>
            <a:ext cx="1704975"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他社との差別化ポイント、優位性</a:t>
            </a:r>
          </a:p>
          <a:p>
            <a:pPr>
              <a:buFontTx/>
              <a:buChar char="•"/>
            </a:pPr>
            <a:r>
              <a:rPr lang="ja-JP" altLang="en-US"/>
              <a:t>必要な投資額</a:t>
            </a:r>
          </a:p>
          <a:p>
            <a:pPr>
              <a:buFontTx/>
              <a:buChar char="•"/>
            </a:pPr>
            <a:r>
              <a:rPr lang="ja-JP" altLang="en-US"/>
              <a:t>開発体制、開発スケジュール</a:t>
            </a:r>
          </a:p>
          <a:p>
            <a:pPr>
              <a:buFontTx/>
              <a:buChar char="•"/>
            </a:pPr>
            <a:r>
              <a:rPr lang="ja-JP" altLang="en-US"/>
              <a:t>販売台数、売上、利益の大まかな目標</a:t>
            </a:r>
          </a:p>
        </p:txBody>
      </p:sp>
      <p:sp>
        <p:nvSpPr>
          <p:cNvPr id="710663" name="Rectangle 7"/>
          <p:cNvSpPr>
            <a:spLocks noChangeArrowheads="1"/>
          </p:cNvSpPr>
          <p:nvPr/>
        </p:nvSpPr>
        <p:spPr bwMode="auto">
          <a:xfrm>
            <a:off x="1360488" y="2978150"/>
            <a:ext cx="1704975"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売上が伸び、利益が出る</a:t>
            </a:r>
          </a:p>
          <a:p>
            <a:pPr>
              <a:buFontTx/>
              <a:buChar char="•"/>
            </a:pPr>
            <a:r>
              <a:rPr lang="ja-JP" altLang="en-US"/>
              <a:t>ブランド価値が高まる</a:t>
            </a:r>
          </a:p>
          <a:p>
            <a:pPr>
              <a:buFontTx/>
              <a:buChar char="•"/>
            </a:pPr>
            <a:r>
              <a:rPr lang="ja-JP" altLang="en-US"/>
              <a:t>株価が上がる</a:t>
            </a:r>
          </a:p>
        </p:txBody>
      </p:sp>
      <p:sp>
        <p:nvSpPr>
          <p:cNvPr id="710664" name="Rectangle 8"/>
          <p:cNvSpPr>
            <a:spLocks noChangeArrowheads="1"/>
          </p:cNvSpPr>
          <p:nvPr/>
        </p:nvSpPr>
        <p:spPr bwMode="auto">
          <a:xfrm>
            <a:off x="3221038" y="1746250"/>
            <a:ext cx="1706562"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自社に投資してもらう</a:t>
            </a:r>
          </a:p>
        </p:txBody>
      </p:sp>
      <p:sp>
        <p:nvSpPr>
          <p:cNvPr id="710665" name="Rectangle 9"/>
          <p:cNvSpPr>
            <a:spLocks noChangeArrowheads="1"/>
          </p:cNvSpPr>
          <p:nvPr/>
        </p:nvSpPr>
        <p:spPr bwMode="auto">
          <a:xfrm>
            <a:off x="3221038" y="4581525"/>
            <a:ext cx="1706562"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他社との差別化ポイント、優位性</a:t>
            </a:r>
          </a:p>
          <a:p>
            <a:pPr>
              <a:buFontTx/>
              <a:buChar char="•"/>
            </a:pPr>
            <a:r>
              <a:rPr lang="ja-JP" altLang="en-US"/>
              <a:t>商品化予定時期</a:t>
            </a:r>
          </a:p>
          <a:p>
            <a:pPr>
              <a:buFontTx/>
              <a:buChar char="•"/>
            </a:pPr>
            <a:r>
              <a:rPr lang="ja-JP" altLang="en-US"/>
              <a:t>販売台数、売上、利益の大まかな目標</a:t>
            </a:r>
          </a:p>
        </p:txBody>
      </p:sp>
      <p:sp>
        <p:nvSpPr>
          <p:cNvPr id="710666" name="Rectangle 10"/>
          <p:cNvSpPr>
            <a:spLocks noChangeArrowheads="1"/>
          </p:cNvSpPr>
          <p:nvPr/>
        </p:nvSpPr>
        <p:spPr bwMode="auto">
          <a:xfrm>
            <a:off x="3221038" y="2978150"/>
            <a:ext cx="1706562"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株価が上がる</a:t>
            </a:r>
          </a:p>
        </p:txBody>
      </p:sp>
      <p:sp>
        <p:nvSpPr>
          <p:cNvPr id="710667" name="Rectangle 11"/>
          <p:cNvSpPr>
            <a:spLocks noChangeArrowheads="1"/>
          </p:cNvSpPr>
          <p:nvPr/>
        </p:nvSpPr>
        <p:spPr bwMode="auto">
          <a:xfrm>
            <a:off x="5078413" y="1746250"/>
            <a:ext cx="1706562"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エコカーの開発を支持してもらう</a:t>
            </a:r>
          </a:p>
        </p:txBody>
      </p:sp>
      <p:sp>
        <p:nvSpPr>
          <p:cNvPr id="710668" name="Rectangle 12"/>
          <p:cNvSpPr>
            <a:spLocks noChangeArrowheads="1"/>
          </p:cNvSpPr>
          <p:nvPr/>
        </p:nvSpPr>
        <p:spPr bwMode="auto">
          <a:xfrm>
            <a:off x="5078413" y="4581525"/>
            <a:ext cx="1706562"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商品の具体的な特徴</a:t>
            </a:r>
          </a:p>
          <a:p>
            <a:pPr>
              <a:buFontTx/>
              <a:buChar char="•"/>
            </a:pPr>
            <a:r>
              <a:rPr lang="ja-JP" altLang="en-US"/>
              <a:t>顧客にとっての具体的なメリット</a:t>
            </a:r>
          </a:p>
          <a:p>
            <a:pPr>
              <a:buFontTx/>
              <a:buChar char="•"/>
            </a:pPr>
            <a:r>
              <a:rPr lang="ja-JP" altLang="en-US"/>
              <a:t>他社との差別化ポイント、優位性</a:t>
            </a:r>
          </a:p>
          <a:p>
            <a:pPr>
              <a:buFontTx/>
              <a:buChar char="•"/>
            </a:pPr>
            <a:r>
              <a:rPr lang="ja-JP" altLang="en-US"/>
              <a:t>商品化予定時期</a:t>
            </a:r>
          </a:p>
        </p:txBody>
      </p:sp>
      <p:sp>
        <p:nvSpPr>
          <p:cNvPr id="710669" name="Rectangle 13"/>
          <p:cNvSpPr>
            <a:spLocks noChangeArrowheads="1"/>
          </p:cNvSpPr>
          <p:nvPr/>
        </p:nvSpPr>
        <p:spPr bwMode="auto">
          <a:xfrm>
            <a:off x="5078413" y="2978150"/>
            <a:ext cx="1706562"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販売しやすい</a:t>
            </a:r>
          </a:p>
          <a:p>
            <a:pPr>
              <a:buFontTx/>
              <a:buChar char="•"/>
            </a:pPr>
            <a:r>
              <a:rPr lang="ja-JP" altLang="en-US"/>
              <a:t>既存顧客が買換え時にエコカーを選んでくれる</a:t>
            </a:r>
          </a:p>
          <a:p>
            <a:pPr>
              <a:buFontTx/>
              <a:buChar char="•"/>
            </a:pPr>
            <a:r>
              <a:rPr lang="ja-JP" altLang="en-US"/>
              <a:t>エコカーを買う新規顧客が増える</a:t>
            </a:r>
          </a:p>
        </p:txBody>
      </p:sp>
      <p:sp>
        <p:nvSpPr>
          <p:cNvPr id="710670" name="Rectangle 14"/>
          <p:cNvSpPr>
            <a:spLocks noChangeArrowheads="1"/>
          </p:cNvSpPr>
          <p:nvPr/>
        </p:nvSpPr>
        <p:spPr bwMode="auto">
          <a:xfrm>
            <a:off x="6940550" y="1746250"/>
            <a:ext cx="1704975"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雑誌の記事にエコカーを取り上げてもらう</a:t>
            </a:r>
          </a:p>
        </p:txBody>
      </p:sp>
      <p:sp>
        <p:nvSpPr>
          <p:cNvPr id="710671" name="Rectangle 15"/>
          <p:cNvSpPr>
            <a:spLocks noChangeArrowheads="1"/>
          </p:cNvSpPr>
          <p:nvPr/>
        </p:nvSpPr>
        <p:spPr bwMode="auto">
          <a:xfrm>
            <a:off x="6940550" y="4581525"/>
            <a:ext cx="1704975"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商品の具体的な特徴</a:t>
            </a:r>
          </a:p>
          <a:p>
            <a:pPr>
              <a:buFontTx/>
              <a:buChar char="•"/>
            </a:pPr>
            <a:r>
              <a:rPr lang="ja-JP" altLang="en-US"/>
              <a:t>ユーザーにとっての具体的なメリット</a:t>
            </a:r>
          </a:p>
          <a:p>
            <a:pPr>
              <a:buFontTx/>
              <a:buChar char="•"/>
            </a:pPr>
            <a:r>
              <a:rPr lang="ja-JP" altLang="en-US"/>
              <a:t>商品化予定時期</a:t>
            </a:r>
          </a:p>
          <a:p>
            <a:pPr>
              <a:buFontTx/>
              <a:buChar char="•"/>
            </a:pPr>
            <a:r>
              <a:rPr lang="ja-JP" altLang="en-US"/>
              <a:t>開発に至るまでの経緯、興味深いエピソード</a:t>
            </a:r>
          </a:p>
        </p:txBody>
      </p:sp>
      <p:sp>
        <p:nvSpPr>
          <p:cNvPr id="710672" name="Rectangle 16"/>
          <p:cNvSpPr>
            <a:spLocks noChangeArrowheads="1"/>
          </p:cNvSpPr>
          <p:nvPr/>
        </p:nvSpPr>
        <p:spPr bwMode="auto">
          <a:xfrm>
            <a:off x="6940550" y="2978150"/>
            <a:ext cx="1704975"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読者の興味をひく面白い記事が書ける</a:t>
            </a:r>
          </a:p>
        </p:txBody>
      </p:sp>
      <p:sp>
        <p:nvSpPr>
          <p:cNvPr id="710674" name="Text Box 18"/>
          <p:cNvSpPr txBox="1">
            <a:spLocks noChangeArrowheads="1"/>
          </p:cNvSpPr>
          <p:nvPr/>
        </p:nvSpPr>
        <p:spPr bwMode="auto">
          <a:xfrm>
            <a:off x="1258888" y="1247775"/>
            <a:ext cx="18875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1.</a:t>
            </a:r>
            <a:r>
              <a:rPr lang="ja-JP" altLang="en-US" sz="1600" b="1"/>
              <a:t>自社の社長・役員</a:t>
            </a:r>
          </a:p>
        </p:txBody>
      </p:sp>
      <p:sp>
        <p:nvSpPr>
          <p:cNvPr id="710675" name="Text Box 19"/>
          <p:cNvSpPr txBox="1">
            <a:spLocks noChangeArrowheads="1"/>
          </p:cNvSpPr>
          <p:nvPr/>
        </p:nvSpPr>
        <p:spPr bwMode="auto">
          <a:xfrm>
            <a:off x="3335338" y="1247775"/>
            <a:ext cx="14779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2.</a:t>
            </a:r>
            <a:r>
              <a:rPr lang="ja-JP" altLang="en-US" sz="1600" b="1"/>
              <a:t>株主・投資家</a:t>
            </a:r>
          </a:p>
        </p:txBody>
      </p:sp>
      <p:sp>
        <p:nvSpPr>
          <p:cNvPr id="710676" name="Text Box 20"/>
          <p:cNvSpPr txBox="1">
            <a:spLocks noChangeArrowheads="1"/>
          </p:cNvSpPr>
          <p:nvPr/>
        </p:nvSpPr>
        <p:spPr bwMode="auto">
          <a:xfrm>
            <a:off x="5310188" y="1247775"/>
            <a:ext cx="12398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3.</a:t>
            </a:r>
            <a:r>
              <a:rPr lang="ja-JP" altLang="en-US" sz="1600" b="1"/>
              <a:t>ディーラー</a:t>
            </a:r>
          </a:p>
        </p:txBody>
      </p:sp>
      <p:sp>
        <p:nvSpPr>
          <p:cNvPr id="710677" name="Text Box 21"/>
          <p:cNvSpPr txBox="1">
            <a:spLocks noChangeArrowheads="1"/>
          </p:cNvSpPr>
          <p:nvPr/>
        </p:nvSpPr>
        <p:spPr bwMode="auto">
          <a:xfrm>
            <a:off x="6883400" y="1125538"/>
            <a:ext cx="1819275"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4.</a:t>
            </a:r>
            <a:r>
              <a:rPr lang="ja-JP" altLang="en-US" sz="1600" b="1"/>
              <a:t>ユーザー向け</a:t>
            </a:r>
          </a:p>
          <a:p>
            <a:r>
              <a:rPr lang="ja-JP" altLang="en-US" sz="1600" b="1"/>
              <a:t>自動車雑誌の記者</a:t>
            </a:r>
          </a:p>
        </p:txBody>
      </p:sp>
      <p:sp>
        <p:nvSpPr>
          <p:cNvPr id="710678" name="Text Box 22"/>
          <p:cNvSpPr txBox="1">
            <a:spLocks noChangeArrowheads="1"/>
          </p:cNvSpPr>
          <p:nvPr/>
        </p:nvSpPr>
        <p:spPr bwMode="auto">
          <a:xfrm>
            <a:off x="179388" y="1984375"/>
            <a:ext cx="11811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プレゼンの目的</a:t>
            </a:r>
          </a:p>
        </p:txBody>
      </p:sp>
      <p:sp>
        <p:nvSpPr>
          <p:cNvPr id="710679" name="Text Box 23"/>
          <p:cNvSpPr txBox="1">
            <a:spLocks noChangeArrowheads="1"/>
          </p:cNvSpPr>
          <p:nvPr/>
        </p:nvSpPr>
        <p:spPr bwMode="auto">
          <a:xfrm>
            <a:off x="265113" y="3540125"/>
            <a:ext cx="10080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600" b="1"/>
              <a:t>WIIFY</a:t>
            </a:r>
          </a:p>
        </p:txBody>
      </p:sp>
      <p:sp>
        <p:nvSpPr>
          <p:cNvPr id="710680" name="Text Box 24"/>
          <p:cNvSpPr txBox="1">
            <a:spLocks noChangeArrowheads="1"/>
          </p:cNvSpPr>
          <p:nvPr/>
        </p:nvSpPr>
        <p:spPr bwMode="auto">
          <a:xfrm>
            <a:off x="179388" y="5384800"/>
            <a:ext cx="11811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知りたい</a:t>
            </a:r>
            <a:br>
              <a:rPr lang="ja-JP" altLang="en-US" sz="1600" b="1"/>
            </a:br>
            <a:r>
              <a:rPr lang="ja-JP" altLang="en-US" sz="1600" b="1"/>
              <a:t>こと</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0"/>
          </p:nvPr>
        </p:nvSpPr>
        <p:spPr/>
        <p:txBody>
          <a:bodyPr/>
          <a:lstStyle/>
          <a:p>
            <a:fld id="{C49CFE5D-EEAA-44EC-9C89-C8E1C2E9CCA7}" type="slidenum">
              <a:rPr lang="en-US" altLang="ja-JP"/>
              <a:pPr/>
              <a:t>21</a:t>
            </a:fld>
            <a:endParaRPr lang="en-US" altLang="ja-JP"/>
          </a:p>
        </p:txBody>
      </p:sp>
      <p:sp>
        <p:nvSpPr>
          <p:cNvPr id="662530" name="Rectangle 2"/>
          <p:cNvSpPr>
            <a:spLocks noChangeArrowheads="1"/>
          </p:cNvSpPr>
          <p:nvPr/>
        </p:nvSpPr>
        <p:spPr bwMode="auto">
          <a:xfrm>
            <a:off x="2555875" y="3355975"/>
            <a:ext cx="4103688" cy="504825"/>
          </a:xfrm>
          <a:prstGeom prst="rect">
            <a:avLst/>
          </a:prstGeom>
          <a:solidFill>
            <a:srgbClr val="FFCC99"/>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2531" name="Rectangle 3"/>
          <p:cNvSpPr>
            <a:spLocks noGrp="1" noChangeArrowheads="1"/>
          </p:cNvSpPr>
          <p:nvPr>
            <p:ph type="title"/>
          </p:nvPr>
        </p:nvSpPr>
        <p:spPr>
          <a:xfrm>
            <a:off x="457200" y="454025"/>
            <a:ext cx="8218488" cy="457200"/>
          </a:xfrm>
        </p:spPr>
        <p:txBody>
          <a:bodyPr/>
          <a:lstStyle/>
          <a:p>
            <a:r>
              <a:rPr lang="ja-JP" altLang="en-US"/>
              <a:t>目次</a:t>
            </a:r>
          </a:p>
        </p:txBody>
      </p:sp>
      <p:sp>
        <p:nvSpPr>
          <p:cNvPr id="662532" name="Rectangle 4"/>
          <p:cNvSpPr>
            <a:spLocks noGrp="1" noChangeArrowheads="1"/>
          </p:cNvSpPr>
          <p:nvPr>
            <p:ph type="body" idx="1"/>
          </p:nvPr>
        </p:nvSpPr>
        <p:spPr>
          <a:xfrm>
            <a:off x="457200" y="1119188"/>
            <a:ext cx="8229600" cy="366712"/>
          </a:xfrm>
        </p:spPr>
        <p:txBody>
          <a:bodyPr/>
          <a:lstStyle/>
          <a:p>
            <a:endParaRPr lang="ja-JP" altLang="ja-JP"/>
          </a:p>
        </p:txBody>
      </p:sp>
      <p:sp>
        <p:nvSpPr>
          <p:cNvPr id="662533" name="Text Box 5"/>
          <p:cNvSpPr txBox="1">
            <a:spLocks noChangeArrowheads="1"/>
          </p:cNvSpPr>
          <p:nvPr/>
        </p:nvSpPr>
        <p:spPr bwMode="auto">
          <a:xfrm>
            <a:off x="2932113" y="2341563"/>
            <a:ext cx="3270745" cy="25875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42900" indent="-342900" algn="l">
              <a:defRPr kumimoji="1">
                <a:solidFill>
                  <a:schemeClr val="tx1"/>
                </a:solidFill>
                <a:latin typeface="Arial" charset="0"/>
                <a:ea typeface="ＭＳ Ｐゴシック" pitchFamily="50" charset="-128"/>
              </a:defRPr>
            </a:lvl1pPr>
            <a:lvl2pPr marL="800100" indent="-342900" algn="l">
              <a:defRPr kumimoji="1">
                <a:solidFill>
                  <a:schemeClr val="tx1"/>
                </a:solidFill>
                <a:latin typeface="Arial" charset="0"/>
                <a:ea typeface="ＭＳ Ｐゴシック" pitchFamily="50" charset="-128"/>
              </a:defRPr>
            </a:lvl2pPr>
            <a:lvl3pPr marL="1257300" indent="-342900" algn="l">
              <a:defRPr kumimoji="1">
                <a:solidFill>
                  <a:schemeClr val="tx1"/>
                </a:solidFill>
                <a:latin typeface="Arial" charset="0"/>
                <a:ea typeface="ＭＳ Ｐゴシック" pitchFamily="50" charset="-128"/>
              </a:defRPr>
            </a:lvl3pPr>
            <a:lvl4pPr marL="1714500" indent="-342900" algn="l">
              <a:defRPr kumimoji="1">
                <a:solidFill>
                  <a:schemeClr val="tx1"/>
                </a:solidFill>
                <a:latin typeface="Arial" charset="0"/>
                <a:ea typeface="ＭＳ Ｐゴシック" pitchFamily="50" charset="-128"/>
              </a:defRPr>
            </a:lvl4pPr>
            <a:lvl5pPr marL="2171700" indent="-342900" algn="l">
              <a:defRPr kumimoji="1">
                <a:solidFill>
                  <a:schemeClr val="tx1"/>
                </a:solidFill>
                <a:latin typeface="Arial" charset="0"/>
                <a:ea typeface="ＭＳ Ｐゴシック" pitchFamily="50" charset="-128"/>
              </a:defRPr>
            </a:lvl5pPr>
            <a:lvl6pPr marL="2628900" indent="-342900" fontAlgn="base">
              <a:spcBef>
                <a:spcPct val="0"/>
              </a:spcBef>
              <a:spcAft>
                <a:spcPct val="0"/>
              </a:spcAft>
              <a:defRPr kumimoji="1">
                <a:solidFill>
                  <a:schemeClr val="tx1"/>
                </a:solidFill>
                <a:latin typeface="Arial" charset="0"/>
                <a:ea typeface="ＭＳ Ｐゴシック" pitchFamily="50" charset="-128"/>
              </a:defRPr>
            </a:lvl6pPr>
            <a:lvl7pPr marL="3086100" indent="-342900" fontAlgn="base">
              <a:spcBef>
                <a:spcPct val="0"/>
              </a:spcBef>
              <a:spcAft>
                <a:spcPct val="0"/>
              </a:spcAft>
              <a:defRPr kumimoji="1">
                <a:solidFill>
                  <a:schemeClr val="tx1"/>
                </a:solidFill>
                <a:latin typeface="Arial" charset="0"/>
                <a:ea typeface="ＭＳ Ｐゴシック" pitchFamily="50" charset="-128"/>
              </a:defRPr>
            </a:lvl7pPr>
            <a:lvl8pPr marL="3543300" indent="-342900" fontAlgn="base">
              <a:spcBef>
                <a:spcPct val="0"/>
              </a:spcBef>
              <a:spcAft>
                <a:spcPct val="0"/>
              </a:spcAft>
              <a:defRPr kumimoji="1">
                <a:solidFill>
                  <a:schemeClr val="tx1"/>
                </a:solidFill>
                <a:latin typeface="Arial" charset="0"/>
                <a:ea typeface="ＭＳ Ｐゴシック" pitchFamily="50" charset="-128"/>
              </a:defRPr>
            </a:lvl8pPr>
            <a:lvl9pPr marL="4000500" indent="-342900" fontAlgn="base">
              <a:spcBef>
                <a:spcPct val="0"/>
              </a:spcBef>
              <a:spcAft>
                <a:spcPct val="0"/>
              </a:spcAft>
              <a:defRPr kumimoji="1">
                <a:solidFill>
                  <a:schemeClr val="tx1"/>
                </a:solidFill>
                <a:latin typeface="Arial" charset="0"/>
                <a:ea typeface="ＭＳ Ｐゴシック" pitchFamily="50" charset="-128"/>
              </a:defRPr>
            </a:lvl9pPr>
          </a:lstStyle>
          <a:p>
            <a:pPr>
              <a:buFontTx/>
              <a:buAutoNum type="arabicPeriod"/>
            </a:pPr>
            <a:r>
              <a:rPr lang="ja-JP" altLang="en-US" sz="1800" b="1" dirty="0"/>
              <a:t>プレゼンテーションの全体像</a:t>
            </a:r>
          </a:p>
          <a:p>
            <a:pPr>
              <a:buFontTx/>
              <a:buAutoNum type="arabicPeriod"/>
            </a:pPr>
            <a:endParaRPr lang="ja-JP" altLang="en-US" sz="1800" b="1" dirty="0"/>
          </a:p>
          <a:p>
            <a:pPr>
              <a:buFontTx/>
              <a:buAutoNum type="arabicPeriod"/>
            </a:pPr>
            <a:r>
              <a:rPr lang="ja-JP" altLang="en-US" sz="1800" b="1" dirty="0"/>
              <a:t>聞き手の分析</a:t>
            </a:r>
          </a:p>
          <a:p>
            <a:pPr>
              <a:buFontTx/>
              <a:buAutoNum type="arabicPeriod"/>
            </a:pPr>
            <a:endParaRPr lang="ja-JP" altLang="en-US" sz="1800" b="1" dirty="0"/>
          </a:p>
          <a:p>
            <a:pPr>
              <a:buFontTx/>
              <a:buAutoNum type="arabicPeriod"/>
            </a:pPr>
            <a:r>
              <a:rPr lang="ja-JP" altLang="en-US" sz="1800" b="1" dirty="0"/>
              <a:t>構造化</a:t>
            </a:r>
          </a:p>
          <a:p>
            <a:pPr>
              <a:buFontTx/>
              <a:buAutoNum type="arabicPeriod"/>
            </a:pPr>
            <a:endParaRPr lang="ja-JP" altLang="en-US" sz="1800" b="1" dirty="0"/>
          </a:p>
          <a:p>
            <a:pPr>
              <a:buFontTx/>
              <a:buAutoNum type="arabicPeriod"/>
            </a:pPr>
            <a:r>
              <a:rPr lang="ja-JP" altLang="en-US" sz="1800" b="1" dirty="0"/>
              <a:t>資料化</a:t>
            </a:r>
          </a:p>
          <a:p>
            <a:pPr>
              <a:buFontTx/>
              <a:buAutoNum type="arabicPeriod"/>
            </a:pPr>
            <a:endParaRPr lang="ja-JP" altLang="en-US" sz="1800" b="1" dirty="0"/>
          </a:p>
          <a:p>
            <a:pPr>
              <a:buFontTx/>
              <a:buAutoNum type="arabicPeriod"/>
            </a:pPr>
            <a:r>
              <a:rPr lang="ja-JP" altLang="en-US" sz="1800" b="1" dirty="0"/>
              <a:t>プレゼン</a:t>
            </a:r>
            <a:r>
              <a:rPr lang="ja-JP" altLang="en-US" sz="1800" b="1" dirty="0" smtClean="0"/>
              <a:t>実施</a:t>
            </a:r>
            <a:endParaRPr lang="ja-JP" altLang="en-US" sz="1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ー 3"/>
          <p:cNvSpPr>
            <a:spLocks noGrp="1"/>
          </p:cNvSpPr>
          <p:nvPr>
            <p:ph type="sldNum" sz="quarter" idx="10"/>
          </p:nvPr>
        </p:nvSpPr>
        <p:spPr/>
        <p:txBody>
          <a:bodyPr/>
          <a:lstStyle/>
          <a:p>
            <a:fld id="{6C136680-B35E-426E-99F8-BDD12C313F5B}" type="slidenum">
              <a:rPr lang="en-US" altLang="ja-JP"/>
              <a:pPr/>
              <a:t>22</a:t>
            </a:fld>
            <a:endParaRPr lang="en-US" altLang="ja-JP"/>
          </a:p>
        </p:txBody>
      </p:sp>
      <p:sp>
        <p:nvSpPr>
          <p:cNvPr id="640002" name="Rectangle 2"/>
          <p:cNvSpPr>
            <a:spLocks noGrp="1" noChangeArrowheads="1"/>
          </p:cNvSpPr>
          <p:nvPr>
            <p:ph type="title"/>
          </p:nvPr>
        </p:nvSpPr>
        <p:spPr>
          <a:xfrm>
            <a:off x="457200" y="454025"/>
            <a:ext cx="8218488" cy="457200"/>
          </a:xfrm>
        </p:spPr>
        <p:txBody>
          <a:bodyPr/>
          <a:lstStyle/>
          <a:p>
            <a:r>
              <a:rPr lang="ja-JP" altLang="en-US"/>
              <a:t>構造化とは？</a:t>
            </a:r>
          </a:p>
        </p:txBody>
      </p:sp>
      <p:sp>
        <p:nvSpPr>
          <p:cNvPr id="640003" name="Rectangle 3"/>
          <p:cNvSpPr>
            <a:spLocks noGrp="1" noChangeArrowheads="1"/>
          </p:cNvSpPr>
          <p:nvPr>
            <p:ph type="body" idx="1"/>
          </p:nvPr>
        </p:nvSpPr>
        <p:spPr>
          <a:xfrm>
            <a:off x="457200" y="1128713"/>
            <a:ext cx="8229600" cy="641350"/>
          </a:xfrm>
        </p:spPr>
        <p:txBody>
          <a:bodyPr/>
          <a:lstStyle/>
          <a:p>
            <a:r>
              <a:rPr lang="ja-JP" altLang="en-US"/>
              <a:t>構造化とは、「聞き手の意思決定プロセスに従って聞き手の疑問を論理的な流れに整理し、それに対する答えとその肉付け材料を用意すること」である。</a:t>
            </a:r>
          </a:p>
        </p:txBody>
      </p:sp>
      <p:sp>
        <p:nvSpPr>
          <p:cNvPr id="640012" name="Text Box 12"/>
          <p:cNvSpPr txBox="1">
            <a:spLocks noChangeArrowheads="1"/>
          </p:cNvSpPr>
          <p:nvPr/>
        </p:nvSpPr>
        <p:spPr bwMode="auto">
          <a:xfrm>
            <a:off x="511175" y="3286125"/>
            <a:ext cx="14303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t>聞き手の疑問</a:t>
            </a:r>
          </a:p>
        </p:txBody>
      </p:sp>
      <p:sp>
        <p:nvSpPr>
          <p:cNvPr id="640013" name="Text Box 13"/>
          <p:cNvSpPr txBox="1">
            <a:spLocks noChangeArrowheads="1"/>
          </p:cNvSpPr>
          <p:nvPr/>
        </p:nvSpPr>
        <p:spPr bwMode="auto">
          <a:xfrm>
            <a:off x="566738" y="4598988"/>
            <a:ext cx="131921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t>あなたの答え</a:t>
            </a:r>
          </a:p>
          <a:p>
            <a:r>
              <a:rPr lang="ja-JP" altLang="en-US" b="1"/>
              <a:t>（メッセージ）</a:t>
            </a:r>
          </a:p>
        </p:txBody>
      </p:sp>
      <p:sp>
        <p:nvSpPr>
          <p:cNvPr id="640014" name="Text Box 14"/>
          <p:cNvSpPr txBox="1">
            <a:spLocks noChangeArrowheads="1"/>
          </p:cNvSpPr>
          <p:nvPr/>
        </p:nvSpPr>
        <p:spPr bwMode="auto">
          <a:xfrm>
            <a:off x="566738" y="5927725"/>
            <a:ext cx="131921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t>答えの</a:t>
            </a:r>
            <a:br>
              <a:rPr lang="ja-JP" altLang="en-US" b="1"/>
            </a:br>
            <a:r>
              <a:rPr lang="ja-JP" altLang="en-US" b="1"/>
              <a:t>肉付け材料</a:t>
            </a:r>
          </a:p>
        </p:txBody>
      </p:sp>
      <p:sp>
        <p:nvSpPr>
          <p:cNvPr id="640011" name="Text Box 11"/>
          <p:cNvSpPr txBox="1">
            <a:spLocks noChangeArrowheads="1"/>
          </p:cNvSpPr>
          <p:nvPr/>
        </p:nvSpPr>
        <p:spPr bwMode="auto">
          <a:xfrm>
            <a:off x="468313" y="2319338"/>
            <a:ext cx="151606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t>聞き手の意思</a:t>
            </a:r>
            <a:br>
              <a:rPr lang="ja-JP" altLang="en-US" b="1"/>
            </a:br>
            <a:r>
              <a:rPr lang="ja-JP" altLang="en-US" b="1"/>
              <a:t>決定プロセス</a:t>
            </a:r>
          </a:p>
        </p:txBody>
      </p:sp>
      <p:sp>
        <p:nvSpPr>
          <p:cNvPr id="640009" name="Oval 9"/>
          <p:cNvSpPr>
            <a:spLocks noChangeArrowheads="1"/>
          </p:cNvSpPr>
          <p:nvPr/>
        </p:nvSpPr>
        <p:spPr bwMode="auto">
          <a:xfrm>
            <a:off x="7761288" y="2376488"/>
            <a:ext cx="774700" cy="427037"/>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意思決定</a:t>
            </a:r>
          </a:p>
        </p:txBody>
      </p:sp>
      <p:sp>
        <p:nvSpPr>
          <p:cNvPr id="640016" name="Text Box 16"/>
          <p:cNvSpPr txBox="1">
            <a:spLocks noChangeArrowheads="1"/>
          </p:cNvSpPr>
          <p:nvPr/>
        </p:nvSpPr>
        <p:spPr bwMode="auto">
          <a:xfrm>
            <a:off x="1911350" y="3121025"/>
            <a:ext cx="1457325"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今、うちの営業部門はどうなっているの？</a:t>
            </a:r>
          </a:p>
        </p:txBody>
      </p:sp>
      <p:sp>
        <p:nvSpPr>
          <p:cNvPr id="640017" name="Text Box 17"/>
          <p:cNvSpPr txBox="1">
            <a:spLocks noChangeArrowheads="1"/>
          </p:cNvSpPr>
          <p:nvPr/>
        </p:nvSpPr>
        <p:spPr bwMode="auto">
          <a:xfrm>
            <a:off x="3371850" y="3028950"/>
            <a:ext cx="145732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何でそんな問題が起こっているの？</a:t>
            </a:r>
          </a:p>
          <a:p>
            <a:pPr>
              <a:buFontTx/>
              <a:buChar char="•"/>
            </a:pPr>
            <a:r>
              <a:rPr lang="ja-JP" altLang="en-US" sz="1200"/>
              <a:t>それってどのくらい深刻？</a:t>
            </a:r>
          </a:p>
        </p:txBody>
      </p:sp>
      <p:sp>
        <p:nvSpPr>
          <p:cNvPr id="640018" name="Text Box 18"/>
          <p:cNvSpPr txBox="1">
            <a:spLocks noChangeArrowheads="1"/>
          </p:cNvSpPr>
          <p:nvPr/>
        </p:nvSpPr>
        <p:spPr bwMode="auto">
          <a:xfrm>
            <a:off x="4829175" y="3028950"/>
            <a:ext cx="1458913"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御社は何ができるの？</a:t>
            </a:r>
          </a:p>
          <a:p>
            <a:pPr>
              <a:buFontTx/>
              <a:buChar char="•"/>
            </a:pPr>
            <a:r>
              <a:rPr lang="ja-JP" altLang="en-US" sz="1200"/>
              <a:t>他社ソリューションではだめ？</a:t>
            </a:r>
          </a:p>
        </p:txBody>
      </p:sp>
      <p:sp>
        <p:nvSpPr>
          <p:cNvPr id="640019" name="Text Box 19"/>
          <p:cNvSpPr txBox="1">
            <a:spLocks noChangeArrowheads="1"/>
          </p:cNvSpPr>
          <p:nvPr/>
        </p:nvSpPr>
        <p:spPr bwMode="auto">
          <a:xfrm>
            <a:off x="6288088" y="2936875"/>
            <a:ext cx="1457325"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御社のソリューションの効果はどのくらい？</a:t>
            </a:r>
          </a:p>
          <a:p>
            <a:pPr>
              <a:buFontTx/>
              <a:buChar char="•"/>
            </a:pPr>
            <a:r>
              <a:rPr lang="ja-JP" altLang="en-US" sz="1200"/>
              <a:t>どのくらいの期間で導入できる？</a:t>
            </a:r>
          </a:p>
        </p:txBody>
      </p:sp>
      <p:sp>
        <p:nvSpPr>
          <p:cNvPr id="640004" name="AutoShape 4"/>
          <p:cNvSpPr>
            <a:spLocks noChangeArrowheads="1"/>
          </p:cNvSpPr>
          <p:nvPr/>
        </p:nvSpPr>
        <p:spPr bwMode="auto">
          <a:xfrm>
            <a:off x="1911350" y="2255838"/>
            <a:ext cx="1460500" cy="644525"/>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現状把握</a:t>
            </a:r>
          </a:p>
        </p:txBody>
      </p:sp>
      <p:sp>
        <p:nvSpPr>
          <p:cNvPr id="640005" name="AutoShape 5"/>
          <p:cNvSpPr>
            <a:spLocks noChangeArrowheads="1"/>
          </p:cNvSpPr>
          <p:nvPr/>
        </p:nvSpPr>
        <p:spPr bwMode="auto">
          <a:xfrm>
            <a:off x="3371850" y="2255838"/>
            <a:ext cx="1457325" cy="644525"/>
          </a:xfrm>
          <a:prstGeom prst="homePlate">
            <a:avLst>
              <a:gd name="adj" fmla="val 28358"/>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問題分析</a:t>
            </a:r>
          </a:p>
        </p:txBody>
      </p:sp>
      <p:sp>
        <p:nvSpPr>
          <p:cNvPr id="640007" name="AutoShape 7"/>
          <p:cNvSpPr>
            <a:spLocks noChangeArrowheads="1"/>
          </p:cNvSpPr>
          <p:nvPr/>
        </p:nvSpPr>
        <p:spPr bwMode="auto">
          <a:xfrm>
            <a:off x="4827588" y="2255838"/>
            <a:ext cx="1460500" cy="644525"/>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解決策検討</a:t>
            </a:r>
          </a:p>
        </p:txBody>
      </p:sp>
      <p:sp>
        <p:nvSpPr>
          <p:cNvPr id="640008" name="AutoShape 8"/>
          <p:cNvSpPr>
            <a:spLocks noChangeArrowheads="1"/>
          </p:cNvSpPr>
          <p:nvPr/>
        </p:nvSpPr>
        <p:spPr bwMode="auto">
          <a:xfrm>
            <a:off x="6284913" y="2255838"/>
            <a:ext cx="1460500" cy="644525"/>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実効性検討</a:t>
            </a:r>
          </a:p>
        </p:txBody>
      </p:sp>
      <p:grpSp>
        <p:nvGrpSpPr>
          <p:cNvPr id="640049" name="Group 49"/>
          <p:cNvGrpSpPr>
            <a:grpSpLocks/>
          </p:cNvGrpSpPr>
          <p:nvPr/>
        </p:nvGrpSpPr>
        <p:grpSpPr bwMode="auto">
          <a:xfrm>
            <a:off x="2147888" y="4016375"/>
            <a:ext cx="5321300" cy="144463"/>
            <a:chOff x="1519" y="2567"/>
            <a:chExt cx="3062" cy="91"/>
          </a:xfrm>
        </p:grpSpPr>
        <p:sp>
          <p:nvSpPr>
            <p:cNvPr id="640026" name="AutoShape 26"/>
            <p:cNvSpPr>
              <a:spLocks noChangeArrowheads="1"/>
            </p:cNvSpPr>
            <p:nvPr/>
          </p:nvSpPr>
          <p:spPr bwMode="auto">
            <a:xfrm flipV="1">
              <a:off x="1519" y="2567"/>
              <a:ext cx="544" cy="91"/>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0027" name="AutoShape 27"/>
            <p:cNvSpPr>
              <a:spLocks noChangeArrowheads="1"/>
            </p:cNvSpPr>
            <p:nvPr/>
          </p:nvSpPr>
          <p:spPr bwMode="auto">
            <a:xfrm flipV="1">
              <a:off x="2358" y="2567"/>
              <a:ext cx="544" cy="91"/>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0028" name="AutoShape 28"/>
            <p:cNvSpPr>
              <a:spLocks noChangeArrowheads="1"/>
            </p:cNvSpPr>
            <p:nvPr/>
          </p:nvSpPr>
          <p:spPr bwMode="auto">
            <a:xfrm flipV="1">
              <a:off x="3198" y="2567"/>
              <a:ext cx="544" cy="91"/>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0029" name="AutoShape 29"/>
            <p:cNvSpPr>
              <a:spLocks noChangeArrowheads="1"/>
            </p:cNvSpPr>
            <p:nvPr/>
          </p:nvSpPr>
          <p:spPr bwMode="auto">
            <a:xfrm flipV="1">
              <a:off x="4037" y="2567"/>
              <a:ext cx="544" cy="91"/>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640032" name="Text Box 32"/>
          <p:cNvSpPr txBox="1">
            <a:spLocks noChangeArrowheads="1"/>
          </p:cNvSpPr>
          <p:nvPr/>
        </p:nvSpPr>
        <p:spPr bwMode="auto">
          <a:xfrm>
            <a:off x="1911350" y="4264025"/>
            <a:ext cx="145732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事務員が営業事務作業（見積・請求・顧客管理）に忙殺されている</a:t>
            </a:r>
          </a:p>
          <a:p>
            <a:pPr>
              <a:buFontTx/>
              <a:buChar char="•"/>
            </a:pPr>
            <a:r>
              <a:rPr lang="ja-JP" altLang="en-US" sz="1200"/>
              <a:t>営業担当者も自由に動けない</a:t>
            </a:r>
          </a:p>
        </p:txBody>
      </p:sp>
      <p:sp>
        <p:nvSpPr>
          <p:cNvPr id="640033" name="Text Box 33"/>
          <p:cNvSpPr txBox="1">
            <a:spLocks noChangeArrowheads="1"/>
          </p:cNvSpPr>
          <p:nvPr/>
        </p:nvSpPr>
        <p:spPr bwMode="auto">
          <a:xfrm>
            <a:off x="3371850" y="4267200"/>
            <a:ext cx="145732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営業事務が標準化・システム化されていない</a:t>
            </a:r>
          </a:p>
          <a:p>
            <a:pPr>
              <a:buFontTx/>
              <a:buChar char="•"/>
            </a:pPr>
            <a:r>
              <a:rPr lang="ja-JP" altLang="en-US" sz="1200"/>
              <a:t>商談のスピードが落ち、莫大な機会損失</a:t>
            </a:r>
          </a:p>
        </p:txBody>
      </p:sp>
      <p:sp>
        <p:nvSpPr>
          <p:cNvPr id="640034" name="Text Box 34"/>
          <p:cNvSpPr txBox="1">
            <a:spLocks noChangeArrowheads="1"/>
          </p:cNvSpPr>
          <p:nvPr/>
        </p:nvSpPr>
        <p:spPr bwMode="auto">
          <a:xfrm>
            <a:off x="4829175" y="4173538"/>
            <a:ext cx="1458913" cy="1370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弊社の「営業事務ソフト」が問題を解決する</a:t>
            </a:r>
          </a:p>
          <a:p>
            <a:pPr>
              <a:buFontTx/>
              <a:buChar char="•"/>
            </a:pPr>
            <a:r>
              <a:rPr lang="ja-JP" altLang="en-US" sz="1200"/>
              <a:t>他社の「営業事務アウトソースサービス」はセキュリティリスクがある</a:t>
            </a:r>
          </a:p>
        </p:txBody>
      </p:sp>
      <p:sp>
        <p:nvSpPr>
          <p:cNvPr id="640035" name="Text Box 35"/>
          <p:cNvSpPr txBox="1">
            <a:spLocks noChangeArrowheads="1"/>
          </p:cNvSpPr>
          <p:nvPr/>
        </p:nvSpPr>
        <p:spPr bwMode="auto">
          <a:xfrm>
            <a:off x="6288088" y="4267200"/>
            <a:ext cx="145732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機会ロス減少、事務作業効率化を合わせて○億円</a:t>
            </a:r>
          </a:p>
          <a:p>
            <a:pPr>
              <a:buFontTx/>
              <a:buChar char="•"/>
            </a:pPr>
            <a:r>
              <a:rPr lang="ja-JP" altLang="en-US" sz="1200"/>
              <a:t>要件定義・開発を合わせて半年ぐらい</a:t>
            </a:r>
          </a:p>
        </p:txBody>
      </p:sp>
      <p:sp>
        <p:nvSpPr>
          <p:cNvPr id="640042" name="Text Box 42"/>
          <p:cNvSpPr txBox="1">
            <a:spLocks noChangeArrowheads="1"/>
          </p:cNvSpPr>
          <p:nvPr/>
        </p:nvSpPr>
        <p:spPr bwMode="auto">
          <a:xfrm>
            <a:off x="1911350" y="5865813"/>
            <a:ext cx="1457325"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営業担当者、事務員インタビューメモ</a:t>
            </a:r>
          </a:p>
          <a:p>
            <a:pPr>
              <a:buFontTx/>
              <a:buChar char="•"/>
            </a:pPr>
            <a:r>
              <a:rPr lang="ja-JP" altLang="en-US" sz="1200"/>
              <a:t>業務量調査</a:t>
            </a:r>
          </a:p>
        </p:txBody>
      </p:sp>
      <p:sp>
        <p:nvSpPr>
          <p:cNvPr id="640043" name="Text Box 43"/>
          <p:cNvSpPr txBox="1">
            <a:spLocks noChangeArrowheads="1"/>
          </p:cNvSpPr>
          <p:nvPr/>
        </p:nvSpPr>
        <p:spPr bwMode="auto">
          <a:xfrm>
            <a:off x="3371850" y="5865813"/>
            <a:ext cx="1457325"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現状業務プロセス・システム構成</a:t>
            </a:r>
          </a:p>
          <a:p>
            <a:pPr>
              <a:buFontTx/>
              <a:buChar char="•"/>
            </a:pPr>
            <a:r>
              <a:rPr lang="ja-JP" altLang="en-US" sz="1200"/>
              <a:t>商談リードタイム</a:t>
            </a:r>
          </a:p>
        </p:txBody>
      </p:sp>
      <p:sp>
        <p:nvSpPr>
          <p:cNvPr id="640044" name="Text Box 44"/>
          <p:cNvSpPr txBox="1">
            <a:spLocks noChangeArrowheads="1"/>
          </p:cNvSpPr>
          <p:nvPr/>
        </p:nvSpPr>
        <p:spPr bwMode="auto">
          <a:xfrm>
            <a:off x="4829175" y="5776913"/>
            <a:ext cx="1458913"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営業事務ソフト導入事例</a:t>
            </a:r>
          </a:p>
          <a:p>
            <a:pPr>
              <a:buFontTx/>
              <a:buChar char="•"/>
            </a:pPr>
            <a:r>
              <a:rPr lang="ja-JP" altLang="en-US" sz="1200"/>
              <a:t>アウトソースの情報漏えい事例</a:t>
            </a:r>
          </a:p>
        </p:txBody>
      </p:sp>
      <p:sp>
        <p:nvSpPr>
          <p:cNvPr id="640045" name="Text Box 45"/>
          <p:cNvSpPr txBox="1">
            <a:spLocks noChangeArrowheads="1"/>
          </p:cNvSpPr>
          <p:nvPr/>
        </p:nvSpPr>
        <p:spPr bwMode="auto">
          <a:xfrm>
            <a:off x="6288088" y="5867400"/>
            <a:ext cx="1457325"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投資対効果試算結果</a:t>
            </a:r>
          </a:p>
          <a:p>
            <a:pPr>
              <a:buFontTx/>
              <a:buChar char="•"/>
            </a:pPr>
            <a:r>
              <a:rPr lang="ja-JP" altLang="en-US" sz="1200"/>
              <a:t>スケジュール詳細</a:t>
            </a:r>
          </a:p>
        </p:txBody>
      </p:sp>
      <p:grpSp>
        <p:nvGrpSpPr>
          <p:cNvPr id="640050" name="Group 50"/>
          <p:cNvGrpSpPr>
            <a:grpSpLocks/>
          </p:cNvGrpSpPr>
          <p:nvPr/>
        </p:nvGrpSpPr>
        <p:grpSpPr bwMode="auto">
          <a:xfrm flipV="1">
            <a:off x="2147888" y="5559425"/>
            <a:ext cx="5321300" cy="144463"/>
            <a:chOff x="1519" y="2567"/>
            <a:chExt cx="3062" cy="91"/>
          </a:xfrm>
        </p:grpSpPr>
        <p:sp>
          <p:nvSpPr>
            <p:cNvPr id="640051" name="AutoShape 51"/>
            <p:cNvSpPr>
              <a:spLocks noChangeArrowheads="1"/>
            </p:cNvSpPr>
            <p:nvPr/>
          </p:nvSpPr>
          <p:spPr bwMode="auto">
            <a:xfrm flipV="1">
              <a:off x="1519" y="2567"/>
              <a:ext cx="544" cy="91"/>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0052" name="AutoShape 52"/>
            <p:cNvSpPr>
              <a:spLocks noChangeArrowheads="1"/>
            </p:cNvSpPr>
            <p:nvPr/>
          </p:nvSpPr>
          <p:spPr bwMode="auto">
            <a:xfrm flipV="1">
              <a:off x="2358" y="2567"/>
              <a:ext cx="544" cy="91"/>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0053" name="AutoShape 53"/>
            <p:cNvSpPr>
              <a:spLocks noChangeArrowheads="1"/>
            </p:cNvSpPr>
            <p:nvPr/>
          </p:nvSpPr>
          <p:spPr bwMode="auto">
            <a:xfrm flipV="1">
              <a:off x="3198" y="2567"/>
              <a:ext cx="544" cy="91"/>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0054" name="AutoShape 54"/>
            <p:cNvSpPr>
              <a:spLocks noChangeArrowheads="1"/>
            </p:cNvSpPr>
            <p:nvPr/>
          </p:nvSpPr>
          <p:spPr bwMode="auto">
            <a:xfrm flipV="1">
              <a:off x="4037" y="2567"/>
              <a:ext cx="544" cy="91"/>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640057" name="Text Box 57"/>
          <p:cNvSpPr txBox="1">
            <a:spLocks noChangeArrowheads="1"/>
          </p:cNvSpPr>
          <p:nvPr/>
        </p:nvSpPr>
        <p:spPr bwMode="auto">
          <a:xfrm>
            <a:off x="2713038" y="1844675"/>
            <a:ext cx="368458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u="sng"/>
              <a:t>《</a:t>
            </a:r>
            <a:r>
              <a:rPr lang="ja-JP" altLang="en-US" u="sng"/>
              <a:t>例</a:t>
            </a:r>
            <a:r>
              <a:rPr lang="en-US" altLang="ja-JP" u="sng"/>
              <a:t>》</a:t>
            </a:r>
            <a:r>
              <a:rPr lang="ja-JP" altLang="en-US" u="sng"/>
              <a:t>あなたが「営業事務ソフト」を販売する場合</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3"/>
          <p:cNvSpPr>
            <a:spLocks noGrp="1"/>
          </p:cNvSpPr>
          <p:nvPr>
            <p:ph type="sldNum" sz="quarter" idx="10"/>
          </p:nvPr>
        </p:nvSpPr>
        <p:spPr/>
        <p:txBody>
          <a:bodyPr/>
          <a:lstStyle/>
          <a:p>
            <a:fld id="{79987169-9AFC-4C51-AF04-9938D9090B18}" type="slidenum">
              <a:rPr lang="en-US" altLang="ja-JP"/>
              <a:pPr/>
              <a:t>23</a:t>
            </a:fld>
            <a:endParaRPr lang="en-US" altLang="ja-JP"/>
          </a:p>
        </p:txBody>
      </p:sp>
      <p:sp>
        <p:nvSpPr>
          <p:cNvPr id="655362" name="Rectangle 2"/>
          <p:cNvSpPr>
            <a:spLocks noGrp="1" noChangeArrowheads="1"/>
          </p:cNvSpPr>
          <p:nvPr>
            <p:ph type="title"/>
          </p:nvPr>
        </p:nvSpPr>
        <p:spPr/>
        <p:txBody>
          <a:bodyPr/>
          <a:lstStyle/>
          <a:p>
            <a:r>
              <a:rPr lang="en-US" altLang="ja-JP"/>
              <a:t>1.</a:t>
            </a:r>
            <a:r>
              <a:rPr lang="ja-JP" altLang="en-US"/>
              <a:t>ストーリーライン作成</a:t>
            </a:r>
            <a:br>
              <a:rPr lang="ja-JP" altLang="en-US"/>
            </a:br>
            <a:r>
              <a:rPr lang="ja-JP" altLang="en-US"/>
              <a:t>ストーリーラインとは？</a:t>
            </a:r>
          </a:p>
        </p:txBody>
      </p:sp>
      <p:sp>
        <p:nvSpPr>
          <p:cNvPr id="655363" name="Rectangle 3"/>
          <p:cNvSpPr>
            <a:spLocks noGrp="1" noChangeArrowheads="1"/>
          </p:cNvSpPr>
          <p:nvPr>
            <p:ph type="body" idx="1"/>
          </p:nvPr>
        </p:nvSpPr>
        <p:spPr/>
        <p:txBody>
          <a:bodyPr/>
          <a:lstStyle/>
          <a:p>
            <a:r>
              <a:rPr lang="ja-JP" altLang="en-US"/>
              <a:t>ストーリーラインとは、聞き手の認識・思考を整理・誘導する流れのことである。</a:t>
            </a:r>
          </a:p>
        </p:txBody>
      </p:sp>
      <p:sp>
        <p:nvSpPr>
          <p:cNvPr id="655404" name="Rectangle 44"/>
          <p:cNvSpPr>
            <a:spLocks noChangeArrowheads="1"/>
          </p:cNvSpPr>
          <p:nvPr/>
        </p:nvSpPr>
        <p:spPr bwMode="auto">
          <a:xfrm>
            <a:off x="900113" y="2133600"/>
            <a:ext cx="2376487" cy="172720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pPr>
              <a:lnSpc>
                <a:spcPct val="80000"/>
              </a:lnSpc>
            </a:pPr>
            <a:r>
              <a:rPr lang="ja-JP" altLang="en-US" sz="1600"/>
              <a:t>ストーリーライン</a:t>
            </a:r>
          </a:p>
          <a:p>
            <a:pPr>
              <a:lnSpc>
                <a:spcPct val="80000"/>
              </a:lnSpc>
            </a:pPr>
            <a:endParaRPr lang="ja-JP" altLang="en-US" sz="1600" b="1"/>
          </a:p>
          <a:p>
            <a:pPr>
              <a:lnSpc>
                <a:spcPct val="80000"/>
              </a:lnSpc>
            </a:pPr>
            <a:r>
              <a:rPr lang="ja-JP" altLang="en-US" sz="1600" b="1"/>
              <a:t>聞き手の疑問</a:t>
            </a:r>
          </a:p>
          <a:p>
            <a:pPr>
              <a:lnSpc>
                <a:spcPct val="80000"/>
              </a:lnSpc>
            </a:pPr>
            <a:r>
              <a:rPr lang="ja-JP" altLang="en-US" sz="1600" b="1"/>
              <a:t>＋</a:t>
            </a:r>
          </a:p>
          <a:p>
            <a:pPr>
              <a:lnSpc>
                <a:spcPct val="80000"/>
              </a:lnSpc>
            </a:pPr>
            <a:r>
              <a:rPr lang="ja-JP" altLang="en-US" sz="1600" b="1"/>
              <a:t>答え（メッセージ）</a:t>
            </a:r>
          </a:p>
          <a:p>
            <a:pPr>
              <a:lnSpc>
                <a:spcPct val="80000"/>
              </a:lnSpc>
            </a:pPr>
            <a:endParaRPr lang="ja-JP" altLang="en-US" sz="1600" b="1"/>
          </a:p>
          <a:p>
            <a:pPr>
              <a:lnSpc>
                <a:spcPct val="80000"/>
              </a:lnSpc>
            </a:pPr>
            <a:r>
              <a:rPr lang="ja-JP" altLang="en-US" sz="1600"/>
              <a:t>のセット</a:t>
            </a:r>
          </a:p>
        </p:txBody>
      </p:sp>
      <p:pic>
        <p:nvPicPr>
          <p:cNvPr id="655365" name="Picture 5" descr="MCj03835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688" y="5641975"/>
            <a:ext cx="434975" cy="955675"/>
          </a:xfrm>
          <a:prstGeom prst="rect">
            <a:avLst/>
          </a:prstGeom>
          <a:noFill/>
          <a:extLst>
            <a:ext uri="{909E8E84-426E-40DD-AFC4-6F175D3DCCD1}">
              <a14:hiddenFill xmlns:a14="http://schemas.microsoft.com/office/drawing/2010/main">
                <a:solidFill>
                  <a:srgbClr val="FFFFFF"/>
                </a:solidFill>
              </a14:hiddenFill>
            </a:ext>
          </a:extLst>
        </p:spPr>
      </p:pic>
      <p:sp>
        <p:nvSpPr>
          <p:cNvPr id="655367" name="AutoShape 7"/>
          <p:cNvSpPr>
            <a:spLocks noChangeArrowheads="1"/>
          </p:cNvSpPr>
          <p:nvPr/>
        </p:nvSpPr>
        <p:spPr bwMode="auto">
          <a:xfrm>
            <a:off x="2197100" y="5661025"/>
            <a:ext cx="1192213" cy="647700"/>
          </a:xfrm>
          <a:prstGeom prst="wedgeRoundRectCallout">
            <a:avLst>
              <a:gd name="adj1" fmla="val -44273"/>
              <a:gd name="adj2" fmla="val 74509"/>
              <a:gd name="adj3" fmla="val 16667"/>
            </a:avLst>
          </a:prstGeom>
          <a:solidFill>
            <a:schemeClr val="bg1"/>
          </a:solidFill>
          <a:ln w="190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en-US" altLang="ja-JP"/>
              <a:t>A</a:t>
            </a:r>
            <a:r>
              <a:rPr lang="ja-JP" altLang="en-US"/>
              <a:t>はどうなの？</a:t>
            </a:r>
          </a:p>
        </p:txBody>
      </p:sp>
      <p:sp>
        <p:nvSpPr>
          <p:cNvPr id="655369" name="AutoShape 9"/>
          <p:cNvSpPr>
            <a:spLocks noChangeArrowheads="1"/>
          </p:cNvSpPr>
          <p:nvPr/>
        </p:nvSpPr>
        <p:spPr bwMode="auto">
          <a:xfrm rot="5400000">
            <a:off x="3314700" y="5913438"/>
            <a:ext cx="503238" cy="144462"/>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55370" name="AutoShape 10"/>
          <p:cNvSpPr>
            <a:spLocks noChangeArrowheads="1"/>
          </p:cNvSpPr>
          <p:nvPr/>
        </p:nvSpPr>
        <p:spPr bwMode="auto">
          <a:xfrm>
            <a:off x="3733800" y="5661025"/>
            <a:ext cx="1273175" cy="64770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en-US" altLang="ja-JP"/>
              <a:t>A</a:t>
            </a:r>
            <a:r>
              <a:rPr lang="ja-JP" altLang="en-US"/>
              <a:t>はこうなっています</a:t>
            </a:r>
          </a:p>
        </p:txBody>
      </p:sp>
      <p:pic>
        <p:nvPicPr>
          <p:cNvPr id="655373" name="Picture 13" descr="MCj03835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188" y="4686300"/>
            <a:ext cx="434975" cy="955675"/>
          </a:xfrm>
          <a:prstGeom prst="rect">
            <a:avLst/>
          </a:prstGeom>
          <a:noFill/>
          <a:extLst>
            <a:ext uri="{909E8E84-426E-40DD-AFC4-6F175D3DCCD1}">
              <a14:hiddenFill xmlns:a14="http://schemas.microsoft.com/office/drawing/2010/main">
                <a:solidFill>
                  <a:srgbClr val="FFFFFF"/>
                </a:solidFill>
              </a14:hiddenFill>
            </a:ext>
          </a:extLst>
        </p:spPr>
      </p:pic>
      <p:sp>
        <p:nvSpPr>
          <p:cNvPr id="655374" name="AutoShape 14"/>
          <p:cNvSpPr>
            <a:spLocks noChangeArrowheads="1"/>
          </p:cNvSpPr>
          <p:nvPr/>
        </p:nvSpPr>
        <p:spPr bwMode="auto">
          <a:xfrm>
            <a:off x="3276600" y="4705350"/>
            <a:ext cx="1192213" cy="647700"/>
          </a:xfrm>
          <a:prstGeom prst="wedgeRoundRectCallout">
            <a:avLst>
              <a:gd name="adj1" fmla="val -44273"/>
              <a:gd name="adj2" fmla="val 74509"/>
              <a:gd name="adj3" fmla="val 16667"/>
            </a:avLst>
          </a:prstGeom>
          <a:solidFill>
            <a:schemeClr val="bg1"/>
          </a:solidFill>
          <a:ln w="190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en-US" altLang="ja-JP"/>
              <a:t>B</a:t>
            </a:r>
            <a:r>
              <a:rPr lang="ja-JP" altLang="en-US"/>
              <a:t>もあるのでは？</a:t>
            </a:r>
          </a:p>
        </p:txBody>
      </p:sp>
      <p:sp>
        <p:nvSpPr>
          <p:cNvPr id="655375" name="AutoShape 15"/>
          <p:cNvSpPr>
            <a:spLocks noChangeArrowheads="1"/>
          </p:cNvSpPr>
          <p:nvPr/>
        </p:nvSpPr>
        <p:spPr bwMode="auto">
          <a:xfrm rot="5400000">
            <a:off x="4394200" y="4957763"/>
            <a:ext cx="503238" cy="144462"/>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55376" name="AutoShape 16"/>
          <p:cNvSpPr>
            <a:spLocks noChangeArrowheads="1"/>
          </p:cNvSpPr>
          <p:nvPr/>
        </p:nvSpPr>
        <p:spPr bwMode="auto">
          <a:xfrm>
            <a:off x="4813300" y="4705350"/>
            <a:ext cx="1273175" cy="64770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en-US" altLang="ja-JP"/>
              <a:t>B</a:t>
            </a:r>
            <a:r>
              <a:rPr lang="ja-JP" altLang="en-US"/>
              <a:t>の影響は微小です</a:t>
            </a:r>
          </a:p>
        </p:txBody>
      </p:sp>
      <p:pic>
        <p:nvPicPr>
          <p:cNvPr id="655378" name="Picture 18" descr="MCj03835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3751263"/>
            <a:ext cx="434975" cy="955675"/>
          </a:xfrm>
          <a:prstGeom prst="rect">
            <a:avLst/>
          </a:prstGeom>
          <a:noFill/>
          <a:extLst>
            <a:ext uri="{909E8E84-426E-40DD-AFC4-6F175D3DCCD1}">
              <a14:hiddenFill xmlns:a14="http://schemas.microsoft.com/office/drawing/2010/main">
                <a:solidFill>
                  <a:srgbClr val="FFFFFF"/>
                </a:solidFill>
              </a14:hiddenFill>
            </a:ext>
          </a:extLst>
        </p:spPr>
      </p:pic>
      <p:sp>
        <p:nvSpPr>
          <p:cNvPr id="655379" name="AutoShape 19"/>
          <p:cNvSpPr>
            <a:spLocks noChangeArrowheads="1"/>
          </p:cNvSpPr>
          <p:nvPr/>
        </p:nvSpPr>
        <p:spPr bwMode="auto">
          <a:xfrm>
            <a:off x="4356100" y="3770313"/>
            <a:ext cx="1192213" cy="647700"/>
          </a:xfrm>
          <a:prstGeom prst="wedgeRoundRectCallout">
            <a:avLst>
              <a:gd name="adj1" fmla="val -44273"/>
              <a:gd name="adj2" fmla="val 74509"/>
              <a:gd name="adj3" fmla="val 16667"/>
            </a:avLst>
          </a:prstGeom>
          <a:solidFill>
            <a:schemeClr val="bg1"/>
          </a:solidFill>
          <a:ln w="190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ja-JP" altLang="en-US"/>
              <a:t>で、どうすればいいの？</a:t>
            </a:r>
          </a:p>
        </p:txBody>
      </p:sp>
      <p:sp>
        <p:nvSpPr>
          <p:cNvPr id="655380" name="AutoShape 20"/>
          <p:cNvSpPr>
            <a:spLocks noChangeArrowheads="1"/>
          </p:cNvSpPr>
          <p:nvPr/>
        </p:nvSpPr>
        <p:spPr bwMode="auto">
          <a:xfrm rot="5400000">
            <a:off x="5473700" y="4022726"/>
            <a:ext cx="503237" cy="144462"/>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55381" name="AutoShape 21"/>
          <p:cNvSpPr>
            <a:spLocks noChangeArrowheads="1"/>
          </p:cNvSpPr>
          <p:nvPr/>
        </p:nvSpPr>
        <p:spPr bwMode="auto">
          <a:xfrm>
            <a:off x="5892800" y="3770313"/>
            <a:ext cx="1273175" cy="64770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en-US" altLang="ja-JP"/>
              <a:t>C</a:t>
            </a:r>
            <a:r>
              <a:rPr lang="ja-JP" altLang="en-US"/>
              <a:t>の導入が必要です</a:t>
            </a:r>
          </a:p>
        </p:txBody>
      </p:sp>
      <p:pic>
        <p:nvPicPr>
          <p:cNvPr id="655383" name="Picture 23" descr="MCj03835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7600" y="2762250"/>
            <a:ext cx="434975" cy="955675"/>
          </a:xfrm>
          <a:prstGeom prst="rect">
            <a:avLst/>
          </a:prstGeom>
          <a:noFill/>
          <a:extLst>
            <a:ext uri="{909E8E84-426E-40DD-AFC4-6F175D3DCCD1}">
              <a14:hiddenFill xmlns:a14="http://schemas.microsoft.com/office/drawing/2010/main">
                <a:solidFill>
                  <a:srgbClr val="FFFFFF"/>
                </a:solidFill>
              </a14:hiddenFill>
            </a:ext>
          </a:extLst>
        </p:spPr>
      </p:pic>
      <p:sp>
        <p:nvSpPr>
          <p:cNvPr id="655384" name="AutoShape 24"/>
          <p:cNvSpPr>
            <a:spLocks noChangeArrowheads="1"/>
          </p:cNvSpPr>
          <p:nvPr/>
        </p:nvSpPr>
        <p:spPr bwMode="auto">
          <a:xfrm>
            <a:off x="5434013" y="2781300"/>
            <a:ext cx="1192212" cy="647700"/>
          </a:xfrm>
          <a:prstGeom prst="wedgeRoundRectCallout">
            <a:avLst>
              <a:gd name="adj1" fmla="val -44273"/>
              <a:gd name="adj2" fmla="val 74509"/>
              <a:gd name="adj3" fmla="val 16667"/>
            </a:avLst>
          </a:prstGeom>
          <a:solidFill>
            <a:schemeClr val="bg1"/>
          </a:solidFill>
          <a:ln w="190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ja-JP" altLang="en-US"/>
              <a:t>本当に効果があるの？</a:t>
            </a:r>
          </a:p>
        </p:txBody>
      </p:sp>
      <p:sp>
        <p:nvSpPr>
          <p:cNvPr id="655385" name="AutoShape 25"/>
          <p:cNvSpPr>
            <a:spLocks noChangeArrowheads="1"/>
          </p:cNvSpPr>
          <p:nvPr/>
        </p:nvSpPr>
        <p:spPr bwMode="auto">
          <a:xfrm rot="5400000">
            <a:off x="6551613" y="3033712"/>
            <a:ext cx="503238" cy="144463"/>
          </a:xfrm>
          <a:prstGeom prst="triangle">
            <a:avLst>
              <a:gd name="adj" fmla="val 50000"/>
            </a:avLst>
          </a:prstGeom>
          <a:solidFill>
            <a:srgbClr val="80808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55386" name="AutoShape 26"/>
          <p:cNvSpPr>
            <a:spLocks noChangeArrowheads="1"/>
          </p:cNvSpPr>
          <p:nvPr/>
        </p:nvSpPr>
        <p:spPr bwMode="auto">
          <a:xfrm>
            <a:off x="6970713" y="2781300"/>
            <a:ext cx="1273175" cy="64770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en-US" altLang="ja-JP"/>
              <a:t>D</a:t>
            </a:r>
            <a:r>
              <a:rPr lang="ja-JP" altLang="en-US"/>
              <a:t>という効果があります</a:t>
            </a:r>
          </a:p>
        </p:txBody>
      </p:sp>
      <p:sp>
        <p:nvSpPr>
          <p:cNvPr id="655394" name="AutoShape 34"/>
          <p:cNvSpPr>
            <a:spLocks noChangeArrowheads="1"/>
          </p:cNvSpPr>
          <p:nvPr/>
        </p:nvSpPr>
        <p:spPr bwMode="auto">
          <a:xfrm>
            <a:off x="6515100" y="1751013"/>
            <a:ext cx="1584325" cy="863600"/>
          </a:xfrm>
          <a:prstGeom prst="irregularSeal2">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b="1"/>
              <a:t>よし！</a:t>
            </a:r>
            <a:br>
              <a:rPr lang="ja-JP" altLang="en-US" b="1"/>
            </a:br>
            <a:r>
              <a:rPr lang="ja-JP" altLang="en-US" b="1"/>
              <a:t>やろう！</a:t>
            </a:r>
          </a:p>
        </p:txBody>
      </p:sp>
      <p:pic>
        <p:nvPicPr>
          <p:cNvPr id="655398" name="Picture 38" descr="j00786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313" y="1535113"/>
            <a:ext cx="387350" cy="1174750"/>
          </a:xfrm>
          <a:prstGeom prst="rect">
            <a:avLst/>
          </a:prstGeom>
          <a:noFill/>
          <a:extLst>
            <a:ext uri="{909E8E84-426E-40DD-AFC4-6F175D3DCCD1}">
              <a14:hiddenFill xmlns:a14="http://schemas.microsoft.com/office/drawing/2010/main">
                <a:solidFill>
                  <a:srgbClr val="FFFFFF"/>
                </a:solidFill>
              </a14:hiddenFill>
            </a:ext>
          </a:extLst>
        </p:spPr>
      </p:pic>
      <p:cxnSp>
        <p:nvCxnSpPr>
          <p:cNvPr id="655400" name="AutoShape 40"/>
          <p:cNvCxnSpPr>
            <a:cxnSpLocks noChangeShapeType="1"/>
            <a:stCxn id="655365" idx="0"/>
            <a:endCxn id="655373" idx="1"/>
          </p:cNvCxnSpPr>
          <p:nvPr/>
        </p:nvCxnSpPr>
        <p:spPr bwMode="auto">
          <a:xfrm rot="16200000">
            <a:off x="2100263" y="4972050"/>
            <a:ext cx="477837" cy="862013"/>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5401" name="AutoShape 41"/>
          <p:cNvCxnSpPr>
            <a:cxnSpLocks noChangeShapeType="1"/>
            <a:stCxn id="655373" idx="0"/>
            <a:endCxn id="655378" idx="1"/>
          </p:cNvCxnSpPr>
          <p:nvPr/>
        </p:nvCxnSpPr>
        <p:spPr bwMode="auto">
          <a:xfrm rot="16200000">
            <a:off x="3190082" y="4026693"/>
            <a:ext cx="457200" cy="862013"/>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5402" name="AutoShape 42"/>
          <p:cNvCxnSpPr>
            <a:cxnSpLocks noChangeShapeType="1"/>
            <a:stCxn id="655378" idx="0"/>
            <a:endCxn id="655383" idx="1"/>
          </p:cNvCxnSpPr>
          <p:nvPr/>
        </p:nvCxnSpPr>
        <p:spPr bwMode="auto">
          <a:xfrm rot="16200000">
            <a:off x="4241800" y="3065463"/>
            <a:ext cx="511175" cy="860425"/>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5403" name="AutoShape 43"/>
          <p:cNvCxnSpPr>
            <a:cxnSpLocks noChangeShapeType="1"/>
            <a:stCxn id="655383" idx="0"/>
            <a:endCxn id="655398" idx="1"/>
          </p:cNvCxnSpPr>
          <p:nvPr/>
        </p:nvCxnSpPr>
        <p:spPr bwMode="auto">
          <a:xfrm rot="16200000">
            <a:off x="5280820" y="1986756"/>
            <a:ext cx="639762" cy="911225"/>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5406" name="Text Box 46"/>
          <p:cNvSpPr txBox="1">
            <a:spLocks noChangeArrowheads="1"/>
          </p:cNvSpPr>
          <p:nvPr/>
        </p:nvSpPr>
        <p:spPr bwMode="auto">
          <a:xfrm>
            <a:off x="866775" y="5734050"/>
            <a:ext cx="89535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t>聞き手の疑問</a:t>
            </a:r>
          </a:p>
        </p:txBody>
      </p:sp>
      <p:sp>
        <p:nvSpPr>
          <p:cNvPr id="655407" name="Text Box 47"/>
          <p:cNvSpPr txBox="1">
            <a:spLocks noChangeArrowheads="1"/>
          </p:cNvSpPr>
          <p:nvPr/>
        </p:nvSpPr>
        <p:spPr bwMode="auto">
          <a:xfrm>
            <a:off x="5033963" y="5734050"/>
            <a:ext cx="1120775"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t>答え</a:t>
            </a:r>
          </a:p>
          <a:p>
            <a:r>
              <a:rPr lang="ja-JP" altLang="en-US" b="1"/>
              <a:t>（メッセージ）</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ー 3"/>
          <p:cNvSpPr>
            <a:spLocks noGrp="1"/>
          </p:cNvSpPr>
          <p:nvPr>
            <p:ph type="sldNum" sz="quarter" idx="10"/>
          </p:nvPr>
        </p:nvSpPr>
        <p:spPr/>
        <p:txBody>
          <a:bodyPr/>
          <a:lstStyle/>
          <a:p>
            <a:fld id="{2DFFFC48-9AB7-40FF-9CC2-A0A4DB148E31}" type="slidenum">
              <a:rPr lang="en-US" altLang="ja-JP"/>
              <a:pPr/>
              <a:t>24</a:t>
            </a:fld>
            <a:endParaRPr lang="en-US" altLang="ja-JP"/>
          </a:p>
        </p:txBody>
      </p:sp>
      <p:sp>
        <p:nvSpPr>
          <p:cNvPr id="666666" name="Rectangle 42"/>
          <p:cNvSpPr>
            <a:spLocks noChangeArrowheads="1"/>
          </p:cNvSpPr>
          <p:nvPr/>
        </p:nvSpPr>
        <p:spPr bwMode="auto">
          <a:xfrm>
            <a:off x="2843213" y="4437063"/>
            <a:ext cx="5257800" cy="1871662"/>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666626" name="Rectangle 2"/>
          <p:cNvSpPr>
            <a:spLocks noGrp="1" noChangeArrowheads="1"/>
          </p:cNvSpPr>
          <p:nvPr>
            <p:ph type="title"/>
          </p:nvPr>
        </p:nvSpPr>
        <p:spPr>
          <a:xfrm>
            <a:off x="457200" y="454025"/>
            <a:ext cx="8218488" cy="457200"/>
          </a:xfrm>
        </p:spPr>
        <p:txBody>
          <a:bodyPr/>
          <a:lstStyle/>
          <a:p>
            <a:r>
              <a:rPr lang="ja-JP" altLang="en-US"/>
              <a:t>「いきなりスライド作成から始める」のはタブー</a:t>
            </a:r>
          </a:p>
        </p:txBody>
      </p:sp>
      <p:sp>
        <p:nvSpPr>
          <p:cNvPr id="666627" name="Rectangle 3"/>
          <p:cNvSpPr>
            <a:spLocks noGrp="1" noChangeArrowheads="1"/>
          </p:cNvSpPr>
          <p:nvPr>
            <p:ph type="body" idx="1"/>
          </p:nvPr>
        </p:nvSpPr>
        <p:spPr>
          <a:xfrm>
            <a:off x="457200" y="1128713"/>
            <a:ext cx="8229600" cy="641350"/>
          </a:xfrm>
        </p:spPr>
        <p:txBody>
          <a:bodyPr/>
          <a:lstStyle/>
          <a:p>
            <a:r>
              <a:rPr lang="ja-JP" altLang="en-US"/>
              <a:t>「とりあえずみんなのスライドを集めて並べ替えてみれば・・・」では、情報が錯綜して何が言いたいのか分からないプレゼンになりやすい。</a:t>
            </a:r>
          </a:p>
        </p:txBody>
      </p:sp>
      <p:sp>
        <p:nvSpPr>
          <p:cNvPr id="666628" name="Text Box 4"/>
          <p:cNvSpPr txBox="1">
            <a:spLocks noChangeArrowheads="1"/>
          </p:cNvSpPr>
          <p:nvPr/>
        </p:nvSpPr>
        <p:spPr bwMode="auto">
          <a:xfrm>
            <a:off x="3616325" y="2133600"/>
            <a:ext cx="18192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ありがちなパターン</a:t>
            </a:r>
          </a:p>
        </p:txBody>
      </p:sp>
      <p:grpSp>
        <p:nvGrpSpPr>
          <p:cNvPr id="666633" name="Group 9"/>
          <p:cNvGrpSpPr>
            <a:grpSpLocks/>
          </p:cNvGrpSpPr>
          <p:nvPr/>
        </p:nvGrpSpPr>
        <p:grpSpPr bwMode="auto">
          <a:xfrm>
            <a:off x="1617663" y="2492375"/>
            <a:ext cx="863600" cy="647700"/>
            <a:chOff x="839" y="1797"/>
            <a:chExt cx="680" cy="590"/>
          </a:xfrm>
        </p:grpSpPr>
        <p:sp>
          <p:nvSpPr>
            <p:cNvPr id="666632" name="AutoShape 8"/>
            <p:cNvSpPr>
              <a:spLocks noChangeArrowheads="1"/>
            </p:cNvSpPr>
            <p:nvPr/>
          </p:nvSpPr>
          <p:spPr bwMode="auto">
            <a:xfrm>
              <a:off x="975" y="1933"/>
              <a:ext cx="544" cy="454"/>
            </a:xfrm>
            <a:prstGeom prst="foldedCorner">
              <a:avLst>
                <a:gd name="adj" fmla="val 12500"/>
              </a:avLst>
            </a:pr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31" name="AutoShape 7"/>
            <p:cNvSpPr>
              <a:spLocks noChangeArrowheads="1"/>
            </p:cNvSpPr>
            <p:nvPr/>
          </p:nvSpPr>
          <p:spPr bwMode="auto">
            <a:xfrm>
              <a:off x="930" y="1888"/>
              <a:ext cx="544" cy="454"/>
            </a:xfrm>
            <a:prstGeom prst="foldedCorner">
              <a:avLst>
                <a:gd name="adj" fmla="val 12500"/>
              </a:avLst>
            </a:pr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30" name="AutoShape 6"/>
            <p:cNvSpPr>
              <a:spLocks noChangeArrowheads="1"/>
            </p:cNvSpPr>
            <p:nvPr/>
          </p:nvSpPr>
          <p:spPr bwMode="auto">
            <a:xfrm>
              <a:off x="884" y="1842"/>
              <a:ext cx="544" cy="454"/>
            </a:xfrm>
            <a:prstGeom prst="foldedCorner">
              <a:avLst>
                <a:gd name="adj" fmla="val 12500"/>
              </a:avLst>
            </a:pr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29" name="AutoShape 5"/>
            <p:cNvSpPr>
              <a:spLocks noChangeArrowheads="1"/>
            </p:cNvSpPr>
            <p:nvPr/>
          </p:nvSpPr>
          <p:spPr bwMode="auto">
            <a:xfrm>
              <a:off x="839" y="1797"/>
              <a:ext cx="544" cy="454"/>
            </a:xfrm>
            <a:prstGeom prst="foldedCorner">
              <a:avLst>
                <a:gd name="adj" fmla="val 12500"/>
              </a:avLst>
            </a:pr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666634" name="Group 10"/>
          <p:cNvGrpSpPr>
            <a:grpSpLocks/>
          </p:cNvGrpSpPr>
          <p:nvPr/>
        </p:nvGrpSpPr>
        <p:grpSpPr bwMode="auto">
          <a:xfrm>
            <a:off x="1617663" y="3211513"/>
            <a:ext cx="863600" cy="647700"/>
            <a:chOff x="839" y="1797"/>
            <a:chExt cx="680" cy="590"/>
          </a:xfrm>
        </p:grpSpPr>
        <p:sp>
          <p:nvSpPr>
            <p:cNvPr id="666635" name="AutoShape 11"/>
            <p:cNvSpPr>
              <a:spLocks noChangeArrowheads="1"/>
            </p:cNvSpPr>
            <p:nvPr/>
          </p:nvSpPr>
          <p:spPr bwMode="auto">
            <a:xfrm>
              <a:off x="975" y="1933"/>
              <a:ext cx="544" cy="454"/>
            </a:xfrm>
            <a:prstGeom prst="foldedCorner">
              <a:avLst>
                <a:gd name="adj" fmla="val 12500"/>
              </a:avLst>
            </a:pr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36" name="AutoShape 12"/>
            <p:cNvSpPr>
              <a:spLocks noChangeArrowheads="1"/>
            </p:cNvSpPr>
            <p:nvPr/>
          </p:nvSpPr>
          <p:spPr bwMode="auto">
            <a:xfrm>
              <a:off x="930" y="1888"/>
              <a:ext cx="544" cy="454"/>
            </a:xfrm>
            <a:prstGeom prst="foldedCorner">
              <a:avLst>
                <a:gd name="adj" fmla="val 12500"/>
              </a:avLst>
            </a:pr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37" name="AutoShape 13"/>
            <p:cNvSpPr>
              <a:spLocks noChangeArrowheads="1"/>
            </p:cNvSpPr>
            <p:nvPr/>
          </p:nvSpPr>
          <p:spPr bwMode="auto">
            <a:xfrm>
              <a:off x="884" y="1842"/>
              <a:ext cx="544" cy="454"/>
            </a:xfrm>
            <a:prstGeom prst="foldedCorner">
              <a:avLst>
                <a:gd name="adj" fmla="val 12500"/>
              </a:avLst>
            </a:pr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38" name="AutoShape 14"/>
            <p:cNvSpPr>
              <a:spLocks noChangeArrowheads="1"/>
            </p:cNvSpPr>
            <p:nvPr/>
          </p:nvSpPr>
          <p:spPr bwMode="auto">
            <a:xfrm>
              <a:off x="839" y="1797"/>
              <a:ext cx="544" cy="454"/>
            </a:xfrm>
            <a:prstGeom prst="foldedCorner">
              <a:avLst>
                <a:gd name="adj" fmla="val 12500"/>
              </a:avLst>
            </a:pr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666639" name="Group 15"/>
          <p:cNvGrpSpPr>
            <a:grpSpLocks/>
          </p:cNvGrpSpPr>
          <p:nvPr/>
        </p:nvGrpSpPr>
        <p:grpSpPr bwMode="auto">
          <a:xfrm>
            <a:off x="1617663" y="3932238"/>
            <a:ext cx="863600" cy="647700"/>
            <a:chOff x="839" y="1797"/>
            <a:chExt cx="680" cy="590"/>
          </a:xfrm>
        </p:grpSpPr>
        <p:sp>
          <p:nvSpPr>
            <p:cNvPr id="666640" name="AutoShape 16"/>
            <p:cNvSpPr>
              <a:spLocks noChangeArrowheads="1"/>
            </p:cNvSpPr>
            <p:nvPr/>
          </p:nvSpPr>
          <p:spPr bwMode="auto">
            <a:xfrm>
              <a:off x="975" y="1933"/>
              <a:ext cx="544" cy="454"/>
            </a:xfrm>
            <a:prstGeom prst="foldedCorner">
              <a:avLst>
                <a:gd name="adj" fmla="val 12500"/>
              </a:avLst>
            </a:prstGeom>
            <a:solidFill>
              <a:srgbClr val="FF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41" name="AutoShape 17"/>
            <p:cNvSpPr>
              <a:spLocks noChangeArrowheads="1"/>
            </p:cNvSpPr>
            <p:nvPr/>
          </p:nvSpPr>
          <p:spPr bwMode="auto">
            <a:xfrm>
              <a:off x="930" y="1888"/>
              <a:ext cx="544" cy="454"/>
            </a:xfrm>
            <a:prstGeom prst="foldedCorner">
              <a:avLst>
                <a:gd name="adj" fmla="val 12500"/>
              </a:avLst>
            </a:prstGeom>
            <a:solidFill>
              <a:srgbClr val="FF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42" name="AutoShape 18"/>
            <p:cNvSpPr>
              <a:spLocks noChangeArrowheads="1"/>
            </p:cNvSpPr>
            <p:nvPr/>
          </p:nvSpPr>
          <p:spPr bwMode="auto">
            <a:xfrm>
              <a:off x="884" y="1842"/>
              <a:ext cx="544" cy="454"/>
            </a:xfrm>
            <a:prstGeom prst="foldedCorner">
              <a:avLst>
                <a:gd name="adj" fmla="val 12500"/>
              </a:avLst>
            </a:prstGeom>
            <a:solidFill>
              <a:srgbClr val="FF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43" name="AutoShape 19"/>
            <p:cNvSpPr>
              <a:spLocks noChangeArrowheads="1"/>
            </p:cNvSpPr>
            <p:nvPr/>
          </p:nvSpPr>
          <p:spPr bwMode="auto">
            <a:xfrm>
              <a:off x="839" y="1797"/>
              <a:ext cx="544" cy="454"/>
            </a:xfrm>
            <a:prstGeom prst="foldedCorner">
              <a:avLst>
                <a:gd name="adj" fmla="val 12500"/>
              </a:avLst>
            </a:prstGeom>
            <a:solidFill>
              <a:srgbClr val="FF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666644" name="Text Box 20"/>
          <p:cNvSpPr txBox="1">
            <a:spLocks noChangeArrowheads="1"/>
          </p:cNvSpPr>
          <p:nvPr/>
        </p:nvSpPr>
        <p:spPr bwMode="auto">
          <a:xfrm>
            <a:off x="342900" y="2636838"/>
            <a:ext cx="12763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a:t>A</a:t>
            </a:r>
            <a:r>
              <a:rPr lang="ja-JP" altLang="en-US" sz="1600"/>
              <a:t>さんの資料</a:t>
            </a:r>
          </a:p>
        </p:txBody>
      </p:sp>
      <p:sp>
        <p:nvSpPr>
          <p:cNvPr id="666645" name="Text Box 21"/>
          <p:cNvSpPr txBox="1">
            <a:spLocks noChangeArrowheads="1"/>
          </p:cNvSpPr>
          <p:nvPr/>
        </p:nvSpPr>
        <p:spPr bwMode="auto">
          <a:xfrm>
            <a:off x="342900" y="3355975"/>
            <a:ext cx="12763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a:t>B</a:t>
            </a:r>
            <a:r>
              <a:rPr lang="ja-JP" altLang="en-US" sz="1600"/>
              <a:t>さんの資料</a:t>
            </a:r>
          </a:p>
        </p:txBody>
      </p:sp>
      <p:sp>
        <p:nvSpPr>
          <p:cNvPr id="666646" name="Text Box 22"/>
          <p:cNvSpPr txBox="1">
            <a:spLocks noChangeArrowheads="1"/>
          </p:cNvSpPr>
          <p:nvPr/>
        </p:nvSpPr>
        <p:spPr bwMode="auto">
          <a:xfrm>
            <a:off x="276225" y="4076700"/>
            <a:ext cx="13430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過去の資料</a:t>
            </a:r>
            <a:r>
              <a:rPr lang="en-US" altLang="ja-JP" sz="1600"/>
              <a:t>C</a:t>
            </a:r>
          </a:p>
        </p:txBody>
      </p:sp>
      <p:sp>
        <p:nvSpPr>
          <p:cNvPr id="666651" name="AutoShape 27"/>
          <p:cNvSpPr>
            <a:spLocks noChangeArrowheads="1"/>
          </p:cNvSpPr>
          <p:nvPr/>
        </p:nvSpPr>
        <p:spPr bwMode="auto">
          <a:xfrm>
            <a:off x="2986088" y="3290888"/>
            <a:ext cx="690562" cy="498475"/>
          </a:xfrm>
          <a:prstGeom prst="foldedCorner">
            <a:avLst>
              <a:gd name="adj" fmla="val 12500"/>
            </a:avLst>
          </a:prstGeom>
          <a:solidFill>
            <a:srgbClr val="FF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52" name="AutoShape 28"/>
          <p:cNvSpPr>
            <a:spLocks noChangeArrowheads="1"/>
          </p:cNvSpPr>
          <p:nvPr/>
        </p:nvSpPr>
        <p:spPr bwMode="auto">
          <a:xfrm>
            <a:off x="3740150" y="3290888"/>
            <a:ext cx="690563" cy="498475"/>
          </a:xfrm>
          <a:prstGeom prst="foldedCorner">
            <a:avLst>
              <a:gd name="adj" fmla="val 12500"/>
            </a:avLst>
          </a:pr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53" name="AutoShape 29"/>
          <p:cNvSpPr>
            <a:spLocks noChangeArrowheads="1"/>
          </p:cNvSpPr>
          <p:nvPr/>
        </p:nvSpPr>
        <p:spPr bwMode="auto">
          <a:xfrm>
            <a:off x="4494213" y="3290888"/>
            <a:ext cx="690562" cy="498475"/>
          </a:xfrm>
          <a:prstGeom prst="foldedCorner">
            <a:avLst>
              <a:gd name="adj" fmla="val 12500"/>
            </a:avLst>
          </a:pr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54" name="AutoShape 30"/>
          <p:cNvSpPr>
            <a:spLocks noChangeArrowheads="1"/>
          </p:cNvSpPr>
          <p:nvPr/>
        </p:nvSpPr>
        <p:spPr bwMode="auto">
          <a:xfrm>
            <a:off x="5249863" y="3290888"/>
            <a:ext cx="690562" cy="498475"/>
          </a:xfrm>
          <a:prstGeom prst="foldedCorner">
            <a:avLst>
              <a:gd name="adj" fmla="val 12500"/>
            </a:avLst>
          </a:prstGeom>
          <a:solidFill>
            <a:srgbClr val="DDDDD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55" name="AutoShape 31"/>
          <p:cNvSpPr>
            <a:spLocks noChangeArrowheads="1"/>
          </p:cNvSpPr>
          <p:nvPr/>
        </p:nvSpPr>
        <p:spPr bwMode="auto">
          <a:xfrm>
            <a:off x="6003925" y="3290888"/>
            <a:ext cx="690563" cy="498475"/>
          </a:xfrm>
          <a:prstGeom prst="foldedCorner">
            <a:avLst>
              <a:gd name="adj" fmla="val 12500"/>
            </a:avLst>
          </a:prstGeom>
          <a:solidFill>
            <a:srgbClr val="FF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56" name="AutoShape 32"/>
          <p:cNvSpPr>
            <a:spLocks noChangeArrowheads="1"/>
          </p:cNvSpPr>
          <p:nvPr/>
        </p:nvSpPr>
        <p:spPr bwMode="auto">
          <a:xfrm>
            <a:off x="6759575" y="3290888"/>
            <a:ext cx="690563" cy="498475"/>
          </a:xfrm>
          <a:prstGeom prst="foldedCorner">
            <a:avLst>
              <a:gd name="adj" fmla="val 12500"/>
            </a:avLst>
          </a:prstGeom>
          <a:solidFill>
            <a:schemeClr val="accent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57" name="Text Box 33"/>
          <p:cNvSpPr txBox="1">
            <a:spLocks noChangeArrowheads="1"/>
          </p:cNvSpPr>
          <p:nvPr/>
        </p:nvSpPr>
        <p:spPr bwMode="auto">
          <a:xfrm>
            <a:off x="4349750" y="2914650"/>
            <a:ext cx="24955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つぎはぎで作ったプレゼン資料</a:t>
            </a:r>
          </a:p>
        </p:txBody>
      </p:sp>
      <p:sp>
        <p:nvSpPr>
          <p:cNvPr id="666658" name="AutoShape 34"/>
          <p:cNvSpPr>
            <a:spLocks noChangeArrowheads="1"/>
          </p:cNvSpPr>
          <p:nvPr/>
        </p:nvSpPr>
        <p:spPr bwMode="auto">
          <a:xfrm>
            <a:off x="7523163" y="3290888"/>
            <a:ext cx="690562" cy="498475"/>
          </a:xfrm>
          <a:prstGeom prst="foldedCorner">
            <a:avLst>
              <a:gd name="adj" fmla="val 12500"/>
            </a:avLst>
          </a:prstGeom>
          <a:solidFill>
            <a:srgbClr val="FFFF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60" name="Text Box 36"/>
          <p:cNvSpPr txBox="1">
            <a:spLocks noChangeArrowheads="1"/>
          </p:cNvSpPr>
          <p:nvPr/>
        </p:nvSpPr>
        <p:spPr bwMode="auto">
          <a:xfrm>
            <a:off x="8228013" y="3387725"/>
            <a:ext cx="4476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a:t>
            </a:r>
          </a:p>
        </p:txBody>
      </p:sp>
      <p:cxnSp>
        <p:nvCxnSpPr>
          <p:cNvPr id="666661" name="AutoShape 37"/>
          <p:cNvCxnSpPr>
            <a:cxnSpLocks noChangeShapeType="1"/>
            <a:stCxn id="666632" idx="3"/>
            <a:endCxn id="666651" idx="1"/>
          </p:cNvCxnSpPr>
          <p:nvPr/>
        </p:nvCxnSpPr>
        <p:spPr bwMode="auto">
          <a:xfrm>
            <a:off x="2481263" y="2890838"/>
            <a:ext cx="504825" cy="649287"/>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62" name="AutoShape 38"/>
          <p:cNvCxnSpPr>
            <a:cxnSpLocks noChangeShapeType="1"/>
            <a:stCxn id="666635" idx="3"/>
            <a:endCxn id="666651" idx="1"/>
          </p:cNvCxnSpPr>
          <p:nvPr/>
        </p:nvCxnSpPr>
        <p:spPr bwMode="auto">
          <a:xfrm flipV="1">
            <a:off x="2481263" y="3540125"/>
            <a:ext cx="504825" cy="6985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663" name="AutoShape 39"/>
          <p:cNvCxnSpPr>
            <a:cxnSpLocks noChangeShapeType="1"/>
            <a:stCxn id="666640" idx="3"/>
            <a:endCxn id="666651" idx="1"/>
          </p:cNvCxnSpPr>
          <p:nvPr/>
        </p:nvCxnSpPr>
        <p:spPr bwMode="auto">
          <a:xfrm flipV="1">
            <a:off x="2481263" y="3540125"/>
            <a:ext cx="504825" cy="790575"/>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664" name="AutoShape 40"/>
          <p:cNvSpPr>
            <a:spLocks noChangeArrowheads="1"/>
          </p:cNvSpPr>
          <p:nvPr/>
        </p:nvSpPr>
        <p:spPr bwMode="auto">
          <a:xfrm flipV="1">
            <a:off x="4572000" y="4076700"/>
            <a:ext cx="1944688" cy="215900"/>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65" name="Text Box 41"/>
          <p:cNvSpPr txBox="1">
            <a:spLocks noChangeArrowheads="1"/>
          </p:cNvSpPr>
          <p:nvPr/>
        </p:nvSpPr>
        <p:spPr bwMode="auto">
          <a:xfrm>
            <a:off x="2916238" y="4592638"/>
            <a:ext cx="5111750" cy="1558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marL="622300" indent="-16510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sz="1600"/>
              <a:t>終わらない並べ替え</a:t>
            </a:r>
          </a:p>
          <a:p>
            <a:pPr lvl="1">
              <a:buFontTx/>
              <a:buChar char="•"/>
            </a:pPr>
            <a:r>
              <a:rPr lang="ja-JP" altLang="en-US" sz="1600"/>
              <a:t>「このスライドとこのスライドを入れ替えて・・・」</a:t>
            </a:r>
          </a:p>
          <a:p>
            <a:pPr lvl="1">
              <a:buFontTx/>
              <a:buChar char="•"/>
            </a:pPr>
            <a:r>
              <a:rPr lang="ja-JP" altLang="en-US" sz="1600"/>
              <a:t>「あのスライドがあった方が分かりやすいかな？」</a:t>
            </a:r>
          </a:p>
          <a:p>
            <a:pPr>
              <a:buFont typeface="Wingdings" pitchFamily="2" charset="2"/>
              <a:buChar char="F"/>
            </a:pPr>
            <a:r>
              <a:rPr lang="ja-JP" altLang="en-US" sz="1600"/>
              <a:t>勝手な妥協</a:t>
            </a:r>
          </a:p>
          <a:p>
            <a:pPr lvl="1">
              <a:buFontTx/>
              <a:buChar char="•"/>
            </a:pPr>
            <a:r>
              <a:rPr lang="ja-JP" altLang="en-US" sz="1600"/>
              <a:t>「なんかストーリーがつながらないけど、せっかく作ったスライドを修正したくないからまあいいか」</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ー 3"/>
          <p:cNvSpPr>
            <a:spLocks noGrp="1"/>
          </p:cNvSpPr>
          <p:nvPr>
            <p:ph type="sldNum" sz="quarter" idx="10"/>
          </p:nvPr>
        </p:nvSpPr>
        <p:spPr/>
        <p:txBody>
          <a:bodyPr/>
          <a:lstStyle/>
          <a:p>
            <a:fld id="{89A8FEA1-BED6-4AC5-86D4-6015A455C6B9}" type="slidenum">
              <a:rPr lang="en-US" altLang="ja-JP"/>
              <a:pPr/>
              <a:t>25</a:t>
            </a:fld>
            <a:endParaRPr lang="en-US" altLang="ja-JP"/>
          </a:p>
        </p:txBody>
      </p:sp>
      <p:sp>
        <p:nvSpPr>
          <p:cNvPr id="747574" name="Rectangle 54"/>
          <p:cNvSpPr>
            <a:spLocks noChangeArrowheads="1"/>
          </p:cNvSpPr>
          <p:nvPr/>
        </p:nvSpPr>
        <p:spPr bwMode="auto">
          <a:xfrm>
            <a:off x="250825" y="1628775"/>
            <a:ext cx="8569325" cy="2520950"/>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7522" name="Rectangle 2"/>
          <p:cNvSpPr>
            <a:spLocks noGrp="1" noChangeArrowheads="1"/>
          </p:cNvSpPr>
          <p:nvPr>
            <p:ph type="title"/>
          </p:nvPr>
        </p:nvSpPr>
        <p:spPr>
          <a:xfrm>
            <a:off x="457200" y="454025"/>
            <a:ext cx="8218488" cy="457200"/>
          </a:xfrm>
        </p:spPr>
        <p:txBody>
          <a:bodyPr/>
          <a:lstStyle/>
          <a:p>
            <a:r>
              <a:rPr lang="ja-JP" altLang="en-US"/>
              <a:t>聞き手の意思決定プロセス</a:t>
            </a:r>
          </a:p>
        </p:txBody>
      </p:sp>
      <p:sp>
        <p:nvSpPr>
          <p:cNvPr id="747523" name="Rectangle 3"/>
          <p:cNvSpPr>
            <a:spLocks noGrp="1" noChangeArrowheads="1"/>
          </p:cNvSpPr>
          <p:nvPr>
            <p:ph type="body" idx="1"/>
          </p:nvPr>
        </p:nvSpPr>
        <p:spPr/>
        <p:txBody>
          <a:bodyPr/>
          <a:lstStyle/>
          <a:p>
            <a:r>
              <a:rPr lang="ja-JP" altLang="en-US"/>
              <a:t>ビジネスの場面で主に見られるのは、「問題解決型」と「認知評価型」の</a:t>
            </a:r>
            <a:r>
              <a:rPr lang="en-US" altLang="ja-JP"/>
              <a:t>2</a:t>
            </a:r>
            <a:r>
              <a:rPr lang="ja-JP" altLang="en-US"/>
              <a:t>つ。</a:t>
            </a:r>
          </a:p>
        </p:txBody>
      </p:sp>
      <p:sp>
        <p:nvSpPr>
          <p:cNvPr id="747563" name="AutoShape 43"/>
          <p:cNvSpPr>
            <a:spLocks noChangeArrowheads="1"/>
          </p:cNvSpPr>
          <p:nvPr/>
        </p:nvSpPr>
        <p:spPr bwMode="auto">
          <a:xfrm>
            <a:off x="4933950" y="4724400"/>
            <a:ext cx="2517775" cy="863600"/>
          </a:xfrm>
          <a:prstGeom prst="homePlate">
            <a:avLst>
              <a:gd name="adj" fmla="val 23985"/>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比較評価</a:t>
            </a:r>
          </a:p>
        </p:txBody>
      </p:sp>
      <p:grpSp>
        <p:nvGrpSpPr>
          <p:cNvPr id="747546" name="Group 26"/>
          <p:cNvGrpSpPr>
            <a:grpSpLocks/>
          </p:cNvGrpSpPr>
          <p:nvPr/>
        </p:nvGrpSpPr>
        <p:grpSpPr bwMode="auto">
          <a:xfrm>
            <a:off x="2555875" y="1916113"/>
            <a:ext cx="5903913" cy="2089150"/>
            <a:chOff x="1474" y="1207"/>
            <a:chExt cx="3719" cy="1316"/>
          </a:xfrm>
        </p:grpSpPr>
        <p:grpSp>
          <p:nvGrpSpPr>
            <p:cNvPr id="747538" name="Group 18"/>
            <p:cNvGrpSpPr>
              <a:grpSpLocks/>
            </p:cNvGrpSpPr>
            <p:nvPr/>
          </p:nvGrpSpPr>
          <p:grpSpPr bwMode="auto">
            <a:xfrm>
              <a:off x="1519" y="1525"/>
              <a:ext cx="3674" cy="544"/>
              <a:chOff x="1519" y="1525"/>
              <a:chExt cx="3674" cy="635"/>
            </a:xfrm>
          </p:grpSpPr>
          <p:sp>
            <p:nvSpPr>
              <p:cNvPr id="747536" name="AutoShape 16"/>
              <p:cNvSpPr>
                <a:spLocks noChangeArrowheads="1"/>
              </p:cNvSpPr>
              <p:nvPr/>
            </p:nvSpPr>
            <p:spPr bwMode="auto">
              <a:xfrm>
                <a:off x="3703" y="1525"/>
                <a:ext cx="855" cy="635"/>
              </a:xfrm>
              <a:prstGeom prst="homePlate">
                <a:avLst>
                  <a:gd name="adj" fmla="val 26144"/>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実効性</a:t>
                </a:r>
              </a:p>
              <a:p>
                <a:r>
                  <a:rPr lang="ja-JP" altLang="en-US" sz="1600"/>
                  <a:t>検討</a:t>
                </a:r>
              </a:p>
            </p:txBody>
          </p:sp>
          <p:sp>
            <p:nvSpPr>
              <p:cNvPr id="747535" name="AutoShape 15"/>
              <p:cNvSpPr>
                <a:spLocks noChangeArrowheads="1"/>
              </p:cNvSpPr>
              <p:nvPr/>
            </p:nvSpPr>
            <p:spPr bwMode="auto">
              <a:xfrm>
                <a:off x="2975" y="1525"/>
                <a:ext cx="855" cy="635"/>
              </a:xfrm>
              <a:prstGeom prst="homePlate">
                <a:avLst>
                  <a:gd name="adj" fmla="val 26144"/>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解決策</a:t>
                </a:r>
              </a:p>
              <a:p>
                <a:r>
                  <a:rPr lang="ja-JP" altLang="en-US" sz="1600"/>
                  <a:t>検討</a:t>
                </a:r>
              </a:p>
            </p:txBody>
          </p:sp>
          <p:sp>
            <p:nvSpPr>
              <p:cNvPr id="747534" name="AutoShape 14"/>
              <p:cNvSpPr>
                <a:spLocks noChangeArrowheads="1"/>
              </p:cNvSpPr>
              <p:nvPr/>
            </p:nvSpPr>
            <p:spPr bwMode="auto">
              <a:xfrm>
                <a:off x="2247" y="1525"/>
                <a:ext cx="855" cy="635"/>
              </a:xfrm>
              <a:prstGeom prst="homePlate">
                <a:avLst>
                  <a:gd name="adj" fmla="val 26144"/>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問題分析</a:t>
                </a:r>
              </a:p>
            </p:txBody>
          </p:sp>
          <p:sp>
            <p:nvSpPr>
              <p:cNvPr id="747529" name="AutoShape 9"/>
              <p:cNvSpPr>
                <a:spLocks noChangeArrowheads="1"/>
              </p:cNvSpPr>
              <p:nvPr/>
            </p:nvSpPr>
            <p:spPr bwMode="auto">
              <a:xfrm>
                <a:off x="1519" y="1525"/>
                <a:ext cx="855" cy="635"/>
              </a:xfrm>
              <a:prstGeom prst="homePlate">
                <a:avLst>
                  <a:gd name="adj" fmla="val 26144"/>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現状把握</a:t>
                </a:r>
              </a:p>
            </p:txBody>
          </p:sp>
          <p:sp>
            <p:nvSpPr>
              <p:cNvPr id="747537" name="Oval 17"/>
              <p:cNvSpPr>
                <a:spLocks noChangeArrowheads="1"/>
              </p:cNvSpPr>
              <p:nvPr/>
            </p:nvSpPr>
            <p:spPr bwMode="auto">
              <a:xfrm>
                <a:off x="4558" y="1616"/>
                <a:ext cx="635" cy="452"/>
              </a:xfrm>
              <a:prstGeom prst="ellipse">
                <a:avLst/>
              </a:prstGeom>
              <a:solidFill>
                <a:schemeClr val="bg1"/>
              </a:solidFill>
              <a:ln w="28575"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意思決定</a:t>
                </a:r>
              </a:p>
            </p:txBody>
          </p:sp>
        </p:grpSp>
        <p:sp>
          <p:nvSpPr>
            <p:cNvPr id="747539" name="Text Box 19"/>
            <p:cNvSpPr txBox="1">
              <a:spLocks noChangeArrowheads="1"/>
            </p:cNvSpPr>
            <p:nvPr/>
          </p:nvSpPr>
          <p:spPr bwMode="auto">
            <a:xfrm>
              <a:off x="1474" y="2063"/>
              <a:ext cx="771" cy="4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a:t>現状はどうなっているの？</a:t>
              </a:r>
            </a:p>
          </p:txBody>
        </p:sp>
        <p:sp>
          <p:nvSpPr>
            <p:cNvPr id="747540" name="Text Box 20"/>
            <p:cNvSpPr txBox="1">
              <a:spLocks noChangeArrowheads="1"/>
            </p:cNvSpPr>
            <p:nvPr/>
          </p:nvSpPr>
          <p:spPr bwMode="auto">
            <a:xfrm>
              <a:off x="2200" y="2063"/>
              <a:ext cx="771" cy="4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a:t>何が根本的にまずいの？</a:t>
              </a:r>
            </a:p>
          </p:txBody>
        </p:sp>
        <p:sp>
          <p:nvSpPr>
            <p:cNvPr id="747541" name="Text Box 21"/>
            <p:cNvSpPr txBox="1">
              <a:spLocks noChangeArrowheads="1"/>
            </p:cNvSpPr>
            <p:nvPr/>
          </p:nvSpPr>
          <p:spPr bwMode="auto">
            <a:xfrm>
              <a:off x="2925" y="2063"/>
              <a:ext cx="771" cy="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a:t>何をしたらいいの？</a:t>
              </a:r>
            </a:p>
          </p:txBody>
        </p:sp>
        <p:sp>
          <p:nvSpPr>
            <p:cNvPr id="747542" name="Text Box 22"/>
            <p:cNvSpPr txBox="1">
              <a:spLocks noChangeArrowheads="1"/>
            </p:cNvSpPr>
            <p:nvPr/>
          </p:nvSpPr>
          <p:spPr bwMode="auto">
            <a:xfrm>
              <a:off x="3651" y="2063"/>
              <a:ext cx="771" cy="4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a:t>効果があるの？できるの？</a:t>
              </a:r>
            </a:p>
          </p:txBody>
        </p:sp>
        <p:sp>
          <p:nvSpPr>
            <p:cNvPr id="747543" name="Line 23"/>
            <p:cNvSpPr>
              <a:spLocks noChangeShapeType="1"/>
            </p:cNvSpPr>
            <p:nvPr/>
          </p:nvSpPr>
          <p:spPr bwMode="auto">
            <a:xfrm>
              <a:off x="1519" y="1434"/>
              <a:ext cx="3039" cy="0"/>
            </a:xfrm>
            <a:prstGeom prst="line">
              <a:avLst/>
            </a:prstGeom>
            <a:noFill/>
            <a:ln w="571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47544" name="Text Box 24"/>
            <p:cNvSpPr txBox="1">
              <a:spLocks noChangeArrowheads="1"/>
            </p:cNvSpPr>
            <p:nvPr/>
          </p:nvSpPr>
          <p:spPr bwMode="auto">
            <a:xfrm>
              <a:off x="2575" y="1207"/>
              <a:ext cx="759"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問題解決型</a:t>
              </a:r>
            </a:p>
          </p:txBody>
        </p:sp>
      </p:grpSp>
      <p:sp>
        <p:nvSpPr>
          <p:cNvPr id="747553" name="Oval 33"/>
          <p:cNvSpPr>
            <a:spLocks noChangeArrowheads="1"/>
          </p:cNvSpPr>
          <p:nvPr/>
        </p:nvSpPr>
        <p:spPr bwMode="auto">
          <a:xfrm>
            <a:off x="7451725" y="4848225"/>
            <a:ext cx="1008063" cy="614363"/>
          </a:xfrm>
          <a:prstGeom prst="ellipse">
            <a:avLst/>
          </a:prstGeom>
          <a:solidFill>
            <a:schemeClr val="bg1"/>
          </a:solidFill>
          <a:ln w="28575"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意思決定</a:t>
            </a:r>
          </a:p>
        </p:txBody>
      </p:sp>
      <p:sp>
        <p:nvSpPr>
          <p:cNvPr id="747555" name="Text Box 35"/>
          <p:cNvSpPr txBox="1">
            <a:spLocks noChangeArrowheads="1"/>
          </p:cNvSpPr>
          <p:nvPr/>
        </p:nvSpPr>
        <p:spPr bwMode="auto">
          <a:xfrm>
            <a:off x="2555875" y="5578475"/>
            <a:ext cx="2325688"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a:t>どんな選択肢があるの？</a:t>
            </a:r>
          </a:p>
          <a:p>
            <a:pPr>
              <a:buFont typeface="Wingdings" pitchFamily="2" charset="2"/>
              <a:buChar char="Ø"/>
            </a:pPr>
            <a:r>
              <a:rPr lang="ja-JP" altLang="en-US"/>
              <a:t>それぞれどんな特徴があるの？</a:t>
            </a:r>
          </a:p>
        </p:txBody>
      </p:sp>
      <p:sp>
        <p:nvSpPr>
          <p:cNvPr id="747558" name="Line 38"/>
          <p:cNvSpPr>
            <a:spLocks noChangeShapeType="1"/>
          </p:cNvSpPr>
          <p:nvPr/>
        </p:nvSpPr>
        <p:spPr bwMode="auto">
          <a:xfrm>
            <a:off x="2552700" y="4579938"/>
            <a:ext cx="4972050" cy="0"/>
          </a:xfrm>
          <a:prstGeom prst="line">
            <a:avLst/>
          </a:prstGeom>
          <a:noFill/>
          <a:ln w="571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47559" name="Text Box 39"/>
          <p:cNvSpPr txBox="1">
            <a:spLocks noChangeArrowheads="1"/>
          </p:cNvSpPr>
          <p:nvPr/>
        </p:nvSpPr>
        <p:spPr bwMode="auto">
          <a:xfrm>
            <a:off x="4303713" y="4219575"/>
            <a:ext cx="12049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認知評価型</a:t>
            </a:r>
          </a:p>
        </p:txBody>
      </p:sp>
      <p:sp>
        <p:nvSpPr>
          <p:cNvPr id="747551" name="AutoShape 31"/>
          <p:cNvSpPr>
            <a:spLocks noChangeArrowheads="1"/>
          </p:cNvSpPr>
          <p:nvPr/>
        </p:nvSpPr>
        <p:spPr bwMode="auto">
          <a:xfrm>
            <a:off x="2555875" y="4724400"/>
            <a:ext cx="2517775" cy="863600"/>
          </a:xfrm>
          <a:prstGeom prst="homePlate">
            <a:avLst>
              <a:gd name="adj" fmla="val 23985"/>
            </a:avLst>
          </a:prstGeom>
          <a:solidFill>
            <a:schemeClr val="bg1"/>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t>選択肢認知</a:t>
            </a:r>
          </a:p>
        </p:txBody>
      </p:sp>
      <p:sp>
        <p:nvSpPr>
          <p:cNvPr id="747565" name="Text Box 45"/>
          <p:cNvSpPr txBox="1">
            <a:spLocks noChangeArrowheads="1"/>
          </p:cNvSpPr>
          <p:nvPr/>
        </p:nvSpPr>
        <p:spPr bwMode="auto">
          <a:xfrm>
            <a:off x="4859338" y="5578475"/>
            <a:ext cx="2325687"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a:t>どれが一番メリットがあるの？</a:t>
            </a:r>
          </a:p>
        </p:txBody>
      </p:sp>
      <p:sp>
        <p:nvSpPr>
          <p:cNvPr id="747566" name="AutoShape 46"/>
          <p:cNvSpPr>
            <a:spLocks noChangeArrowheads="1"/>
          </p:cNvSpPr>
          <p:nvPr/>
        </p:nvSpPr>
        <p:spPr bwMode="auto">
          <a:xfrm>
            <a:off x="611188" y="1989138"/>
            <a:ext cx="1728787" cy="1944687"/>
          </a:xfrm>
          <a:prstGeom prst="roundRect">
            <a:avLst>
              <a:gd name="adj" fmla="val 8630"/>
            </a:avLst>
          </a:prstGeom>
          <a:solidFill>
            <a:schemeClr val="bg1"/>
          </a:solidFill>
          <a:ln w="28575"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p>
            <a:r>
              <a:rPr lang="ja-JP" altLang="en-US" b="1"/>
              <a:t>意思決定の内容が</a:t>
            </a:r>
          </a:p>
          <a:p>
            <a:r>
              <a:rPr lang="ja-JP" altLang="en-US" b="1"/>
              <a:t>複雑な場合</a:t>
            </a:r>
          </a:p>
        </p:txBody>
      </p:sp>
      <p:sp>
        <p:nvSpPr>
          <p:cNvPr id="747567" name="Text Box 47"/>
          <p:cNvSpPr txBox="1">
            <a:spLocks noChangeArrowheads="1"/>
          </p:cNvSpPr>
          <p:nvPr/>
        </p:nvSpPr>
        <p:spPr bwMode="auto">
          <a:xfrm>
            <a:off x="611188" y="2781300"/>
            <a:ext cx="1731962"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改革施策の提案</a:t>
            </a:r>
          </a:p>
          <a:p>
            <a:pPr>
              <a:buFontTx/>
              <a:buChar char="•"/>
            </a:pPr>
            <a:r>
              <a:rPr lang="ja-JP" altLang="en-US"/>
              <a:t>戦略の提案</a:t>
            </a:r>
          </a:p>
          <a:p>
            <a:pPr>
              <a:buFontTx/>
              <a:buChar char="•"/>
            </a:pPr>
            <a:r>
              <a:rPr lang="ja-JP" altLang="en-US"/>
              <a:t>ソリューション営業</a:t>
            </a:r>
            <a:br>
              <a:rPr lang="ja-JP" altLang="en-US"/>
            </a:br>
            <a:r>
              <a:rPr lang="ja-JP" altLang="en-US"/>
              <a:t>　　　　　　　など</a:t>
            </a:r>
          </a:p>
        </p:txBody>
      </p:sp>
      <p:sp>
        <p:nvSpPr>
          <p:cNvPr id="747571" name="AutoShape 51"/>
          <p:cNvSpPr>
            <a:spLocks noChangeArrowheads="1"/>
          </p:cNvSpPr>
          <p:nvPr/>
        </p:nvSpPr>
        <p:spPr bwMode="auto">
          <a:xfrm>
            <a:off x="611188" y="4292600"/>
            <a:ext cx="1728787" cy="1944688"/>
          </a:xfrm>
          <a:prstGeom prst="roundRect">
            <a:avLst>
              <a:gd name="adj" fmla="val 8630"/>
            </a:avLst>
          </a:prstGeom>
          <a:solidFill>
            <a:schemeClr val="bg1"/>
          </a:solidFill>
          <a:ln w="28575"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p>
            <a:r>
              <a:rPr lang="ja-JP" altLang="en-US" b="1"/>
              <a:t>意思決定の内容が</a:t>
            </a:r>
          </a:p>
          <a:p>
            <a:r>
              <a:rPr lang="ja-JP" altLang="en-US" b="1"/>
              <a:t>単純な場合</a:t>
            </a:r>
          </a:p>
        </p:txBody>
      </p:sp>
      <p:sp>
        <p:nvSpPr>
          <p:cNvPr id="747572" name="Text Box 52"/>
          <p:cNvSpPr txBox="1">
            <a:spLocks noChangeArrowheads="1"/>
          </p:cNvSpPr>
          <p:nvPr/>
        </p:nvSpPr>
        <p:spPr bwMode="auto">
          <a:xfrm>
            <a:off x="611188" y="5084763"/>
            <a:ext cx="1603375"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商品の販促</a:t>
            </a:r>
          </a:p>
          <a:p>
            <a:pPr>
              <a:buFontTx/>
              <a:buChar char="•"/>
            </a:pPr>
            <a:r>
              <a:rPr lang="ja-JP" altLang="en-US"/>
              <a:t>投資銘柄の推薦</a:t>
            </a:r>
            <a:br>
              <a:rPr lang="ja-JP" altLang="en-US"/>
            </a:br>
            <a:r>
              <a:rPr lang="ja-JP" altLang="en-US"/>
              <a:t>　　　　　　　など</a:t>
            </a:r>
          </a:p>
        </p:txBody>
      </p:sp>
      <p:sp>
        <p:nvSpPr>
          <p:cNvPr id="747575" name="Text Box 55"/>
          <p:cNvSpPr txBox="1">
            <a:spLocks noChangeArrowheads="1"/>
          </p:cNvSpPr>
          <p:nvPr/>
        </p:nvSpPr>
        <p:spPr bwMode="auto">
          <a:xfrm>
            <a:off x="1547813" y="6308725"/>
            <a:ext cx="60483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a:t>本研修では「問題解決型」をベースとしたストーリーラインの作成を学習する</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3"/>
          <p:cNvSpPr>
            <a:spLocks noGrp="1"/>
          </p:cNvSpPr>
          <p:nvPr>
            <p:ph type="sldNum" sz="quarter" idx="10"/>
          </p:nvPr>
        </p:nvSpPr>
        <p:spPr/>
        <p:txBody>
          <a:bodyPr/>
          <a:lstStyle/>
          <a:p>
            <a:fld id="{F2E4E8F1-78FD-4242-8A70-3CCD9AECC3BC}" type="slidenum">
              <a:rPr lang="en-US" altLang="ja-JP"/>
              <a:pPr/>
              <a:t>26</a:t>
            </a:fld>
            <a:endParaRPr lang="en-US" altLang="ja-JP"/>
          </a:p>
        </p:txBody>
      </p:sp>
      <p:sp>
        <p:nvSpPr>
          <p:cNvPr id="663631" name="Rectangle 79"/>
          <p:cNvSpPr>
            <a:spLocks noChangeArrowheads="1"/>
          </p:cNvSpPr>
          <p:nvPr/>
        </p:nvSpPr>
        <p:spPr bwMode="auto">
          <a:xfrm>
            <a:off x="3276600" y="5565775"/>
            <a:ext cx="5543550" cy="295275"/>
          </a:xfrm>
          <a:prstGeom prst="rect">
            <a:avLst/>
          </a:prstGeom>
          <a:solidFill>
            <a:srgbClr val="DDDDDD"/>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3554" name="Rectangle 2"/>
          <p:cNvSpPr>
            <a:spLocks noGrp="1" noChangeArrowheads="1"/>
          </p:cNvSpPr>
          <p:nvPr>
            <p:ph type="title"/>
          </p:nvPr>
        </p:nvSpPr>
        <p:spPr>
          <a:xfrm>
            <a:off x="457200" y="454025"/>
            <a:ext cx="8218488" cy="457200"/>
          </a:xfrm>
        </p:spPr>
        <p:txBody>
          <a:bodyPr/>
          <a:lstStyle/>
          <a:p>
            <a:r>
              <a:rPr lang="ja-JP" altLang="en-US"/>
              <a:t>聞き手の疑問を整理する</a:t>
            </a:r>
          </a:p>
        </p:txBody>
      </p:sp>
      <p:sp>
        <p:nvSpPr>
          <p:cNvPr id="663555" name="Rectangle 3"/>
          <p:cNvSpPr>
            <a:spLocks noGrp="1" noChangeArrowheads="1"/>
          </p:cNvSpPr>
          <p:nvPr>
            <p:ph type="body" idx="1"/>
          </p:nvPr>
        </p:nvSpPr>
        <p:spPr>
          <a:xfrm>
            <a:off x="457200" y="1128713"/>
            <a:ext cx="8229600" cy="641350"/>
          </a:xfrm>
        </p:spPr>
        <p:txBody>
          <a:bodyPr/>
          <a:lstStyle/>
          <a:p>
            <a:r>
              <a:rPr lang="ja-JP" altLang="en-US"/>
              <a:t>聞き手の「</a:t>
            </a:r>
            <a:r>
              <a:rPr lang="en-US" altLang="ja-JP"/>
              <a:t>WIIFY</a:t>
            </a:r>
            <a:r>
              <a:rPr lang="ja-JP" altLang="en-US"/>
              <a:t>」や「知りたいこと」を踏まえつつ、意思決定プロセスに従って論理的な流れで聞き手の疑問を整理する。</a:t>
            </a:r>
          </a:p>
        </p:txBody>
      </p:sp>
      <p:sp>
        <p:nvSpPr>
          <p:cNvPr id="663606" name="Text Box 54"/>
          <p:cNvSpPr txBox="1">
            <a:spLocks noChangeArrowheads="1"/>
          </p:cNvSpPr>
          <p:nvPr/>
        </p:nvSpPr>
        <p:spPr bwMode="auto">
          <a:xfrm>
            <a:off x="2800350" y="2276475"/>
            <a:ext cx="3695700" cy="974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sz="1600" b="1"/>
              <a:t>現状はどうなっているの？</a:t>
            </a:r>
          </a:p>
          <a:p>
            <a:pPr lvl="1">
              <a:buFont typeface="Arial" charset="0"/>
              <a:buChar char="–"/>
            </a:pPr>
            <a:r>
              <a:rPr lang="ja-JP" altLang="en-US"/>
              <a:t>自社の内外では何が起こっているの？</a:t>
            </a:r>
          </a:p>
          <a:p>
            <a:pPr lvl="1">
              <a:buFont typeface="Arial" charset="0"/>
              <a:buChar char="–"/>
            </a:pPr>
            <a:r>
              <a:rPr lang="ja-JP" altLang="en-US"/>
              <a:t>今後どんな変化が考えられるの？</a:t>
            </a:r>
          </a:p>
          <a:p>
            <a:pPr lvl="1">
              <a:buFont typeface="Arial" charset="0"/>
              <a:buChar char="–"/>
            </a:pPr>
            <a:r>
              <a:rPr lang="ja-JP" altLang="en-US"/>
              <a:t>あるべき姿は何なの？</a:t>
            </a:r>
          </a:p>
        </p:txBody>
      </p:sp>
      <p:sp>
        <p:nvSpPr>
          <p:cNvPr id="663607" name="Text Box 55"/>
          <p:cNvSpPr txBox="1">
            <a:spLocks noChangeArrowheads="1"/>
          </p:cNvSpPr>
          <p:nvPr/>
        </p:nvSpPr>
        <p:spPr bwMode="auto">
          <a:xfrm>
            <a:off x="2800350" y="3281363"/>
            <a:ext cx="4508500" cy="974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sz="1600" b="1"/>
              <a:t>何が根本的にまずいの？</a:t>
            </a:r>
          </a:p>
          <a:p>
            <a:pPr lvl="1">
              <a:buFont typeface="Arial" charset="0"/>
              <a:buChar char="–"/>
            </a:pPr>
            <a:r>
              <a:rPr lang="ja-JP" altLang="en-US"/>
              <a:t>問題はどこにあるの？</a:t>
            </a:r>
          </a:p>
          <a:p>
            <a:pPr lvl="1">
              <a:buFont typeface="Arial" charset="0"/>
              <a:buChar char="–"/>
            </a:pPr>
            <a:r>
              <a:rPr lang="ja-JP" altLang="en-US"/>
              <a:t>その問題は深刻なの？</a:t>
            </a:r>
          </a:p>
          <a:p>
            <a:pPr lvl="1">
              <a:buFont typeface="Arial" charset="0"/>
              <a:buChar char="–"/>
            </a:pPr>
            <a:r>
              <a:rPr lang="ja-JP" altLang="en-US"/>
              <a:t>問題を引き起こしている本質的な原因は何なの？</a:t>
            </a:r>
          </a:p>
        </p:txBody>
      </p:sp>
      <p:sp>
        <p:nvSpPr>
          <p:cNvPr id="663608" name="Text Box 56"/>
          <p:cNvSpPr txBox="1">
            <a:spLocks noChangeArrowheads="1"/>
          </p:cNvSpPr>
          <p:nvPr/>
        </p:nvSpPr>
        <p:spPr bwMode="auto">
          <a:xfrm>
            <a:off x="2800350" y="4284663"/>
            <a:ext cx="2689225" cy="974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sz="1600" b="1"/>
              <a:t>何をしたらいいの？</a:t>
            </a:r>
          </a:p>
          <a:p>
            <a:pPr lvl="1">
              <a:buFont typeface="Arial" charset="0"/>
              <a:buChar char="–"/>
            </a:pPr>
            <a:r>
              <a:rPr lang="ja-JP" altLang="en-US"/>
              <a:t>どんな解決策があるの？</a:t>
            </a:r>
          </a:p>
          <a:p>
            <a:pPr lvl="1">
              <a:buFont typeface="Arial" charset="0"/>
              <a:buChar char="–"/>
            </a:pPr>
            <a:r>
              <a:rPr lang="ja-JP" altLang="en-US"/>
              <a:t>そのうちどれをやるの？</a:t>
            </a:r>
          </a:p>
          <a:p>
            <a:pPr lvl="1">
              <a:buFont typeface="Arial" charset="0"/>
              <a:buChar char="–"/>
            </a:pPr>
            <a:r>
              <a:rPr lang="ja-JP" altLang="en-US"/>
              <a:t>どういう順番でやるの？</a:t>
            </a:r>
          </a:p>
        </p:txBody>
      </p:sp>
      <p:sp>
        <p:nvSpPr>
          <p:cNvPr id="663609" name="Text Box 57"/>
          <p:cNvSpPr txBox="1">
            <a:spLocks noChangeArrowheads="1"/>
          </p:cNvSpPr>
          <p:nvPr/>
        </p:nvSpPr>
        <p:spPr bwMode="auto">
          <a:xfrm>
            <a:off x="2800350" y="5287963"/>
            <a:ext cx="4006850" cy="974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Ø"/>
            </a:pPr>
            <a:r>
              <a:rPr lang="ja-JP" altLang="en-US" sz="1600" b="1"/>
              <a:t>効果があるの？できるの？</a:t>
            </a:r>
          </a:p>
          <a:p>
            <a:pPr lvl="1">
              <a:buFont typeface="Arial" charset="0"/>
              <a:buChar char="–"/>
            </a:pPr>
            <a:r>
              <a:rPr lang="ja-JP" altLang="en-US"/>
              <a:t>どんなメリットや投資対効果があるの？</a:t>
            </a:r>
          </a:p>
          <a:p>
            <a:pPr lvl="1">
              <a:buFont typeface="Arial" charset="0"/>
              <a:buChar char="–"/>
            </a:pPr>
            <a:r>
              <a:rPr lang="ja-JP" altLang="en-US"/>
              <a:t>リスクはないの？</a:t>
            </a:r>
          </a:p>
          <a:p>
            <a:pPr lvl="1">
              <a:buFont typeface="Arial" charset="0"/>
              <a:buChar char="–"/>
            </a:pPr>
            <a:r>
              <a:rPr lang="ja-JP" altLang="en-US"/>
              <a:t>誰が、いつまでに、どういう体制でやるの？</a:t>
            </a:r>
          </a:p>
        </p:txBody>
      </p:sp>
      <p:grpSp>
        <p:nvGrpSpPr>
          <p:cNvPr id="663626" name="Group 74"/>
          <p:cNvGrpSpPr>
            <a:grpSpLocks/>
          </p:cNvGrpSpPr>
          <p:nvPr/>
        </p:nvGrpSpPr>
        <p:grpSpPr bwMode="auto">
          <a:xfrm>
            <a:off x="779463" y="1844675"/>
            <a:ext cx="1987550" cy="336550"/>
            <a:chOff x="867" y="1162"/>
            <a:chExt cx="1315" cy="212"/>
          </a:xfrm>
        </p:grpSpPr>
        <p:sp>
          <p:nvSpPr>
            <p:cNvPr id="663564" name="Text Box 12"/>
            <p:cNvSpPr txBox="1">
              <a:spLocks noChangeArrowheads="1"/>
            </p:cNvSpPr>
            <p:nvPr/>
          </p:nvSpPr>
          <p:spPr bwMode="auto">
            <a:xfrm>
              <a:off x="867" y="1162"/>
              <a:ext cx="1315"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意思決定プロセス</a:t>
              </a:r>
            </a:p>
          </p:txBody>
        </p:sp>
        <p:sp>
          <p:nvSpPr>
            <p:cNvPr id="663612" name="Line 60"/>
            <p:cNvSpPr>
              <a:spLocks noChangeShapeType="1"/>
            </p:cNvSpPr>
            <p:nvPr/>
          </p:nvSpPr>
          <p:spPr bwMode="auto">
            <a:xfrm>
              <a:off x="912" y="1344"/>
              <a:ext cx="12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663621" name="Group 69"/>
          <p:cNvGrpSpPr>
            <a:grpSpLocks/>
          </p:cNvGrpSpPr>
          <p:nvPr/>
        </p:nvGrpSpPr>
        <p:grpSpPr bwMode="auto">
          <a:xfrm>
            <a:off x="2901950" y="1844675"/>
            <a:ext cx="4292600" cy="336550"/>
            <a:chOff x="2081" y="1162"/>
            <a:chExt cx="2704" cy="212"/>
          </a:xfrm>
        </p:grpSpPr>
        <p:sp>
          <p:nvSpPr>
            <p:cNvPr id="663569" name="Text Box 17"/>
            <p:cNvSpPr txBox="1">
              <a:spLocks noChangeArrowheads="1"/>
            </p:cNvSpPr>
            <p:nvPr/>
          </p:nvSpPr>
          <p:spPr bwMode="auto">
            <a:xfrm>
              <a:off x="2866" y="1162"/>
              <a:ext cx="113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聞き手の疑問（例）</a:t>
              </a:r>
            </a:p>
          </p:txBody>
        </p:sp>
        <p:sp>
          <p:nvSpPr>
            <p:cNvPr id="663614" name="Line 62"/>
            <p:cNvSpPr>
              <a:spLocks noChangeShapeType="1"/>
            </p:cNvSpPr>
            <p:nvPr/>
          </p:nvSpPr>
          <p:spPr bwMode="auto">
            <a:xfrm>
              <a:off x="2081" y="1344"/>
              <a:ext cx="27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663629" name="Group 77"/>
          <p:cNvGrpSpPr>
            <a:grpSpLocks/>
          </p:cNvGrpSpPr>
          <p:nvPr/>
        </p:nvGrpSpPr>
        <p:grpSpPr bwMode="auto">
          <a:xfrm>
            <a:off x="1219200" y="2276475"/>
            <a:ext cx="1431925" cy="4248150"/>
            <a:chOff x="615" y="1434"/>
            <a:chExt cx="902" cy="2676"/>
          </a:xfrm>
        </p:grpSpPr>
        <p:sp>
          <p:nvSpPr>
            <p:cNvPr id="663567" name="AutoShape 15"/>
            <p:cNvSpPr>
              <a:spLocks noChangeArrowheads="1"/>
            </p:cNvSpPr>
            <p:nvPr/>
          </p:nvSpPr>
          <p:spPr bwMode="auto">
            <a:xfrm rot="5400000">
              <a:off x="676" y="3270"/>
              <a:ext cx="779" cy="902"/>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実効性検討</a:t>
              </a:r>
            </a:p>
          </p:txBody>
        </p:sp>
        <p:sp>
          <p:nvSpPr>
            <p:cNvPr id="663566" name="AutoShape 14"/>
            <p:cNvSpPr>
              <a:spLocks noChangeArrowheads="1"/>
            </p:cNvSpPr>
            <p:nvPr/>
          </p:nvSpPr>
          <p:spPr bwMode="auto">
            <a:xfrm rot="5400000">
              <a:off x="677" y="2637"/>
              <a:ext cx="778" cy="902"/>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解決策検討</a:t>
              </a:r>
            </a:p>
          </p:txBody>
        </p:sp>
        <p:sp>
          <p:nvSpPr>
            <p:cNvPr id="663565" name="AutoShape 13"/>
            <p:cNvSpPr>
              <a:spLocks noChangeArrowheads="1"/>
            </p:cNvSpPr>
            <p:nvPr/>
          </p:nvSpPr>
          <p:spPr bwMode="auto">
            <a:xfrm rot="5400000">
              <a:off x="677" y="2005"/>
              <a:ext cx="778" cy="902"/>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問題分析</a:t>
              </a:r>
            </a:p>
          </p:txBody>
        </p:sp>
        <p:sp>
          <p:nvSpPr>
            <p:cNvPr id="663560" name="AutoShape 8"/>
            <p:cNvSpPr>
              <a:spLocks noChangeArrowheads="1"/>
            </p:cNvSpPr>
            <p:nvPr/>
          </p:nvSpPr>
          <p:spPr bwMode="auto">
            <a:xfrm rot="5400000">
              <a:off x="676" y="1373"/>
              <a:ext cx="779" cy="902"/>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現状把握</a:t>
              </a:r>
            </a:p>
          </p:txBody>
        </p:sp>
      </p:grpSp>
      <p:sp>
        <p:nvSpPr>
          <p:cNvPr id="663624" name="Line 72"/>
          <p:cNvSpPr>
            <a:spLocks noChangeShapeType="1"/>
          </p:cNvSpPr>
          <p:nvPr/>
        </p:nvSpPr>
        <p:spPr bwMode="auto">
          <a:xfrm>
            <a:off x="1066800" y="2276475"/>
            <a:ext cx="0" cy="424815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3625" name="Text Box 73"/>
          <p:cNvSpPr txBox="1">
            <a:spLocks noChangeArrowheads="1"/>
          </p:cNvSpPr>
          <p:nvPr/>
        </p:nvSpPr>
        <p:spPr bwMode="auto">
          <a:xfrm>
            <a:off x="638175" y="3678238"/>
            <a:ext cx="455613" cy="1444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sz="1800" b="1"/>
              <a:t>問題</a:t>
            </a:r>
            <a:r>
              <a:rPr lang="en-US" altLang="ja-JP" sz="1800" b="1"/>
              <a:t>―</a:t>
            </a:r>
            <a:r>
              <a:rPr lang="ja-JP" altLang="en-US" sz="1800" b="1"/>
              <a:t>解決型</a:t>
            </a:r>
          </a:p>
        </p:txBody>
      </p:sp>
      <p:sp>
        <p:nvSpPr>
          <p:cNvPr id="663628" name="AutoShape 76"/>
          <p:cNvSpPr>
            <a:spLocks noChangeArrowheads="1"/>
          </p:cNvSpPr>
          <p:nvPr/>
        </p:nvSpPr>
        <p:spPr bwMode="auto">
          <a:xfrm rot="5400000" flipV="1">
            <a:off x="6335713" y="4184650"/>
            <a:ext cx="2089150" cy="142875"/>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3630" name="Oval 78"/>
          <p:cNvSpPr>
            <a:spLocks noChangeArrowheads="1"/>
          </p:cNvSpPr>
          <p:nvPr/>
        </p:nvSpPr>
        <p:spPr bwMode="auto">
          <a:xfrm>
            <a:off x="7597775" y="3787775"/>
            <a:ext cx="1295400" cy="1009650"/>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b="1"/>
              <a:t>WIIFY</a:t>
            </a:r>
          </a:p>
          <a:p>
            <a:r>
              <a:rPr lang="ja-JP" altLang="en-US" b="1"/>
              <a:t>知りたいこと</a:t>
            </a:r>
          </a:p>
        </p:txBody>
      </p:sp>
      <p:sp>
        <p:nvSpPr>
          <p:cNvPr id="663632" name="Text Box 80"/>
          <p:cNvSpPr txBox="1">
            <a:spLocks noChangeArrowheads="1"/>
          </p:cNvSpPr>
          <p:nvPr/>
        </p:nvSpPr>
        <p:spPr bwMode="auto">
          <a:xfrm>
            <a:off x="6430963" y="5561013"/>
            <a:ext cx="21399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b="1"/>
              <a:t>←WIIFY</a:t>
            </a:r>
            <a:r>
              <a:rPr lang="ja-JP" altLang="en-US" b="1"/>
              <a:t>であることが多い</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スライド番号プレースホルダー 3"/>
          <p:cNvSpPr>
            <a:spLocks noGrp="1"/>
          </p:cNvSpPr>
          <p:nvPr>
            <p:ph type="sldNum" sz="quarter" idx="10"/>
          </p:nvPr>
        </p:nvSpPr>
        <p:spPr/>
        <p:txBody>
          <a:bodyPr/>
          <a:lstStyle/>
          <a:p>
            <a:fld id="{2E841935-3B75-4674-ADE5-E91FDEC9E660}" type="slidenum">
              <a:rPr lang="en-US" altLang="ja-JP"/>
              <a:pPr/>
              <a:t>27</a:t>
            </a:fld>
            <a:endParaRPr lang="en-US" altLang="ja-JP"/>
          </a:p>
        </p:txBody>
      </p:sp>
      <p:sp>
        <p:nvSpPr>
          <p:cNvPr id="664578" name="Rectangle 2"/>
          <p:cNvSpPr>
            <a:spLocks noGrp="1" noChangeArrowheads="1"/>
          </p:cNvSpPr>
          <p:nvPr>
            <p:ph type="title"/>
          </p:nvPr>
        </p:nvSpPr>
        <p:spPr>
          <a:xfrm>
            <a:off x="457200" y="454025"/>
            <a:ext cx="8218488" cy="457200"/>
          </a:xfrm>
        </p:spPr>
        <p:txBody>
          <a:bodyPr/>
          <a:lstStyle/>
          <a:p>
            <a:r>
              <a:rPr lang="ja-JP" altLang="en-US"/>
              <a:t>答え（メッセージ）を用意する</a:t>
            </a:r>
          </a:p>
        </p:txBody>
      </p:sp>
      <p:sp>
        <p:nvSpPr>
          <p:cNvPr id="664579" name="Rectangle 3"/>
          <p:cNvSpPr>
            <a:spLocks noGrp="1" noChangeArrowheads="1"/>
          </p:cNvSpPr>
          <p:nvPr>
            <p:ph type="body" idx="1"/>
          </p:nvPr>
        </p:nvSpPr>
        <p:spPr/>
        <p:txBody>
          <a:bodyPr/>
          <a:lstStyle/>
          <a:p>
            <a:r>
              <a:rPr lang="ja-JP" altLang="en-US"/>
              <a:t>聞き手の疑問に対して、あなたが伝えたいメッセージ＝答えを事前に用意する。</a:t>
            </a:r>
          </a:p>
        </p:txBody>
      </p:sp>
      <p:sp>
        <p:nvSpPr>
          <p:cNvPr id="664585" name="Text Box 9"/>
          <p:cNvSpPr txBox="1">
            <a:spLocks noChangeArrowheads="1"/>
          </p:cNvSpPr>
          <p:nvPr/>
        </p:nvSpPr>
        <p:spPr bwMode="auto">
          <a:xfrm>
            <a:off x="3297238" y="1557338"/>
            <a:ext cx="25352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u="sng"/>
              <a:t>《</a:t>
            </a:r>
            <a:r>
              <a:rPr lang="ja-JP" altLang="en-US" sz="1600" u="sng"/>
              <a:t>例</a:t>
            </a:r>
            <a:r>
              <a:rPr lang="en-US" altLang="ja-JP" sz="1600" u="sng"/>
              <a:t>》</a:t>
            </a:r>
            <a:r>
              <a:rPr lang="ja-JP" altLang="en-US" sz="1600" u="sng"/>
              <a:t>新商品開発のプレゼン</a:t>
            </a:r>
          </a:p>
        </p:txBody>
      </p:sp>
      <p:sp>
        <p:nvSpPr>
          <p:cNvPr id="664587" name="Text Box 11"/>
          <p:cNvSpPr txBox="1">
            <a:spLocks noChangeArrowheads="1"/>
          </p:cNvSpPr>
          <p:nvPr/>
        </p:nvSpPr>
        <p:spPr bwMode="auto">
          <a:xfrm>
            <a:off x="2773363" y="2576513"/>
            <a:ext cx="165576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現状はどうなっているの？</a:t>
            </a:r>
            <a:endParaRPr lang="ja-JP" altLang="en-US" sz="1200"/>
          </a:p>
        </p:txBody>
      </p:sp>
      <p:sp>
        <p:nvSpPr>
          <p:cNvPr id="664588" name="Text Box 12"/>
          <p:cNvSpPr txBox="1">
            <a:spLocks noChangeArrowheads="1"/>
          </p:cNvSpPr>
          <p:nvPr/>
        </p:nvSpPr>
        <p:spPr bwMode="auto">
          <a:xfrm>
            <a:off x="2773363" y="3503613"/>
            <a:ext cx="165576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何が根本的にまずいの？</a:t>
            </a:r>
            <a:endParaRPr lang="ja-JP" altLang="en-US" sz="1200"/>
          </a:p>
        </p:txBody>
      </p:sp>
      <p:sp>
        <p:nvSpPr>
          <p:cNvPr id="664589" name="Text Box 13"/>
          <p:cNvSpPr txBox="1">
            <a:spLocks noChangeArrowheads="1"/>
          </p:cNvSpPr>
          <p:nvPr/>
        </p:nvSpPr>
        <p:spPr bwMode="auto">
          <a:xfrm>
            <a:off x="2773363" y="4506913"/>
            <a:ext cx="165576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何をしたらいいの？</a:t>
            </a:r>
            <a:endParaRPr lang="ja-JP" altLang="en-US" sz="1200"/>
          </a:p>
        </p:txBody>
      </p:sp>
      <p:sp>
        <p:nvSpPr>
          <p:cNvPr id="664590" name="Text Box 14"/>
          <p:cNvSpPr txBox="1">
            <a:spLocks noChangeArrowheads="1"/>
          </p:cNvSpPr>
          <p:nvPr/>
        </p:nvSpPr>
        <p:spPr bwMode="auto">
          <a:xfrm>
            <a:off x="2773363" y="5510213"/>
            <a:ext cx="165576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効果があるの？できるの？</a:t>
            </a:r>
            <a:endParaRPr lang="ja-JP" altLang="en-US" sz="1200"/>
          </a:p>
        </p:txBody>
      </p:sp>
      <p:grpSp>
        <p:nvGrpSpPr>
          <p:cNvPr id="664601" name="Group 25"/>
          <p:cNvGrpSpPr>
            <a:grpSpLocks/>
          </p:cNvGrpSpPr>
          <p:nvPr/>
        </p:nvGrpSpPr>
        <p:grpSpPr bwMode="auto">
          <a:xfrm>
            <a:off x="2700338" y="1917700"/>
            <a:ext cx="1874837" cy="336550"/>
            <a:chOff x="2018" y="1162"/>
            <a:chExt cx="1134" cy="212"/>
          </a:xfrm>
        </p:grpSpPr>
        <p:sp>
          <p:nvSpPr>
            <p:cNvPr id="664586" name="Text Box 10"/>
            <p:cNvSpPr txBox="1">
              <a:spLocks noChangeArrowheads="1"/>
            </p:cNvSpPr>
            <p:nvPr/>
          </p:nvSpPr>
          <p:spPr bwMode="auto">
            <a:xfrm>
              <a:off x="2018" y="1162"/>
              <a:ext cx="113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聞き手の疑問</a:t>
              </a:r>
            </a:p>
          </p:txBody>
        </p:sp>
        <p:sp>
          <p:nvSpPr>
            <p:cNvPr id="664593" name="Line 17"/>
            <p:cNvSpPr>
              <a:spLocks noChangeShapeType="1"/>
            </p:cNvSpPr>
            <p:nvPr/>
          </p:nvSpPr>
          <p:spPr bwMode="auto">
            <a:xfrm>
              <a:off x="2095" y="1344"/>
              <a:ext cx="9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664605" name="Group 29"/>
          <p:cNvGrpSpPr>
            <a:grpSpLocks/>
          </p:cNvGrpSpPr>
          <p:nvPr/>
        </p:nvGrpSpPr>
        <p:grpSpPr bwMode="auto">
          <a:xfrm>
            <a:off x="4645025" y="1917700"/>
            <a:ext cx="3389313" cy="336550"/>
            <a:chOff x="3355" y="1162"/>
            <a:chExt cx="2135" cy="212"/>
          </a:xfrm>
        </p:grpSpPr>
        <p:sp>
          <p:nvSpPr>
            <p:cNvPr id="664603" name="Text Box 27"/>
            <p:cNvSpPr txBox="1">
              <a:spLocks noChangeArrowheads="1"/>
            </p:cNvSpPr>
            <p:nvPr/>
          </p:nvSpPr>
          <p:spPr bwMode="auto">
            <a:xfrm>
              <a:off x="3447" y="1162"/>
              <a:ext cx="195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あなたの答え（メッセージ）</a:t>
              </a:r>
            </a:p>
          </p:txBody>
        </p:sp>
        <p:sp>
          <p:nvSpPr>
            <p:cNvPr id="664604" name="Line 28"/>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664606" name="Text Box 30"/>
          <p:cNvSpPr txBox="1">
            <a:spLocks noChangeArrowheads="1"/>
          </p:cNvSpPr>
          <p:nvPr/>
        </p:nvSpPr>
        <p:spPr bwMode="auto">
          <a:xfrm>
            <a:off x="4645025" y="2257425"/>
            <a:ext cx="3455988" cy="1155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消費者は低価格にこだわっていない</a:t>
            </a:r>
          </a:p>
          <a:p>
            <a:pPr>
              <a:buFontTx/>
              <a:buChar char="•"/>
            </a:pPr>
            <a:r>
              <a:rPr lang="ja-JP" altLang="en-US"/>
              <a:t>競合他社は特定のターゲット向けに、特徴のある商品を投入して成功している</a:t>
            </a:r>
          </a:p>
          <a:p>
            <a:pPr>
              <a:buFontTx/>
              <a:buChar char="•"/>
            </a:pPr>
            <a:r>
              <a:rPr lang="ja-JP" altLang="en-US"/>
              <a:t>当社の低価格路線は、年々消費者から支持されなくなってきている</a:t>
            </a:r>
            <a:endParaRPr lang="ja-JP" altLang="en-US" sz="1200"/>
          </a:p>
        </p:txBody>
      </p:sp>
      <p:sp>
        <p:nvSpPr>
          <p:cNvPr id="664607" name="Text Box 31"/>
          <p:cNvSpPr txBox="1">
            <a:spLocks noChangeArrowheads="1"/>
          </p:cNvSpPr>
          <p:nvPr/>
        </p:nvSpPr>
        <p:spPr bwMode="auto">
          <a:xfrm>
            <a:off x="4645025" y="3398838"/>
            <a:ext cx="3455988"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消費者の変化にもかかわらず、いまだに創業当時の低価格路線にこだわっていることが大問題である</a:t>
            </a:r>
            <a:endParaRPr lang="ja-JP" altLang="en-US" sz="1200"/>
          </a:p>
        </p:txBody>
      </p:sp>
      <p:sp>
        <p:nvSpPr>
          <p:cNvPr id="664608" name="Text Box 32"/>
          <p:cNvSpPr txBox="1">
            <a:spLocks noChangeArrowheads="1"/>
          </p:cNvSpPr>
          <p:nvPr/>
        </p:nvSpPr>
        <p:spPr bwMode="auto">
          <a:xfrm>
            <a:off x="4645025" y="4295775"/>
            <a:ext cx="3455988"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低価格路線を捨て、特徴のある商品で勝負すべき</a:t>
            </a:r>
          </a:p>
          <a:p>
            <a:pPr>
              <a:buFontTx/>
              <a:buChar char="•"/>
            </a:pPr>
            <a:r>
              <a:rPr lang="ja-JP" altLang="en-US"/>
              <a:t>中堅の</a:t>
            </a:r>
            <a:r>
              <a:rPr lang="en-US" altLang="ja-JP"/>
              <a:t>X</a:t>
            </a:r>
            <a:r>
              <a:rPr lang="ja-JP" altLang="en-US"/>
              <a:t>社買収も考えられるが、リスクが高いため、顧客との共同開発を行う</a:t>
            </a:r>
            <a:endParaRPr lang="ja-JP" altLang="en-US" sz="1200"/>
          </a:p>
        </p:txBody>
      </p:sp>
      <p:sp>
        <p:nvSpPr>
          <p:cNvPr id="664609" name="Text Box 33"/>
          <p:cNvSpPr txBox="1">
            <a:spLocks noChangeArrowheads="1"/>
          </p:cNvSpPr>
          <p:nvPr/>
        </p:nvSpPr>
        <p:spPr bwMode="auto">
          <a:xfrm>
            <a:off x="4645025" y="5403850"/>
            <a:ext cx="3455988"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半年以内に新商品を開発する</a:t>
            </a:r>
          </a:p>
          <a:p>
            <a:pPr>
              <a:buFontTx/>
              <a:buChar char="•"/>
            </a:pPr>
            <a:r>
              <a:rPr lang="ja-JP" altLang="en-US"/>
              <a:t>パイロット販売を実施後、</a:t>
            </a:r>
            <a:r>
              <a:rPr lang="en-US" altLang="ja-JP"/>
              <a:t>3</a:t>
            </a:r>
            <a:r>
              <a:rPr lang="ja-JP" altLang="en-US"/>
              <a:t>年間で新商品による売上</a:t>
            </a:r>
            <a:r>
              <a:rPr lang="en-US" altLang="ja-JP"/>
              <a:t>5</a:t>
            </a:r>
            <a:r>
              <a:rPr lang="ja-JP" altLang="en-US"/>
              <a:t>億円を目指す</a:t>
            </a:r>
          </a:p>
        </p:txBody>
      </p:sp>
      <p:grpSp>
        <p:nvGrpSpPr>
          <p:cNvPr id="664610" name="Group 34"/>
          <p:cNvGrpSpPr>
            <a:grpSpLocks/>
          </p:cNvGrpSpPr>
          <p:nvPr/>
        </p:nvGrpSpPr>
        <p:grpSpPr bwMode="auto">
          <a:xfrm>
            <a:off x="971550" y="1917700"/>
            <a:ext cx="1770063" cy="336550"/>
            <a:chOff x="867" y="1162"/>
            <a:chExt cx="1315" cy="212"/>
          </a:xfrm>
        </p:grpSpPr>
        <p:sp>
          <p:nvSpPr>
            <p:cNvPr id="664611" name="Text Box 35"/>
            <p:cNvSpPr txBox="1">
              <a:spLocks noChangeArrowheads="1"/>
            </p:cNvSpPr>
            <p:nvPr/>
          </p:nvSpPr>
          <p:spPr bwMode="auto">
            <a:xfrm>
              <a:off x="867" y="1162"/>
              <a:ext cx="1315"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意思決定プロセス</a:t>
              </a:r>
            </a:p>
          </p:txBody>
        </p:sp>
        <p:sp>
          <p:nvSpPr>
            <p:cNvPr id="664612" name="Line 36"/>
            <p:cNvSpPr>
              <a:spLocks noChangeShapeType="1"/>
            </p:cNvSpPr>
            <p:nvPr/>
          </p:nvSpPr>
          <p:spPr bwMode="auto">
            <a:xfrm>
              <a:off x="912" y="1344"/>
              <a:ext cx="12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664613" name="AutoShape 37"/>
          <p:cNvSpPr>
            <a:spLocks noChangeArrowheads="1"/>
          </p:cNvSpPr>
          <p:nvPr/>
        </p:nvSpPr>
        <p:spPr bwMode="auto">
          <a:xfrm rot="5400000">
            <a:off x="1237457" y="5263356"/>
            <a:ext cx="1236662" cy="1431925"/>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実効性検討</a:t>
            </a:r>
          </a:p>
        </p:txBody>
      </p:sp>
      <p:sp>
        <p:nvSpPr>
          <p:cNvPr id="664614" name="AutoShape 38"/>
          <p:cNvSpPr>
            <a:spLocks noChangeArrowheads="1"/>
          </p:cNvSpPr>
          <p:nvPr/>
        </p:nvSpPr>
        <p:spPr bwMode="auto">
          <a:xfrm rot="5400000">
            <a:off x="1238250" y="4259263"/>
            <a:ext cx="1235075" cy="1431925"/>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解決策検討</a:t>
            </a:r>
          </a:p>
        </p:txBody>
      </p:sp>
      <p:sp>
        <p:nvSpPr>
          <p:cNvPr id="664615" name="AutoShape 39"/>
          <p:cNvSpPr>
            <a:spLocks noChangeArrowheads="1"/>
          </p:cNvSpPr>
          <p:nvPr/>
        </p:nvSpPr>
        <p:spPr bwMode="auto">
          <a:xfrm rot="5400000">
            <a:off x="1238250" y="3255963"/>
            <a:ext cx="1235075" cy="1431925"/>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問題分析</a:t>
            </a:r>
          </a:p>
        </p:txBody>
      </p:sp>
      <p:sp>
        <p:nvSpPr>
          <p:cNvPr id="664616" name="AutoShape 40"/>
          <p:cNvSpPr>
            <a:spLocks noChangeArrowheads="1"/>
          </p:cNvSpPr>
          <p:nvPr/>
        </p:nvSpPr>
        <p:spPr bwMode="auto">
          <a:xfrm rot="5400000">
            <a:off x="1237456" y="2251869"/>
            <a:ext cx="1236663" cy="1431925"/>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現状把握</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ライド番号プレースホルダー 3"/>
          <p:cNvSpPr>
            <a:spLocks noGrp="1"/>
          </p:cNvSpPr>
          <p:nvPr>
            <p:ph type="sldNum" sz="quarter" idx="10"/>
          </p:nvPr>
        </p:nvSpPr>
        <p:spPr/>
        <p:txBody>
          <a:bodyPr/>
          <a:lstStyle/>
          <a:p>
            <a:fld id="{B95234DC-8121-474D-97C9-2431EDBE696D}" type="slidenum">
              <a:rPr lang="en-US" altLang="ja-JP"/>
              <a:pPr/>
              <a:t>28</a:t>
            </a:fld>
            <a:endParaRPr lang="en-US" altLang="ja-JP"/>
          </a:p>
        </p:txBody>
      </p:sp>
      <p:sp>
        <p:nvSpPr>
          <p:cNvPr id="665602" name="Rectangle 2"/>
          <p:cNvSpPr>
            <a:spLocks noGrp="1" noChangeArrowheads="1"/>
          </p:cNvSpPr>
          <p:nvPr>
            <p:ph type="title"/>
          </p:nvPr>
        </p:nvSpPr>
        <p:spPr>
          <a:xfrm>
            <a:off x="457200" y="454025"/>
            <a:ext cx="8218488" cy="457200"/>
          </a:xfrm>
        </p:spPr>
        <p:txBody>
          <a:bodyPr/>
          <a:lstStyle/>
          <a:p>
            <a:r>
              <a:rPr lang="ja-JP" altLang="en-US"/>
              <a:t>「いきなり情報収集する」のはタブー</a:t>
            </a:r>
          </a:p>
        </p:txBody>
      </p:sp>
      <p:sp>
        <p:nvSpPr>
          <p:cNvPr id="665603" name="Rectangle 3"/>
          <p:cNvSpPr>
            <a:spLocks noGrp="1" noChangeArrowheads="1"/>
          </p:cNvSpPr>
          <p:nvPr>
            <p:ph type="body" idx="1"/>
          </p:nvPr>
        </p:nvSpPr>
        <p:spPr>
          <a:xfrm>
            <a:off x="457200" y="1128713"/>
            <a:ext cx="8229600" cy="641350"/>
          </a:xfrm>
        </p:spPr>
        <p:txBody>
          <a:bodyPr/>
          <a:lstStyle/>
          <a:p>
            <a:r>
              <a:rPr lang="ja-JP" altLang="en-US"/>
              <a:t>まずは仮説ベースで答え（メッセージ）を用意する。何の仮説もなしに「とりあえず情報を収集してみよう」では、作業が非常に非効率になる。</a:t>
            </a:r>
          </a:p>
        </p:txBody>
      </p:sp>
      <p:sp>
        <p:nvSpPr>
          <p:cNvPr id="665604" name="Text Box 4"/>
          <p:cNvSpPr txBox="1">
            <a:spLocks noChangeArrowheads="1"/>
          </p:cNvSpPr>
          <p:nvPr/>
        </p:nvSpPr>
        <p:spPr bwMode="auto">
          <a:xfrm>
            <a:off x="1862138" y="1989138"/>
            <a:ext cx="9556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狙い撃ち</a:t>
            </a:r>
          </a:p>
        </p:txBody>
      </p:sp>
      <p:sp>
        <p:nvSpPr>
          <p:cNvPr id="665605" name="Text Box 5"/>
          <p:cNvSpPr txBox="1">
            <a:spLocks noChangeArrowheads="1"/>
          </p:cNvSpPr>
          <p:nvPr/>
        </p:nvSpPr>
        <p:spPr bwMode="auto">
          <a:xfrm>
            <a:off x="6307138" y="1989138"/>
            <a:ext cx="993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絨毯爆撃</a:t>
            </a:r>
          </a:p>
        </p:txBody>
      </p:sp>
      <p:pic>
        <p:nvPicPr>
          <p:cNvPr id="665606" name="Picture 6" descr="MPj042211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2708275"/>
            <a:ext cx="1655762" cy="1196975"/>
          </a:xfrm>
          <a:prstGeom prst="rect">
            <a:avLst/>
          </a:prstGeom>
          <a:noFill/>
          <a:extLst>
            <a:ext uri="{909E8E84-426E-40DD-AFC4-6F175D3DCCD1}">
              <a14:hiddenFill xmlns:a14="http://schemas.microsoft.com/office/drawing/2010/main">
                <a:solidFill>
                  <a:srgbClr val="FFFFFF"/>
                </a:solidFill>
              </a14:hiddenFill>
            </a:ext>
          </a:extLst>
        </p:spPr>
      </p:pic>
      <p:sp>
        <p:nvSpPr>
          <p:cNvPr id="665607" name="AutoShape 7"/>
          <p:cNvSpPr>
            <a:spLocks noChangeArrowheads="1"/>
          </p:cNvSpPr>
          <p:nvPr/>
        </p:nvSpPr>
        <p:spPr bwMode="auto">
          <a:xfrm>
            <a:off x="2489200" y="2492375"/>
            <a:ext cx="1873250" cy="1439863"/>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ja-JP" altLang="en-US" b="1"/>
              <a:t>大手の競合は、わが社より効率的に研究開発をしている</a:t>
            </a:r>
            <a:r>
              <a:rPr lang="ja-JP" altLang="en-US"/>
              <a:t>と思うんだよね。そのあたりを調べてくれないか？</a:t>
            </a:r>
          </a:p>
        </p:txBody>
      </p:sp>
      <p:sp>
        <p:nvSpPr>
          <p:cNvPr id="665609" name="Text Box 9"/>
          <p:cNvSpPr txBox="1">
            <a:spLocks noChangeArrowheads="1"/>
          </p:cNvSpPr>
          <p:nvPr/>
        </p:nvSpPr>
        <p:spPr bwMode="auto">
          <a:xfrm>
            <a:off x="611188" y="4149725"/>
            <a:ext cx="13747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ja-JP" altLang="en-US" b="1"/>
              <a:t>調べるべき項目</a:t>
            </a:r>
          </a:p>
        </p:txBody>
      </p:sp>
      <p:sp>
        <p:nvSpPr>
          <p:cNvPr id="665610" name="AutoShape 10"/>
          <p:cNvSpPr>
            <a:spLocks noChangeArrowheads="1"/>
          </p:cNvSpPr>
          <p:nvPr/>
        </p:nvSpPr>
        <p:spPr bwMode="auto">
          <a:xfrm>
            <a:off x="831850" y="4652963"/>
            <a:ext cx="1441450" cy="576262"/>
          </a:xfrm>
          <a:prstGeom prst="roundRect">
            <a:avLst>
              <a:gd name="adj" fmla="val 16667"/>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研究開発部門の</a:t>
            </a:r>
          </a:p>
          <a:p>
            <a:r>
              <a:rPr lang="ja-JP" altLang="en-US" b="1"/>
              <a:t>予算</a:t>
            </a:r>
          </a:p>
        </p:txBody>
      </p:sp>
      <p:sp>
        <p:nvSpPr>
          <p:cNvPr id="665611" name="AutoShape 11"/>
          <p:cNvSpPr>
            <a:spLocks noChangeArrowheads="1"/>
          </p:cNvSpPr>
          <p:nvPr/>
        </p:nvSpPr>
        <p:spPr bwMode="auto">
          <a:xfrm>
            <a:off x="2416175" y="4652963"/>
            <a:ext cx="1441450" cy="576262"/>
          </a:xfrm>
          <a:prstGeom prst="roundRect">
            <a:avLst>
              <a:gd name="adj" fmla="val 16667"/>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研究開発部門の</a:t>
            </a:r>
          </a:p>
          <a:p>
            <a:r>
              <a:rPr lang="ja-JP" altLang="en-US" b="1"/>
              <a:t>人員数</a:t>
            </a:r>
          </a:p>
        </p:txBody>
      </p:sp>
      <p:sp>
        <p:nvSpPr>
          <p:cNvPr id="665612" name="AutoShape 12"/>
          <p:cNvSpPr>
            <a:spLocks noChangeArrowheads="1"/>
          </p:cNvSpPr>
          <p:nvPr/>
        </p:nvSpPr>
        <p:spPr bwMode="auto">
          <a:xfrm>
            <a:off x="831850" y="5373688"/>
            <a:ext cx="1441450" cy="576262"/>
          </a:xfrm>
          <a:prstGeom prst="roundRect">
            <a:avLst>
              <a:gd name="adj" fmla="val 16667"/>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年間の特許取得</a:t>
            </a:r>
          </a:p>
          <a:p>
            <a:r>
              <a:rPr lang="ja-JP" altLang="en-US" b="1"/>
              <a:t>／申請件数</a:t>
            </a:r>
          </a:p>
        </p:txBody>
      </p:sp>
      <p:sp>
        <p:nvSpPr>
          <p:cNvPr id="665613" name="AutoShape 13"/>
          <p:cNvSpPr>
            <a:spLocks noChangeArrowheads="1"/>
          </p:cNvSpPr>
          <p:nvPr/>
        </p:nvSpPr>
        <p:spPr bwMode="auto">
          <a:xfrm>
            <a:off x="2416175" y="5373688"/>
            <a:ext cx="1441450" cy="576262"/>
          </a:xfrm>
          <a:prstGeom prst="roundRect">
            <a:avLst>
              <a:gd name="adj" fmla="val 16667"/>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大学との</a:t>
            </a:r>
          </a:p>
          <a:p>
            <a:r>
              <a:rPr lang="ja-JP" altLang="en-US" b="1"/>
              <a:t>共同研究状況</a:t>
            </a:r>
          </a:p>
        </p:txBody>
      </p:sp>
      <p:sp>
        <p:nvSpPr>
          <p:cNvPr id="665614" name="Text Box 14"/>
          <p:cNvSpPr txBox="1">
            <a:spLocks noChangeArrowheads="1"/>
          </p:cNvSpPr>
          <p:nvPr/>
        </p:nvSpPr>
        <p:spPr bwMode="auto">
          <a:xfrm>
            <a:off x="2614613" y="6092825"/>
            <a:ext cx="1317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ぐらいに絞れる</a:t>
            </a:r>
          </a:p>
        </p:txBody>
      </p:sp>
      <p:pic>
        <p:nvPicPr>
          <p:cNvPr id="665615" name="Picture 15" descr="MPj042211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688" y="2708275"/>
            <a:ext cx="1655762" cy="1196975"/>
          </a:xfrm>
          <a:prstGeom prst="rect">
            <a:avLst/>
          </a:prstGeom>
          <a:noFill/>
          <a:extLst>
            <a:ext uri="{909E8E84-426E-40DD-AFC4-6F175D3DCCD1}">
              <a14:hiddenFill xmlns:a14="http://schemas.microsoft.com/office/drawing/2010/main">
                <a:solidFill>
                  <a:srgbClr val="FFFFFF"/>
                </a:solidFill>
              </a14:hiddenFill>
            </a:ext>
          </a:extLst>
        </p:spPr>
      </p:pic>
      <p:sp>
        <p:nvSpPr>
          <p:cNvPr id="665616" name="AutoShape 16"/>
          <p:cNvSpPr>
            <a:spLocks noChangeArrowheads="1"/>
          </p:cNvSpPr>
          <p:nvPr/>
        </p:nvSpPr>
        <p:spPr bwMode="auto">
          <a:xfrm>
            <a:off x="6737350" y="2492375"/>
            <a:ext cx="1873250" cy="1439863"/>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ja-JP" altLang="en-US"/>
              <a:t>とりあえず競合の状況について調べてくれないか？</a:t>
            </a:r>
          </a:p>
        </p:txBody>
      </p:sp>
      <p:sp>
        <p:nvSpPr>
          <p:cNvPr id="665617" name="Text Box 17"/>
          <p:cNvSpPr txBox="1">
            <a:spLocks noChangeArrowheads="1"/>
          </p:cNvSpPr>
          <p:nvPr/>
        </p:nvSpPr>
        <p:spPr bwMode="auto">
          <a:xfrm>
            <a:off x="4859338" y="4149725"/>
            <a:ext cx="13747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ja-JP" altLang="en-US" b="1"/>
              <a:t>調べるべき項目</a:t>
            </a:r>
          </a:p>
        </p:txBody>
      </p:sp>
      <p:sp>
        <p:nvSpPr>
          <p:cNvPr id="665618" name="AutoShape 18"/>
          <p:cNvSpPr>
            <a:spLocks noChangeArrowheads="1"/>
          </p:cNvSpPr>
          <p:nvPr/>
        </p:nvSpPr>
        <p:spPr bwMode="auto">
          <a:xfrm>
            <a:off x="5080000" y="4508500"/>
            <a:ext cx="1004888"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出荷額推移？</a:t>
            </a:r>
          </a:p>
        </p:txBody>
      </p:sp>
      <p:sp>
        <p:nvSpPr>
          <p:cNvPr id="665622" name="Text Box 22"/>
          <p:cNvSpPr txBox="1">
            <a:spLocks noChangeArrowheads="1"/>
          </p:cNvSpPr>
          <p:nvPr/>
        </p:nvSpPr>
        <p:spPr bwMode="auto">
          <a:xfrm>
            <a:off x="6223000" y="6092825"/>
            <a:ext cx="260508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一体どれを調べればいいの？？</a:t>
            </a:r>
          </a:p>
        </p:txBody>
      </p:sp>
      <p:sp>
        <p:nvSpPr>
          <p:cNvPr id="665623" name="AutoShape 23"/>
          <p:cNvSpPr>
            <a:spLocks noChangeArrowheads="1"/>
          </p:cNvSpPr>
          <p:nvPr/>
        </p:nvSpPr>
        <p:spPr bwMode="auto">
          <a:xfrm>
            <a:off x="4787900" y="4911725"/>
            <a:ext cx="1004888"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財務状況？</a:t>
            </a:r>
          </a:p>
        </p:txBody>
      </p:sp>
      <p:sp>
        <p:nvSpPr>
          <p:cNvPr id="665624" name="AutoShape 24"/>
          <p:cNvSpPr>
            <a:spLocks noChangeArrowheads="1"/>
          </p:cNvSpPr>
          <p:nvPr/>
        </p:nvSpPr>
        <p:spPr bwMode="auto">
          <a:xfrm>
            <a:off x="4643438" y="5300663"/>
            <a:ext cx="1004887"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中期経営計画？</a:t>
            </a:r>
          </a:p>
        </p:txBody>
      </p:sp>
      <p:sp>
        <p:nvSpPr>
          <p:cNvPr id="665625" name="AutoShape 25"/>
          <p:cNvSpPr>
            <a:spLocks noChangeArrowheads="1"/>
          </p:cNvSpPr>
          <p:nvPr/>
        </p:nvSpPr>
        <p:spPr bwMode="auto">
          <a:xfrm>
            <a:off x="5867400" y="5199063"/>
            <a:ext cx="1004888"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市場シェア？</a:t>
            </a:r>
          </a:p>
        </p:txBody>
      </p:sp>
      <p:sp>
        <p:nvSpPr>
          <p:cNvPr id="665626" name="AutoShape 26"/>
          <p:cNvSpPr>
            <a:spLocks noChangeArrowheads="1"/>
          </p:cNvSpPr>
          <p:nvPr/>
        </p:nvSpPr>
        <p:spPr bwMode="auto">
          <a:xfrm>
            <a:off x="6227763" y="4437063"/>
            <a:ext cx="1004887"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売上推移？</a:t>
            </a:r>
          </a:p>
        </p:txBody>
      </p:sp>
      <p:sp>
        <p:nvSpPr>
          <p:cNvPr id="665627" name="AutoShape 27"/>
          <p:cNvSpPr>
            <a:spLocks noChangeArrowheads="1"/>
          </p:cNvSpPr>
          <p:nvPr/>
        </p:nvSpPr>
        <p:spPr bwMode="auto">
          <a:xfrm>
            <a:off x="5940425" y="5734050"/>
            <a:ext cx="1004888"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顧客満足度？</a:t>
            </a:r>
          </a:p>
        </p:txBody>
      </p:sp>
      <p:sp>
        <p:nvSpPr>
          <p:cNvPr id="665628" name="AutoShape 28"/>
          <p:cNvSpPr>
            <a:spLocks noChangeArrowheads="1"/>
          </p:cNvSpPr>
          <p:nvPr/>
        </p:nvSpPr>
        <p:spPr bwMode="auto">
          <a:xfrm>
            <a:off x="6951663" y="5300663"/>
            <a:ext cx="1004887"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ブランド</a:t>
            </a:r>
          </a:p>
          <a:p>
            <a:r>
              <a:rPr lang="ja-JP" altLang="en-US" sz="1200"/>
              <a:t>イメージ？</a:t>
            </a:r>
          </a:p>
        </p:txBody>
      </p:sp>
      <p:sp>
        <p:nvSpPr>
          <p:cNvPr id="665629" name="AutoShape 29"/>
          <p:cNvSpPr>
            <a:spLocks noChangeArrowheads="1"/>
          </p:cNvSpPr>
          <p:nvPr/>
        </p:nvSpPr>
        <p:spPr bwMode="auto">
          <a:xfrm>
            <a:off x="6156325" y="4797425"/>
            <a:ext cx="1004888"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生産リード</a:t>
            </a:r>
          </a:p>
          <a:p>
            <a:r>
              <a:rPr lang="ja-JP" altLang="en-US" sz="1200"/>
              <a:t>タイム？</a:t>
            </a:r>
          </a:p>
        </p:txBody>
      </p:sp>
      <p:sp>
        <p:nvSpPr>
          <p:cNvPr id="665630" name="AutoShape 30"/>
          <p:cNvSpPr>
            <a:spLocks noChangeArrowheads="1"/>
          </p:cNvSpPr>
          <p:nvPr/>
        </p:nvSpPr>
        <p:spPr bwMode="auto">
          <a:xfrm>
            <a:off x="7380288" y="4508500"/>
            <a:ext cx="1004887"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流通チャネル？</a:t>
            </a:r>
          </a:p>
        </p:txBody>
      </p:sp>
      <p:sp>
        <p:nvSpPr>
          <p:cNvPr id="665631" name="AutoShape 31"/>
          <p:cNvSpPr>
            <a:spLocks noChangeArrowheads="1"/>
          </p:cNvSpPr>
          <p:nvPr/>
        </p:nvSpPr>
        <p:spPr bwMode="auto">
          <a:xfrm>
            <a:off x="4791075" y="5661025"/>
            <a:ext cx="1004888"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サプライヤ</a:t>
            </a:r>
          </a:p>
          <a:p>
            <a:r>
              <a:rPr lang="ja-JP" altLang="en-US" sz="1200"/>
              <a:t>との関係？</a:t>
            </a:r>
          </a:p>
        </p:txBody>
      </p:sp>
      <p:sp>
        <p:nvSpPr>
          <p:cNvPr id="665632" name="AutoShape 32"/>
          <p:cNvSpPr>
            <a:spLocks noChangeArrowheads="1"/>
          </p:cNvSpPr>
          <p:nvPr/>
        </p:nvSpPr>
        <p:spPr bwMode="auto">
          <a:xfrm>
            <a:off x="7235825" y="5661025"/>
            <a:ext cx="1004888"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経営陣の性格？</a:t>
            </a:r>
          </a:p>
        </p:txBody>
      </p:sp>
      <p:sp>
        <p:nvSpPr>
          <p:cNvPr id="665634" name="AutoShape 34"/>
          <p:cNvSpPr>
            <a:spLocks noChangeArrowheads="1"/>
          </p:cNvSpPr>
          <p:nvPr/>
        </p:nvSpPr>
        <p:spPr bwMode="auto">
          <a:xfrm>
            <a:off x="7524750" y="4868863"/>
            <a:ext cx="1004888"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営業効率？</a:t>
            </a:r>
          </a:p>
        </p:txBody>
      </p:sp>
      <p:sp>
        <p:nvSpPr>
          <p:cNvPr id="665636" name="AutoShape 36"/>
          <p:cNvSpPr>
            <a:spLocks noChangeArrowheads="1"/>
          </p:cNvSpPr>
          <p:nvPr/>
        </p:nvSpPr>
        <p:spPr bwMode="auto">
          <a:xfrm>
            <a:off x="8031163" y="5227638"/>
            <a:ext cx="1004887" cy="317500"/>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本社の</a:t>
            </a:r>
          </a:p>
          <a:p>
            <a:r>
              <a:rPr lang="ja-JP" altLang="en-US" sz="1200"/>
              <a:t>人員構成？</a:t>
            </a:r>
          </a:p>
        </p:txBody>
      </p:sp>
      <p:sp>
        <p:nvSpPr>
          <p:cNvPr id="665638" name="Freeform 38"/>
          <p:cNvSpPr>
            <a:spLocks/>
          </p:cNvSpPr>
          <p:nvPr/>
        </p:nvSpPr>
        <p:spPr bwMode="auto">
          <a:xfrm rot="20561363" flipH="1">
            <a:off x="2128838" y="3367088"/>
            <a:ext cx="360362" cy="420687"/>
          </a:xfrm>
          <a:custGeom>
            <a:avLst/>
            <a:gdLst>
              <a:gd name="T0" fmla="*/ 0 w 438"/>
              <a:gd name="T1" fmla="*/ 403 h 528"/>
              <a:gd name="T2" fmla="*/ 438 w 438"/>
              <a:gd name="T3" fmla="*/ 0 h 528"/>
              <a:gd name="T4" fmla="*/ 6 w 438"/>
              <a:gd name="T5" fmla="*/ 528 h 528"/>
            </a:gdLst>
            <a:ahLst/>
            <a:cxnLst>
              <a:cxn ang="0">
                <a:pos x="T0" y="T1"/>
              </a:cxn>
              <a:cxn ang="0">
                <a:pos x="T2" y="T3"/>
              </a:cxn>
              <a:cxn ang="0">
                <a:pos x="T4" y="T5"/>
              </a:cxn>
            </a:cxnLst>
            <a:rect l="0" t="0" r="r" b="b"/>
            <a:pathLst>
              <a:path w="438" h="528">
                <a:moveTo>
                  <a:pt x="0" y="403"/>
                </a:moveTo>
                <a:lnTo>
                  <a:pt x="438" y="0"/>
                </a:lnTo>
                <a:lnTo>
                  <a:pt x="6" y="528"/>
                </a:lnTo>
              </a:path>
            </a:pathLst>
          </a:custGeom>
          <a:solidFill>
            <a:schemeClr val="bg1"/>
          </a:soli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5639" name="Freeform 39"/>
          <p:cNvSpPr>
            <a:spLocks/>
          </p:cNvSpPr>
          <p:nvPr/>
        </p:nvSpPr>
        <p:spPr bwMode="auto">
          <a:xfrm rot="20561363" flipH="1">
            <a:off x="6372225" y="3367088"/>
            <a:ext cx="360363" cy="420687"/>
          </a:xfrm>
          <a:custGeom>
            <a:avLst/>
            <a:gdLst>
              <a:gd name="T0" fmla="*/ 0 w 438"/>
              <a:gd name="T1" fmla="*/ 403 h 528"/>
              <a:gd name="T2" fmla="*/ 438 w 438"/>
              <a:gd name="T3" fmla="*/ 0 h 528"/>
              <a:gd name="T4" fmla="*/ 6 w 438"/>
              <a:gd name="T5" fmla="*/ 528 h 528"/>
            </a:gdLst>
            <a:ahLst/>
            <a:cxnLst>
              <a:cxn ang="0">
                <a:pos x="T0" y="T1"/>
              </a:cxn>
              <a:cxn ang="0">
                <a:pos x="T2" y="T3"/>
              </a:cxn>
              <a:cxn ang="0">
                <a:pos x="T4" y="T5"/>
              </a:cxn>
            </a:cxnLst>
            <a:rect l="0" t="0" r="r" b="b"/>
            <a:pathLst>
              <a:path w="438" h="528">
                <a:moveTo>
                  <a:pt x="0" y="403"/>
                </a:moveTo>
                <a:lnTo>
                  <a:pt x="438" y="0"/>
                </a:lnTo>
                <a:lnTo>
                  <a:pt x="6" y="528"/>
                </a:lnTo>
              </a:path>
            </a:pathLst>
          </a:custGeom>
          <a:solidFill>
            <a:schemeClr val="bg1"/>
          </a:soli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5640" name="Line 40"/>
          <p:cNvSpPr>
            <a:spLocks noChangeShapeType="1"/>
          </p:cNvSpPr>
          <p:nvPr/>
        </p:nvSpPr>
        <p:spPr bwMode="auto">
          <a:xfrm>
            <a:off x="250825" y="2276475"/>
            <a:ext cx="41767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5642" name="Line 42"/>
          <p:cNvSpPr>
            <a:spLocks noChangeShapeType="1"/>
          </p:cNvSpPr>
          <p:nvPr/>
        </p:nvSpPr>
        <p:spPr bwMode="auto">
          <a:xfrm>
            <a:off x="4716463" y="2276475"/>
            <a:ext cx="4176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スライド番号プレースホルダー 3"/>
          <p:cNvSpPr>
            <a:spLocks noGrp="1"/>
          </p:cNvSpPr>
          <p:nvPr>
            <p:ph type="sldNum" sz="quarter" idx="10"/>
          </p:nvPr>
        </p:nvSpPr>
        <p:spPr/>
        <p:txBody>
          <a:bodyPr/>
          <a:lstStyle/>
          <a:p>
            <a:fld id="{E1728E1A-A223-4F64-9502-DE18FE5F6F10}" type="slidenum">
              <a:rPr lang="en-US" altLang="ja-JP"/>
              <a:pPr/>
              <a:t>2</a:t>
            </a:fld>
            <a:endParaRPr lang="en-US" altLang="ja-JP"/>
          </a:p>
        </p:txBody>
      </p:sp>
      <p:sp>
        <p:nvSpPr>
          <p:cNvPr id="642050" name="Rectangle 2"/>
          <p:cNvSpPr>
            <a:spLocks noGrp="1" noChangeArrowheads="1"/>
          </p:cNvSpPr>
          <p:nvPr>
            <p:ph type="title"/>
          </p:nvPr>
        </p:nvSpPr>
        <p:spPr/>
        <p:txBody>
          <a:bodyPr/>
          <a:lstStyle/>
          <a:p>
            <a:r>
              <a:rPr lang="en-US" altLang="ja-JP"/>
              <a:t>1.</a:t>
            </a:r>
            <a:r>
              <a:rPr lang="ja-JP" altLang="en-US"/>
              <a:t>研修の目的・ゴールの共有</a:t>
            </a:r>
            <a:br>
              <a:rPr lang="ja-JP" altLang="en-US"/>
            </a:br>
            <a:r>
              <a:rPr lang="ja-JP" altLang="en-US"/>
              <a:t>なぜプレゼンテーションスキルが必要か？</a:t>
            </a:r>
          </a:p>
        </p:txBody>
      </p:sp>
      <p:sp>
        <p:nvSpPr>
          <p:cNvPr id="642051" name="Rectangle 3"/>
          <p:cNvSpPr>
            <a:spLocks noGrp="1" noChangeArrowheads="1"/>
          </p:cNvSpPr>
          <p:nvPr>
            <p:ph type="body" idx="1"/>
          </p:nvPr>
        </p:nvSpPr>
        <p:spPr>
          <a:xfrm>
            <a:off x="457200" y="1119188"/>
            <a:ext cx="8229600" cy="366712"/>
          </a:xfrm>
        </p:spPr>
        <p:txBody>
          <a:bodyPr/>
          <a:lstStyle/>
          <a:p>
            <a:r>
              <a:rPr lang="en-US" altLang="ja-JP"/>
              <a:t>1</a:t>
            </a:r>
            <a:r>
              <a:rPr lang="ja-JP" altLang="en-US"/>
              <a:t>日はプレゼンだらけ。プレゼンなしに物事は進まない。</a:t>
            </a:r>
          </a:p>
        </p:txBody>
      </p:sp>
      <p:sp>
        <p:nvSpPr>
          <p:cNvPr id="642056" name="Freeform 8"/>
          <p:cNvSpPr>
            <a:spLocks/>
          </p:cNvSpPr>
          <p:nvPr/>
        </p:nvSpPr>
        <p:spPr bwMode="auto">
          <a:xfrm>
            <a:off x="4551363" y="2205038"/>
            <a:ext cx="582612" cy="1763712"/>
          </a:xfrm>
          <a:custGeom>
            <a:avLst/>
            <a:gdLst>
              <a:gd name="T0" fmla="*/ 35 w 35"/>
              <a:gd name="T1" fmla="*/ 6 h 106"/>
              <a:gd name="T2" fmla="*/ 0 w 35"/>
              <a:gd name="T3" fmla="*/ 0 h 106"/>
              <a:gd name="T4" fmla="*/ 0 w 35"/>
              <a:gd name="T5" fmla="*/ 106 h 106"/>
              <a:gd name="T6" fmla="*/ 35 w 35"/>
              <a:gd name="T7" fmla="*/ 6 h 106"/>
            </a:gdLst>
            <a:ahLst/>
            <a:cxnLst>
              <a:cxn ang="0">
                <a:pos x="T0" y="T1"/>
              </a:cxn>
              <a:cxn ang="0">
                <a:pos x="T2" y="T3"/>
              </a:cxn>
              <a:cxn ang="0">
                <a:pos x="T4" y="T5"/>
              </a:cxn>
              <a:cxn ang="0">
                <a:pos x="T6" y="T7"/>
              </a:cxn>
            </a:cxnLst>
            <a:rect l="0" t="0" r="r" b="b"/>
            <a:pathLst>
              <a:path w="35" h="106">
                <a:moveTo>
                  <a:pt x="35" y="6"/>
                </a:moveTo>
                <a:cubicBezTo>
                  <a:pt x="24" y="2"/>
                  <a:pt x="12" y="0"/>
                  <a:pt x="0" y="0"/>
                </a:cubicBezTo>
                <a:lnTo>
                  <a:pt x="0" y="106"/>
                </a:lnTo>
                <a:lnTo>
                  <a:pt x="35" y="6"/>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2057" name="Freeform 9"/>
          <p:cNvSpPr>
            <a:spLocks/>
          </p:cNvSpPr>
          <p:nvPr/>
        </p:nvSpPr>
        <p:spPr bwMode="auto">
          <a:xfrm>
            <a:off x="4551363" y="2305050"/>
            <a:ext cx="1131887" cy="1663700"/>
          </a:xfrm>
          <a:custGeom>
            <a:avLst/>
            <a:gdLst>
              <a:gd name="T0" fmla="*/ 68 w 68"/>
              <a:gd name="T1" fmla="*/ 18 h 100"/>
              <a:gd name="T2" fmla="*/ 35 w 68"/>
              <a:gd name="T3" fmla="*/ 0 h 100"/>
              <a:gd name="T4" fmla="*/ 0 w 68"/>
              <a:gd name="T5" fmla="*/ 100 h 100"/>
              <a:gd name="T6" fmla="*/ 68 w 68"/>
              <a:gd name="T7" fmla="*/ 18 h 100"/>
            </a:gdLst>
            <a:ahLst/>
            <a:cxnLst>
              <a:cxn ang="0">
                <a:pos x="T0" y="T1"/>
              </a:cxn>
              <a:cxn ang="0">
                <a:pos x="T2" y="T3"/>
              </a:cxn>
              <a:cxn ang="0">
                <a:pos x="T4" y="T5"/>
              </a:cxn>
              <a:cxn ang="0">
                <a:pos x="T6" y="T7"/>
              </a:cxn>
            </a:cxnLst>
            <a:rect l="0" t="0" r="r" b="b"/>
            <a:pathLst>
              <a:path w="68" h="100">
                <a:moveTo>
                  <a:pt x="68" y="18"/>
                </a:moveTo>
                <a:cubicBezTo>
                  <a:pt x="58" y="10"/>
                  <a:pt x="47" y="4"/>
                  <a:pt x="35" y="0"/>
                </a:cubicBezTo>
                <a:lnTo>
                  <a:pt x="0" y="100"/>
                </a:lnTo>
                <a:lnTo>
                  <a:pt x="68" y="18"/>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2058" name="Freeform 10"/>
          <p:cNvSpPr>
            <a:spLocks/>
          </p:cNvSpPr>
          <p:nvPr/>
        </p:nvSpPr>
        <p:spPr bwMode="auto">
          <a:xfrm>
            <a:off x="4551363" y="2603500"/>
            <a:ext cx="1730375" cy="1365250"/>
          </a:xfrm>
          <a:custGeom>
            <a:avLst/>
            <a:gdLst>
              <a:gd name="T0" fmla="*/ 104 w 104"/>
              <a:gd name="T1" fmla="*/ 63 h 82"/>
              <a:gd name="T2" fmla="*/ 68 w 104"/>
              <a:gd name="T3" fmla="*/ 0 h 82"/>
              <a:gd name="T4" fmla="*/ 0 w 104"/>
              <a:gd name="T5" fmla="*/ 82 h 82"/>
              <a:gd name="T6" fmla="*/ 104 w 104"/>
              <a:gd name="T7" fmla="*/ 63 h 82"/>
            </a:gdLst>
            <a:ahLst/>
            <a:cxnLst>
              <a:cxn ang="0">
                <a:pos x="T0" y="T1"/>
              </a:cxn>
              <a:cxn ang="0">
                <a:pos x="T2" y="T3"/>
              </a:cxn>
              <a:cxn ang="0">
                <a:pos x="T4" y="T5"/>
              </a:cxn>
              <a:cxn ang="0">
                <a:pos x="T6" y="T7"/>
              </a:cxn>
            </a:cxnLst>
            <a:rect l="0" t="0" r="r" b="b"/>
            <a:pathLst>
              <a:path w="104" h="82">
                <a:moveTo>
                  <a:pt x="104" y="63"/>
                </a:moveTo>
                <a:cubicBezTo>
                  <a:pt x="100" y="39"/>
                  <a:pt x="87" y="16"/>
                  <a:pt x="68" y="0"/>
                </a:cubicBezTo>
                <a:lnTo>
                  <a:pt x="0" y="82"/>
                </a:lnTo>
                <a:lnTo>
                  <a:pt x="104" y="63"/>
                </a:lnTo>
                <a:close/>
              </a:path>
            </a:pathLst>
          </a:custGeom>
          <a:solidFill>
            <a:srgbClr val="DDDDDD"/>
          </a:solidFill>
          <a:ln w="28575" cmpd="sng">
            <a:solidFill>
              <a:schemeClr val="bg2"/>
            </a:solidFill>
            <a:prstDash val="solid"/>
            <a:round/>
            <a:headEnd/>
            <a:tailEnd/>
          </a:ln>
        </p:spPr>
        <p:txBody>
          <a:bodyPr/>
          <a:lstStyle/>
          <a:p>
            <a:endParaRPr lang="ja-JP" altLang="en-US"/>
          </a:p>
        </p:txBody>
      </p:sp>
      <p:sp>
        <p:nvSpPr>
          <p:cNvPr id="642059" name="Freeform 11"/>
          <p:cNvSpPr>
            <a:spLocks/>
          </p:cNvSpPr>
          <p:nvPr/>
        </p:nvSpPr>
        <p:spPr bwMode="auto">
          <a:xfrm>
            <a:off x="4551363" y="3652838"/>
            <a:ext cx="1763712" cy="614362"/>
          </a:xfrm>
          <a:custGeom>
            <a:avLst/>
            <a:gdLst>
              <a:gd name="T0" fmla="*/ 104 w 106"/>
              <a:gd name="T1" fmla="*/ 37 h 37"/>
              <a:gd name="T2" fmla="*/ 106 w 106"/>
              <a:gd name="T3" fmla="*/ 19 h 37"/>
              <a:gd name="T4" fmla="*/ 104 w 106"/>
              <a:gd name="T5" fmla="*/ 0 h 37"/>
              <a:gd name="T6" fmla="*/ 0 w 106"/>
              <a:gd name="T7" fmla="*/ 19 h 37"/>
              <a:gd name="T8" fmla="*/ 104 w 106"/>
              <a:gd name="T9" fmla="*/ 37 h 37"/>
            </a:gdLst>
            <a:ahLst/>
            <a:cxnLst>
              <a:cxn ang="0">
                <a:pos x="T0" y="T1"/>
              </a:cxn>
              <a:cxn ang="0">
                <a:pos x="T2" y="T3"/>
              </a:cxn>
              <a:cxn ang="0">
                <a:pos x="T4" y="T5"/>
              </a:cxn>
              <a:cxn ang="0">
                <a:pos x="T6" y="T7"/>
              </a:cxn>
              <a:cxn ang="0">
                <a:pos x="T8" y="T9"/>
              </a:cxn>
            </a:cxnLst>
            <a:rect l="0" t="0" r="r" b="b"/>
            <a:pathLst>
              <a:path w="106" h="37">
                <a:moveTo>
                  <a:pt x="104" y="37"/>
                </a:moveTo>
                <a:cubicBezTo>
                  <a:pt x="105" y="31"/>
                  <a:pt x="106" y="25"/>
                  <a:pt x="106" y="19"/>
                </a:cubicBezTo>
                <a:cubicBezTo>
                  <a:pt x="106" y="12"/>
                  <a:pt x="105" y="6"/>
                  <a:pt x="104" y="0"/>
                </a:cubicBezTo>
                <a:lnTo>
                  <a:pt x="0" y="19"/>
                </a:lnTo>
                <a:lnTo>
                  <a:pt x="104" y="37"/>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2060" name="Freeform 12"/>
          <p:cNvSpPr>
            <a:spLocks/>
          </p:cNvSpPr>
          <p:nvPr/>
        </p:nvSpPr>
        <p:spPr bwMode="auto">
          <a:xfrm>
            <a:off x="4551363" y="3968750"/>
            <a:ext cx="1730375" cy="865188"/>
          </a:xfrm>
          <a:custGeom>
            <a:avLst/>
            <a:gdLst>
              <a:gd name="T0" fmla="*/ 91 w 104"/>
              <a:gd name="T1" fmla="*/ 52 h 52"/>
              <a:gd name="T2" fmla="*/ 104 w 104"/>
              <a:gd name="T3" fmla="*/ 18 h 52"/>
              <a:gd name="T4" fmla="*/ 0 w 104"/>
              <a:gd name="T5" fmla="*/ 0 h 52"/>
              <a:gd name="T6" fmla="*/ 91 w 104"/>
              <a:gd name="T7" fmla="*/ 52 h 52"/>
            </a:gdLst>
            <a:ahLst/>
            <a:cxnLst>
              <a:cxn ang="0">
                <a:pos x="T0" y="T1"/>
              </a:cxn>
              <a:cxn ang="0">
                <a:pos x="T2" y="T3"/>
              </a:cxn>
              <a:cxn ang="0">
                <a:pos x="T4" y="T5"/>
              </a:cxn>
              <a:cxn ang="0">
                <a:pos x="T6" y="T7"/>
              </a:cxn>
            </a:cxnLst>
            <a:rect l="0" t="0" r="r" b="b"/>
            <a:pathLst>
              <a:path w="104" h="52">
                <a:moveTo>
                  <a:pt x="91" y="52"/>
                </a:moveTo>
                <a:cubicBezTo>
                  <a:pt x="98" y="42"/>
                  <a:pt x="102" y="30"/>
                  <a:pt x="104" y="18"/>
                </a:cubicBezTo>
                <a:lnTo>
                  <a:pt x="0" y="0"/>
                </a:lnTo>
                <a:lnTo>
                  <a:pt x="91" y="52"/>
                </a:lnTo>
                <a:close/>
              </a:path>
            </a:pathLst>
          </a:custGeom>
          <a:solidFill>
            <a:srgbClr val="DDDDDD"/>
          </a:solidFill>
          <a:ln w="28575" cmpd="sng">
            <a:solidFill>
              <a:schemeClr val="bg2"/>
            </a:solidFill>
            <a:prstDash val="solid"/>
            <a:round/>
            <a:headEnd/>
            <a:tailEnd/>
          </a:ln>
        </p:spPr>
        <p:txBody>
          <a:bodyPr/>
          <a:lstStyle/>
          <a:p>
            <a:endParaRPr lang="ja-JP" altLang="en-US"/>
          </a:p>
        </p:txBody>
      </p:sp>
      <p:sp>
        <p:nvSpPr>
          <p:cNvPr id="642061" name="Freeform 13"/>
          <p:cNvSpPr>
            <a:spLocks/>
          </p:cNvSpPr>
          <p:nvPr/>
        </p:nvSpPr>
        <p:spPr bwMode="auto">
          <a:xfrm>
            <a:off x="4551363" y="3968750"/>
            <a:ext cx="1514475" cy="1347788"/>
          </a:xfrm>
          <a:custGeom>
            <a:avLst/>
            <a:gdLst>
              <a:gd name="T0" fmla="*/ 68 w 91"/>
              <a:gd name="T1" fmla="*/ 81 h 81"/>
              <a:gd name="T2" fmla="*/ 91 w 91"/>
              <a:gd name="T3" fmla="*/ 52 h 81"/>
              <a:gd name="T4" fmla="*/ 0 w 91"/>
              <a:gd name="T5" fmla="*/ 0 h 81"/>
              <a:gd name="T6" fmla="*/ 68 w 91"/>
              <a:gd name="T7" fmla="*/ 81 h 81"/>
            </a:gdLst>
            <a:ahLst/>
            <a:cxnLst>
              <a:cxn ang="0">
                <a:pos x="T0" y="T1"/>
              </a:cxn>
              <a:cxn ang="0">
                <a:pos x="T2" y="T3"/>
              </a:cxn>
              <a:cxn ang="0">
                <a:pos x="T4" y="T5"/>
              </a:cxn>
              <a:cxn ang="0">
                <a:pos x="T6" y="T7"/>
              </a:cxn>
            </a:cxnLst>
            <a:rect l="0" t="0" r="r" b="b"/>
            <a:pathLst>
              <a:path w="91" h="81">
                <a:moveTo>
                  <a:pt x="68" y="81"/>
                </a:moveTo>
                <a:cubicBezTo>
                  <a:pt x="77" y="73"/>
                  <a:pt x="85" y="63"/>
                  <a:pt x="91" y="52"/>
                </a:cubicBezTo>
                <a:lnTo>
                  <a:pt x="0" y="0"/>
                </a:lnTo>
                <a:lnTo>
                  <a:pt x="68" y="81"/>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2062" name="Freeform 14"/>
          <p:cNvSpPr>
            <a:spLocks/>
          </p:cNvSpPr>
          <p:nvPr/>
        </p:nvSpPr>
        <p:spPr bwMode="auto">
          <a:xfrm>
            <a:off x="4551363" y="3968750"/>
            <a:ext cx="1131887" cy="1646238"/>
          </a:xfrm>
          <a:custGeom>
            <a:avLst/>
            <a:gdLst>
              <a:gd name="T0" fmla="*/ 35 w 68"/>
              <a:gd name="T1" fmla="*/ 99 h 99"/>
              <a:gd name="T2" fmla="*/ 68 w 68"/>
              <a:gd name="T3" fmla="*/ 81 h 99"/>
              <a:gd name="T4" fmla="*/ 0 w 68"/>
              <a:gd name="T5" fmla="*/ 0 h 99"/>
              <a:gd name="T6" fmla="*/ 35 w 68"/>
              <a:gd name="T7" fmla="*/ 99 h 99"/>
            </a:gdLst>
            <a:ahLst/>
            <a:cxnLst>
              <a:cxn ang="0">
                <a:pos x="T0" y="T1"/>
              </a:cxn>
              <a:cxn ang="0">
                <a:pos x="T2" y="T3"/>
              </a:cxn>
              <a:cxn ang="0">
                <a:pos x="T4" y="T5"/>
              </a:cxn>
              <a:cxn ang="0">
                <a:pos x="T6" y="T7"/>
              </a:cxn>
            </a:cxnLst>
            <a:rect l="0" t="0" r="r" b="b"/>
            <a:pathLst>
              <a:path w="68" h="99">
                <a:moveTo>
                  <a:pt x="35" y="99"/>
                </a:moveTo>
                <a:cubicBezTo>
                  <a:pt x="47" y="95"/>
                  <a:pt x="58" y="89"/>
                  <a:pt x="68" y="81"/>
                </a:cubicBezTo>
                <a:lnTo>
                  <a:pt x="0" y="0"/>
                </a:lnTo>
                <a:lnTo>
                  <a:pt x="35" y="99"/>
                </a:lnTo>
                <a:close/>
              </a:path>
            </a:pathLst>
          </a:custGeom>
          <a:solidFill>
            <a:srgbClr val="DDDDDD"/>
          </a:solidFill>
          <a:ln w="28575" cmpd="sng">
            <a:solidFill>
              <a:schemeClr val="bg2"/>
            </a:solidFill>
            <a:prstDash val="solid"/>
            <a:round/>
            <a:headEnd/>
            <a:tailEnd/>
          </a:ln>
        </p:spPr>
        <p:txBody>
          <a:bodyPr/>
          <a:lstStyle/>
          <a:p>
            <a:endParaRPr lang="ja-JP" altLang="en-US"/>
          </a:p>
        </p:txBody>
      </p:sp>
      <p:sp>
        <p:nvSpPr>
          <p:cNvPr id="642063" name="Freeform 15"/>
          <p:cNvSpPr>
            <a:spLocks/>
          </p:cNvSpPr>
          <p:nvPr/>
        </p:nvSpPr>
        <p:spPr bwMode="auto">
          <a:xfrm>
            <a:off x="4551363" y="3968750"/>
            <a:ext cx="582612" cy="1746250"/>
          </a:xfrm>
          <a:custGeom>
            <a:avLst/>
            <a:gdLst>
              <a:gd name="T0" fmla="*/ 0 w 35"/>
              <a:gd name="T1" fmla="*/ 105 h 105"/>
              <a:gd name="T2" fmla="*/ 35 w 35"/>
              <a:gd name="T3" fmla="*/ 99 h 105"/>
              <a:gd name="T4" fmla="*/ 0 w 35"/>
              <a:gd name="T5" fmla="*/ 0 h 105"/>
              <a:gd name="T6" fmla="*/ 0 w 35"/>
              <a:gd name="T7" fmla="*/ 105 h 105"/>
            </a:gdLst>
            <a:ahLst/>
            <a:cxnLst>
              <a:cxn ang="0">
                <a:pos x="T0" y="T1"/>
              </a:cxn>
              <a:cxn ang="0">
                <a:pos x="T2" y="T3"/>
              </a:cxn>
              <a:cxn ang="0">
                <a:pos x="T4" y="T5"/>
              </a:cxn>
              <a:cxn ang="0">
                <a:pos x="T6" y="T7"/>
              </a:cxn>
            </a:cxnLst>
            <a:rect l="0" t="0" r="r" b="b"/>
            <a:pathLst>
              <a:path w="35" h="105">
                <a:moveTo>
                  <a:pt x="0" y="105"/>
                </a:moveTo>
                <a:cubicBezTo>
                  <a:pt x="12" y="105"/>
                  <a:pt x="24" y="103"/>
                  <a:pt x="35" y="99"/>
                </a:cubicBezTo>
                <a:lnTo>
                  <a:pt x="0" y="0"/>
                </a:lnTo>
                <a:lnTo>
                  <a:pt x="0" y="105"/>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2064" name="Freeform 16"/>
          <p:cNvSpPr>
            <a:spLocks/>
          </p:cNvSpPr>
          <p:nvPr/>
        </p:nvSpPr>
        <p:spPr bwMode="auto">
          <a:xfrm>
            <a:off x="3952875" y="3968750"/>
            <a:ext cx="598488" cy="1746250"/>
          </a:xfrm>
          <a:custGeom>
            <a:avLst/>
            <a:gdLst>
              <a:gd name="T0" fmla="*/ 0 w 36"/>
              <a:gd name="T1" fmla="*/ 99 h 105"/>
              <a:gd name="T2" fmla="*/ 36 w 36"/>
              <a:gd name="T3" fmla="*/ 105 h 105"/>
              <a:gd name="T4" fmla="*/ 36 w 36"/>
              <a:gd name="T5" fmla="*/ 0 h 105"/>
              <a:gd name="T6" fmla="*/ 0 w 36"/>
              <a:gd name="T7" fmla="*/ 99 h 105"/>
            </a:gdLst>
            <a:ahLst/>
            <a:cxnLst>
              <a:cxn ang="0">
                <a:pos x="T0" y="T1"/>
              </a:cxn>
              <a:cxn ang="0">
                <a:pos x="T2" y="T3"/>
              </a:cxn>
              <a:cxn ang="0">
                <a:pos x="T4" y="T5"/>
              </a:cxn>
              <a:cxn ang="0">
                <a:pos x="T6" y="T7"/>
              </a:cxn>
            </a:cxnLst>
            <a:rect l="0" t="0" r="r" b="b"/>
            <a:pathLst>
              <a:path w="36" h="105">
                <a:moveTo>
                  <a:pt x="0" y="99"/>
                </a:moveTo>
                <a:cubicBezTo>
                  <a:pt x="11" y="103"/>
                  <a:pt x="23" y="105"/>
                  <a:pt x="36" y="105"/>
                </a:cubicBezTo>
                <a:lnTo>
                  <a:pt x="36" y="0"/>
                </a:lnTo>
                <a:lnTo>
                  <a:pt x="0" y="99"/>
                </a:lnTo>
                <a:close/>
              </a:path>
            </a:pathLst>
          </a:custGeom>
          <a:solidFill>
            <a:srgbClr val="333333"/>
          </a:solidFill>
          <a:ln w="28575" cmpd="sng">
            <a:solidFill>
              <a:schemeClr val="bg2"/>
            </a:solidFill>
            <a:prstDash val="solid"/>
            <a:round/>
            <a:headEnd/>
            <a:tailEnd/>
          </a:ln>
        </p:spPr>
        <p:txBody>
          <a:bodyPr/>
          <a:lstStyle/>
          <a:p>
            <a:endParaRPr lang="ja-JP" altLang="en-US"/>
          </a:p>
        </p:txBody>
      </p:sp>
      <p:sp>
        <p:nvSpPr>
          <p:cNvPr id="642065" name="Freeform 17"/>
          <p:cNvSpPr>
            <a:spLocks/>
          </p:cNvSpPr>
          <p:nvPr/>
        </p:nvSpPr>
        <p:spPr bwMode="auto">
          <a:xfrm>
            <a:off x="3021013" y="3968750"/>
            <a:ext cx="1530350" cy="1646238"/>
          </a:xfrm>
          <a:custGeom>
            <a:avLst/>
            <a:gdLst>
              <a:gd name="T0" fmla="*/ 0 w 92"/>
              <a:gd name="T1" fmla="*/ 52 h 99"/>
              <a:gd name="T2" fmla="*/ 56 w 92"/>
              <a:gd name="T3" fmla="*/ 99 h 99"/>
              <a:gd name="T4" fmla="*/ 92 w 92"/>
              <a:gd name="T5" fmla="*/ 0 h 99"/>
              <a:gd name="T6" fmla="*/ 0 w 92"/>
              <a:gd name="T7" fmla="*/ 52 h 99"/>
            </a:gdLst>
            <a:ahLst/>
            <a:cxnLst>
              <a:cxn ang="0">
                <a:pos x="T0" y="T1"/>
              </a:cxn>
              <a:cxn ang="0">
                <a:pos x="T2" y="T3"/>
              </a:cxn>
              <a:cxn ang="0">
                <a:pos x="T4" y="T5"/>
              </a:cxn>
              <a:cxn ang="0">
                <a:pos x="T6" y="T7"/>
              </a:cxn>
            </a:cxnLst>
            <a:rect l="0" t="0" r="r" b="b"/>
            <a:pathLst>
              <a:path w="92" h="99">
                <a:moveTo>
                  <a:pt x="0" y="52"/>
                </a:moveTo>
                <a:cubicBezTo>
                  <a:pt x="12" y="74"/>
                  <a:pt x="32" y="91"/>
                  <a:pt x="56" y="99"/>
                </a:cubicBezTo>
                <a:lnTo>
                  <a:pt x="92" y="0"/>
                </a:lnTo>
                <a:lnTo>
                  <a:pt x="0" y="52"/>
                </a:lnTo>
                <a:close/>
              </a:path>
            </a:pathLst>
          </a:custGeom>
          <a:solidFill>
            <a:srgbClr val="DDDDDD"/>
          </a:solidFill>
          <a:ln w="28575" cmpd="sng">
            <a:solidFill>
              <a:schemeClr val="bg2"/>
            </a:solidFill>
            <a:prstDash val="solid"/>
            <a:round/>
            <a:headEnd/>
            <a:tailEnd/>
          </a:ln>
        </p:spPr>
        <p:txBody>
          <a:bodyPr/>
          <a:lstStyle/>
          <a:p>
            <a:endParaRPr lang="ja-JP" altLang="en-US"/>
          </a:p>
        </p:txBody>
      </p:sp>
      <p:sp>
        <p:nvSpPr>
          <p:cNvPr id="642066" name="Freeform 18"/>
          <p:cNvSpPr>
            <a:spLocks/>
          </p:cNvSpPr>
          <p:nvPr/>
        </p:nvSpPr>
        <p:spPr bwMode="auto">
          <a:xfrm>
            <a:off x="2771775" y="3652838"/>
            <a:ext cx="1779588" cy="1181100"/>
          </a:xfrm>
          <a:custGeom>
            <a:avLst/>
            <a:gdLst>
              <a:gd name="T0" fmla="*/ 2 w 107"/>
              <a:gd name="T1" fmla="*/ 0 h 71"/>
              <a:gd name="T2" fmla="*/ 1 w 107"/>
              <a:gd name="T3" fmla="*/ 18 h 71"/>
              <a:gd name="T4" fmla="*/ 15 w 107"/>
              <a:gd name="T5" fmla="*/ 71 h 71"/>
              <a:gd name="T6" fmla="*/ 107 w 107"/>
              <a:gd name="T7" fmla="*/ 19 h 71"/>
              <a:gd name="T8" fmla="*/ 2 w 107"/>
              <a:gd name="T9" fmla="*/ 0 h 71"/>
            </a:gdLst>
            <a:ahLst/>
            <a:cxnLst>
              <a:cxn ang="0">
                <a:pos x="T0" y="T1"/>
              </a:cxn>
              <a:cxn ang="0">
                <a:pos x="T2" y="T3"/>
              </a:cxn>
              <a:cxn ang="0">
                <a:pos x="T4" y="T5"/>
              </a:cxn>
              <a:cxn ang="0">
                <a:pos x="T6" y="T7"/>
              </a:cxn>
              <a:cxn ang="0">
                <a:pos x="T8" y="T9"/>
              </a:cxn>
            </a:cxnLst>
            <a:rect l="0" t="0" r="r" b="b"/>
            <a:pathLst>
              <a:path w="107" h="71">
                <a:moveTo>
                  <a:pt x="2" y="0"/>
                </a:moveTo>
                <a:cubicBezTo>
                  <a:pt x="1" y="6"/>
                  <a:pt x="1" y="12"/>
                  <a:pt x="1" y="18"/>
                </a:cubicBezTo>
                <a:cubicBezTo>
                  <a:pt x="0" y="37"/>
                  <a:pt x="5" y="55"/>
                  <a:pt x="15" y="71"/>
                </a:cubicBezTo>
                <a:lnTo>
                  <a:pt x="107" y="19"/>
                </a:lnTo>
                <a:lnTo>
                  <a:pt x="2"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2067" name="Freeform 19"/>
          <p:cNvSpPr>
            <a:spLocks/>
          </p:cNvSpPr>
          <p:nvPr/>
        </p:nvSpPr>
        <p:spPr bwMode="auto">
          <a:xfrm>
            <a:off x="2801938" y="3087688"/>
            <a:ext cx="1744662" cy="881062"/>
          </a:xfrm>
          <a:custGeom>
            <a:avLst/>
            <a:gdLst>
              <a:gd name="T0" fmla="*/ 13 w 105"/>
              <a:gd name="T1" fmla="*/ 0 h 53"/>
              <a:gd name="T2" fmla="*/ 0 w 105"/>
              <a:gd name="T3" fmla="*/ 34 h 53"/>
              <a:gd name="T4" fmla="*/ 105 w 105"/>
              <a:gd name="T5" fmla="*/ 53 h 53"/>
              <a:gd name="T6" fmla="*/ 13 w 105"/>
              <a:gd name="T7" fmla="*/ 0 h 53"/>
            </a:gdLst>
            <a:ahLst/>
            <a:cxnLst>
              <a:cxn ang="0">
                <a:pos x="T0" y="T1"/>
              </a:cxn>
              <a:cxn ang="0">
                <a:pos x="T2" y="T3"/>
              </a:cxn>
              <a:cxn ang="0">
                <a:pos x="T4" y="T5"/>
              </a:cxn>
              <a:cxn ang="0">
                <a:pos x="T6" y="T7"/>
              </a:cxn>
            </a:cxnLst>
            <a:rect l="0" t="0" r="r" b="b"/>
            <a:pathLst>
              <a:path w="105" h="53">
                <a:moveTo>
                  <a:pt x="13" y="0"/>
                </a:moveTo>
                <a:cubicBezTo>
                  <a:pt x="6" y="10"/>
                  <a:pt x="2" y="22"/>
                  <a:pt x="0" y="34"/>
                </a:cubicBezTo>
                <a:lnTo>
                  <a:pt x="105" y="53"/>
                </a:lnTo>
                <a:lnTo>
                  <a:pt x="13" y="0"/>
                </a:lnTo>
                <a:close/>
              </a:path>
            </a:pathLst>
          </a:custGeom>
          <a:solidFill>
            <a:srgbClr val="333333"/>
          </a:solidFill>
          <a:ln w="28575" cap="flat" cmpd="sng">
            <a:solidFill>
              <a:srgbClr val="808080"/>
            </a:solidFill>
            <a:prstDash val="solid"/>
            <a:round/>
            <a:headEnd/>
            <a:tailEnd/>
          </a:ln>
        </p:spPr>
        <p:txBody>
          <a:bodyPr/>
          <a:lstStyle/>
          <a:p>
            <a:endParaRPr lang="ja-JP" altLang="en-US"/>
          </a:p>
        </p:txBody>
      </p:sp>
      <p:sp>
        <p:nvSpPr>
          <p:cNvPr id="642068" name="Freeform 20"/>
          <p:cNvSpPr>
            <a:spLocks/>
          </p:cNvSpPr>
          <p:nvPr/>
        </p:nvSpPr>
        <p:spPr bwMode="auto">
          <a:xfrm>
            <a:off x="3021013" y="2603500"/>
            <a:ext cx="1530350" cy="1365250"/>
          </a:xfrm>
          <a:custGeom>
            <a:avLst/>
            <a:gdLst>
              <a:gd name="T0" fmla="*/ 23 w 92"/>
              <a:gd name="T1" fmla="*/ 0 h 82"/>
              <a:gd name="T2" fmla="*/ 0 w 92"/>
              <a:gd name="T3" fmla="*/ 29 h 82"/>
              <a:gd name="T4" fmla="*/ 92 w 92"/>
              <a:gd name="T5" fmla="*/ 82 h 82"/>
              <a:gd name="T6" fmla="*/ 23 w 92"/>
              <a:gd name="T7" fmla="*/ 0 h 82"/>
            </a:gdLst>
            <a:ahLst/>
            <a:cxnLst>
              <a:cxn ang="0">
                <a:pos x="T0" y="T1"/>
              </a:cxn>
              <a:cxn ang="0">
                <a:pos x="T2" y="T3"/>
              </a:cxn>
              <a:cxn ang="0">
                <a:pos x="T4" y="T5"/>
              </a:cxn>
              <a:cxn ang="0">
                <a:pos x="T6" y="T7"/>
              </a:cxn>
            </a:cxnLst>
            <a:rect l="0" t="0" r="r" b="b"/>
            <a:pathLst>
              <a:path w="92" h="82">
                <a:moveTo>
                  <a:pt x="23" y="0"/>
                </a:moveTo>
                <a:cubicBezTo>
                  <a:pt x="14" y="8"/>
                  <a:pt x="6" y="18"/>
                  <a:pt x="0" y="29"/>
                </a:cubicBezTo>
                <a:lnTo>
                  <a:pt x="92" y="82"/>
                </a:lnTo>
                <a:lnTo>
                  <a:pt x="23" y="0"/>
                </a:lnTo>
                <a:close/>
              </a:path>
            </a:pathLst>
          </a:custGeom>
          <a:solidFill>
            <a:schemeClr val="bg1"/>
          </a:solidFill>
          <a:ln w="28575" cmpd="sng">
            <a:solidFill>
              <a:schemeClr val="bg2"/>
            </a:solidFill>
            <a:prstDash val="solid"/>
            <a:round/>
            <a:headEnd/>
            <a:tailEnd/>
          </a:ln>
        </p:spPr>
        <p:txBody>
          <a:bodyPr/>
          <a:lstStyle/>
          <a:p>
            <a:endParaRPr lang="ja-JP" altLang="en-US"/>
          </a:p>
        </p:txBody>
      </p:sp>
      <p:sp>
        <p:nvSpPr>
          <p:cNvPr id="642069" name="Freeform 21"/>
          <p:cNvSpPr>
            <a:spLocks/>
          </p:cNvSpPr>
          <p:nvPr/>
        </p:nvSpPr>
        <p:spPr bwMode="auto">
          <a:xfrm>
            <a:off x="3403600" y="2305050"/>
            <a:ext cx="1147763" cy="1663700"/>
          </a:xfrm>
          <a:custGeom>
            <a:avLst/>
            <a:gdLst>
              <a:gd name="T0" fmla="*/ 33 w 69"/>
              <a:gd name="T1" fmla="*/ 0 h 100"/>
              <a:gd name="T2" fmla="*/ 0 w 69"/>
              <a:gd name="T3" fmla="*/ 18 h 100"/>
              <a:gd name="T4" fmla="*/ 69 w 69"/>
              <a:gd name="T5" fmla="*/ 100 h 100"/>
              <a:gd name="T6" fmla="*/ 33 w 69"/>
              <a:gd name="T7" fmla="*/ 0 h 100"/>
            </a:gdLst>
            <a:ahLst/>
            <a:cxnLst>
              <a:cxn ang="0">
                <a:pos x="T0" y="T1"/>
              </a:cxn>
              <a:cxn ang="0">
                <a:pos x="T2" y="T3"/>
              </a:cxn>
              <a:cxn ang="0">
                <a:pos x="T4" y="T5"/>
              </a:cxn>
              <a:cxn ang="0">
                <a:pos x="T6" y="T7"/>
              </a:cxn>
            </a:cxnLst>
            <a:rect l="0" t="0" r="r" b="b"/>
            <a:pathLst>
              <a:path w="69" h="100">
                <a:moveTo>
                  <a:pt x="33" y="0"/>
                </a:moveTo>
                <a:cubicBezTo>
                  <a:pt x="21" y="4"/>
                  <a:pt x="10" y="10"/>
                  <a:pt x="0" y="18"/>
                </a:cubicBezTo>
                <a:lnTo>
                  <a:pt x="69" y="100"/>
                </a:lnTo>
                <a:lnTo>
                  <a:pt x="33"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2070" name="Freeform 22"/>
          <p:cNvSpPr>
            <a:spLocks/>
          </p:cNvSpPr>
          <p:nvPr/>
        </p:nvSpPr>
        <p:spPr bwMode="auto">
          <a:xfrm>
            <a:off x="3952875" y="2205038"/>
            <a:ext cx="598488" cy="1763712"/>
          </a:xfrm>
          <a:custGeom>
            <a:avLst/>
            <a:gdLst>
              <a:gd name="T0" fmla="*/ 35 w 36"/>
              <a:gd name="T1" fmla="*/ 0 h 106"/>
              <a:gd name="T2" fmla="*/ 0 w 36"/>
              <a:gd name="T3" fmla="*/ 6 h 106"/>
              <a:gd name="T4" fmla="*/ 36 w 36"/>
              <a:gd name="T5" fmla="*/ 106 h 106"/>
              <a:gd name="T6" fmla="*/ 35 w 36"/>
              <a:gd name="T7" fmla="*/ 0 h 106"/>
            </a:gdLst>
            <a:ahLst/>
            <a:cxnLst>
              <a:cxn ang="0">
                <a:pos x="T0" y="T1"/>
              </a:cxn>
              <a:cxn ang="0">
                <a:pos x="T2" y="T3"/>
              </a:cxn>
              <a:cxn ang="0">
                <a:pos x="T4" y="T5"/>
              </a:cxn>
              <a:cxn ang="0">
                <a:pos x="T6" y="T7"/>
              </a:cxn>
            </a:cxnLst>
            <a:rect l="0" t="0" r="r" b="b"/>
            <a:pathLst>
              <a:path w="36" h="106">
                <a:moveTo>
                  <a:pt x="35" y="0"/>
                </a:moveTo>
                <a:cubicBezTo>
                  <a:pt x="23" y="0"/>
                  <a:pt x="11" y="2"/>
                  <a:pt x="0" y="6"/>
                </a:cubicBezTo>
                <a:lnTo>
                  <a:pt x="36" y="106"/>
                </a:lnTo>
                <a:lnTo>
                  <a:pt x="35" y="0"/>
                </a:lnTo>
                <a:close/>
              </a:path>
            </a:pathLst>
          </a:custGeom>
          <a:solidFill>
            <a:srgbClr val="333333"/>
          </a:solidFill>
          <a:ln w="28575" cmpd="sng">
            <a:solidFill>
              <a:schemeClr val="bg2"/>
            </a:solidFill>
            <a:prstDash val="solid"/>
            <a:round/>
            <a:headEnd/>
            <a:tailEnd/>
          </a:ln>
        </p:spPr>
        <p:txBody>
          <a:bodyPr/>
          <a:lstStyle/>
          <a:p>
            <a:endParaRPr lang="ja-JP" altLang="en-US"/>
          </a:p>
        </p:txBody>
      </p:sp>
      <p:sp>
        <p:nvSpPr>
          <p:cNvPr id="642104" name="Text Box 56"/>
          <p:cNvSpPr txBox="1">
            <a:spLocks noChangeArrowheads="1"/>
          </p:cNvSpPr>
          <p:nvPr/>
        </p:nvSpPr>
        <p:spPr bwMode="auto">
          <a:xfrm>
            <a:off x="4906963" y="1971675"/>
            <a:ext cx="457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8</a:t>
            </a:r>
            <a:r>
              <a:rPr lang="ja-JP" altLang="en-US"/>
              <a:t>時</a:t>
            </a:r>
          </a:p>
        </p:txBody>
      </p:sp>
      <p:sp>
        <p:nvSpPr>
          <p:cNvPr id="642105" name="Text Box 57"/>
          <p:cNvSpPr txBox="1">
            <a:spLocks noChangeArrowheads="1"/>
          </p:cNvSpPr>
          <p:nvPr/>
        </p:nvSpPr>
        <p:spPr bwMode="auto">
          <a:xfrm>
            <a:off x="5554663" y="2260600"/>
            <a:ext cx="457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9</a:t>
            </a:r>
            <a:r>
              <a:rPr lang="ja-JP" altLang="en-US"/>
              <a:t>時</a:t>
            </a:r>
          </a:p>
        </p:txBody>
      </p:sp>
      <p:sp>
        <p:nvSpPr>
          <p:cNvPr id="642106" name="Text Box 58"/>
          <p:cNvSpPr txBox="1">
            <a:spLocks noChangeArrowheads="1"/>
          </p:cNvSpPr>
          <p:nvPr/>
        </p:nvSpPr>
        <p:spPr bwMode="auto">
          <a:xfrm>
            <a:off x="6226175" y="3484563"/>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11</a:t>
            </a:r>
            <a:r>
              <a:rPr lang="ja-JP" altLang="en-US"/>
              <a:t>時</a:t>
            </a:r>
          </a:p>
        </p:txBody>
      </p:sp>
      <p:sp>
        <p:nvSpPr>
          <p:cNvPr id="642107" name="Text Box 59"/>
          <p:cNvSpPr txBox="1">
            <a:spLocks noChangeArrowheads="1"/>
          </p:cNvSpPr>
          <p:nvPr/>
        </p:nvSpPr>
        <p:spPr bwMode="auto">
          <a:xfrm>
            <a:off x="6227763" y="4149725"/>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12</a:t>
            </a:r>
            <a:r>
              <a:rPr lang="ja-JP" altLang="en-US"/>
              <a:t>時</a:t>
            </a:r>
          </a:p>
        </p:txBody>
      </p:sp>
      <p:sp>
        <p:nvSpPr>
          <p:cNvPr id="642108" name="Text Box 60"/>
          <p:cNvSpPr txBox="1">
            <a:spLocks noChangeArrowheads="1"/>
          </p:cNvSpPr>
          <p:nvPr/>
        </p:nvSpPr>
        <p:spPr bwMode="auto">
          <a:xfrm>
            <a:off x="6103938" y="4708525"/>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13</a:t>
            </a:r>
            <a:r>
              <a:rPr lang="ja-JP" altLang="en-US"/>
              <a:t>時</a:t>
            </a:r>
          </a:p>
        </p:txBody>
      </p:sp>
      <p:sp>
        <p:nvSpPr>
          <p:cNvPr id="642109" name="Text Box 61"/>
          <p:cNvSpPr txBox="1">
            <a:spLocks noChangeArrowheads="1"/>
          </p:cNvSpPr>
          <p:nvPr/>
        </p:nvSpPr>
        <p:spPr bwMode="auto">
          <a:xfrm>
            <a:off x="5651500" y="5229225"/>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14</a:t>
            </a:r>
            <a:r>
              <a:rPr lang="ja-JP" altLang="en-US"/>
              <a:t>時</a:t>
            </a:r>
          </a:p>
        </p:txBody>
      </p:sp>
      <p:sp>
        <p:nvSpPr>
          <p:cNvPr id="642110" name="Text Box 62"/>
          <p:cNvSpPr txBox="1">
            <a:spLocks noChangeArrowheads="1"/>
          </p:cNvSpPr>
          <p:nvPr/>
        </p:nvSpPr>
        <p:spPr bwMode="auto">
          <a:xfrm>
            <a:off x="4932363" y="5645150"/>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15</a:t>
            </a:r>
            <a:r>
              <a:rPr lang="ja-JP" altLang="en-US"/>
              <a:t>時</a:t>
            </a:r>
          </a:p>
        </p:txBody>
      </p:sp>
      <p:sp>
        <p:nvSpPr>
          <p:cNvPr id="642111" name="Text Box 63"/>
          <p:cNvSpPr txBox="1">
            <a:spLocks noChangeArrowheads="1"/>
          </p:cNvSpPr>
          <p:nvPr/>
        </p:nvSpPr>
        <p:spPr bwMode="auto">
          <a:xfrm>
            <a:off x="4294188" y="5788025"/>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16</a:t>
            </a:r>
            <a:r>
              <a:rPr lang="ja-JP" altLang="en-US"/>
              <a:t>時</a:t>
            </a:r>
          </a:p>
        </p:txBody>
      </p:sp>
      <p:sp>
        <p:nvSpPr>
          <p:cNvPr id="642112" name="Text Box 64"/>
          <p:cNvSpPr txBox="1">
            <a:spLocks noChangeArrowheads="1"/>
          </p:cNvSpPr>
          <p:nvPr/>
        </p:nvSpPr>
        <p:spPr bwMode="auto">
          <a:xfrm>
            <a:off x="3563938" y="5645150"/>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a:t>17</a:t>
            </a:r>
            <a:r>
              <a:rPr lang="ja-JP" altLang="en-US"/>
              <a:t>時</a:t>
            </a:r>
          </a:p>
        </p:txBody>
      </p:sp>
      <p:sp>
        <p:nvSpPr>
          <p:cNvPr id="642113" name="Text Box 65"/>
          <p:cNvSpPr txBox="1">
            <a:spLocks noChangeArrowheads="1"/>
          </p:cNvSpPr>
          <p:nvPr/>
        </p:nvSpPr>
        <p:spPr bwMode="auto">
          <a:xfrm>
            <a:off x="2555875" y="4852988"/>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a:t>19</a:t>
            </a:r>
            <a:r>
              <a:rPr lang="ja-JP" altLang="en-US"/>
              <a:t>時</a:t>
            </a:r>
          </a:p>
        </p:txBody>
      </p:sp>
      <p:sp>
        <p:nvSpPr>
          <p:cNvPr id="642114" name="Text Box 66"/>
          <p:cNvSpPr txBox="1">
            <a:spLocks noChangeArrowheads="1"/>
          </p:cNvSpPr>
          <p:nvPr/>
        </p:nvSpPr>
        <p:spPr bwMode="auto">
          <a:xfrm>
            <a:off x="2287588" y="3500438"/>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a:t>21</a:t>
            </a:r>
            <a:r>
              <a:rPr lang="ja-JP" altLang="en-US"/>
              <a:t>時</a:t>
            </a:r>
          </a:p>
        </p:txBody>
      </p:sp>
      <p:sp>
        <p:nvSpPr>
          <p:cNvPr id="642115" name="Text Box 67"/>
          <p:cNvSpPr txBox="1">
            <a:spLocks noChangeArrowheads="1"/>
          </p:cNvSpPr>
          <p:nvPr/>
        </p:nvSpPr>
        <p:spPr bwMode="auto">
          <a:xfrm>
            <a:off x="2503488" y="2908300"/>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a:t>22</a:t>
            </a:r>
            <a:r>
              <a:rPr lang="ja-JP" altLang="en-US"/>
              <a:t>時</a:t>
            </a:r>
          </a:p>
        </p:txBody>
      </p:sp>
      <p:sp>
        <p:nvSpPr>
          <p:cNvPr id="642116" name="Text Box 68"/>
          <p:cNvSpPr txBox="1">
            <a:spLocks noChangeArrowheads="1"/>
          </p:cNvSpPr>
          <p:nvPr/>
        </p:nvSpPr>
        <p:spPr bwMode="auto">
          <a:xfrm>
            <a:off x="2843213" y="2349500"/>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a:t>23</a:t>
            </a:r>
            <a:r>
              <a:rPr lang="ja-JP" altLang="en-US"/>
              <a:t>時</a:t>
            </a:r>
          </a:p>
        </p:txBody>
      </p:sp>
      <p:sp>
        <p:nvSpPr>
          <p:cNvPr id="642117" name="Text Box 69"/>
          <p:cNvSpPr txBox="1">
            <a:spLocks noChangeArrowheads="1"/>
          </p:cNvSpPr>
          <p:nvPr/>
        </p:nvSpPr>
        <p:spPr bwMode="auto">
          <a:xfrm>
            <a:off x="3656013" y="1989138"/>
            <a:ext cx="555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a:t>24</a:t>
            </a:r>
            <a:r>
              <a:rPr lang="ja-JP" altLang="en-US"/>
              <a:t>時</a:t>
            </a:r>
          </a:p>
        </p:txBody>
      </p:sp>
      <p:sp>
        <p:nvSpPr>
          <p:cNvPr id="642126" name="Text Box 78"/>
          <p:cNvSpPr txBox="1">
            <a:spLocks noChangeArrowheads="1"/>
          </p:cNvSpPr>
          <p:nvPr/>
        </p:nvSpPr>
        <p:spPr bwMode="auto">
          <a:xfrm>
            <a:off x="4572000" y="2349500"/>
            <a:ext cx="393700" cy="447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a:t>朝食</a:t>
            </a:r>
          </a:p>
        </p:txBody>
      </p:sp>
      <p:sp>
        <p:nvSpPr>
          <p:cNvPr id="642127" name="Text Box 79"/>
          <p:cNvSpPr txBox="1">
            <a:spLocks noChangeArrowheads="1"/>
          </p:cNvSpPr>
          <p:nvPr/>
        </p:nvSpPr>
        <p:spPr bwMode="auto">
          <a:xfrm>
            <a:off x="5003800" y="2649538"/>
            <a:ext cx="393700" cy="447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a:t>通勤</a:t>
            </a:r>
          </a:p>
        </p:txBody>
      </p:sp>
      <p:sp>
        <p:nvSpPr>
          <p:cNvPr id="642129" name="Text Box 81"/>
          <p:cNvSpPr txBox="1">
            <a:spLocks noChangeArrowheads="1"/>
          </p:cNvSpPr>
          <p:nvPr/>
        </p:nvSpPr>
        <p:spPr bwMode="auto">
          <a:xfrm>
            <a:off x="5159375" y="3200400"/>
            <a:ext cx="104775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クライアント</a:t>
            </a:r>
          </a:p>
          <a:p>
            <a:r>
              <a:rPr lang="ja-JP" altLang="en-US" b="1"/>
              <a:t>との</a:t>
            </a:r>
            <a:r>
              <a:rPr lang="en-US" altLang="ja-JP" b="1"/>
              <a:t>MTG</a:t>
            </a:r>
          </a:p>
        </p:txBody>
      </p:sp>
      <p:sp>
        <p:nvSpPr>
          <p:cNvPr id="642130" name="Text Box 82"/>
          <p:cNvSpPr txBox="1">
            <a:spLocks noChangeArrowheads="1"/>
          </p:cNvSpPr>
          <p:nvPr/>
        </p:nvSpPr>
        <p:spPr bwMode="auto">
          <a:xfrm>
            <a:off x="5619750" y="3789363"/>
            <a:ext cx="5365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作業</a:t>
            </a:r>
          </a:p>
        </p:txBody>
      </p:sp>
      <p:sp>
        <p:nvSpPr>
          <p:cNvPr id="642131" name="Text Box 83"/>
          <p:cNvSpPr txBox="1">
            <a:spLocks noChangeArrowheads="1"/>
          </p:cNvSpPr>
          <p:nvPr/>
        </p:nvSpPr>
        <p:spPr bwMode="auto">
          <a:xfrm>
            <a:off x="5621338" y="4292600"/>
            <a:ext cx="5365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昼食</a:t>
            </a:r>
          </a:p>
        </p:txBody>
      </p:sp>
      <p:sp>
        <p:nvSpPr>
          <p:cNvPr id="642132" name="Text Box 84"/>
          <p:cNvSpPr txBox="1">
            <a:spLocks noChangeArrowheads="1"/>
          </p:cNvSpPr>
          <p:nvPr/>
        </p:nvSpPr>
        <p:spPr bwMode="auto">
          <a:xfrm>
            <a:off x="5334000" y="4637088"/>
            <a:ext cx="5365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作業</a:t>
            </a:r>
          </a:p>
        </p:txBody>
      </p:sp>
      <p:sp>
        <p:nvSpPr>
          <p:cNvPr id="642133" name="Text Box 85"/>
          <p:cNvSpPr txBox="1">
            <a:spLocks noChangeArrowheads="1"/>
          </p:cNvSpPr>
          <p:nvPr/>
        </p:nvSpPr>
        <p:spPr bwMode="auto">
          <a:xfrm>
            <a:off x="4922838" y="4999038"/>
            <a:ext cx="801687"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部下の</a:t>
            </a:r>
          </a:p>
          <a:p>
            <a:r>
              <a:rPr lang="ja-JP" altLang="en-US" b="1"/>
              <a:t>レビュー</a:t>
            </a:r>
          </a:p>
        </p:txBody>
      </p:sp>
      <p:sp>
        <p:nvSpPr>
          <p:cNvPr id="642134" name="Text Box 86"/>
          <p:cNvSpPr txBox="1">
            <a:spLocks noChangeArrowheads="1"/>
          </p:cNvSpPr>
          <p:nvPr/>
        </p:nvSpPr>
        <p:spPr bwMode="auto">
          <a:xfrm>
            <a:off x="4572000" y="5141913"/>
            <a:ext cx="393700" cy="447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a:t>作業</a:t>
            </a:r>
          </a:p>
        </p:txBody>
      </p:sp>
      <p:sp>
        <p:nvSpPr>
          <p:cNvPr id="642135" name="Text Box 87"/>
          <p:cNvSpPr txBox="1">
            <a:spLocks noChangeArrowheads="1"/>
          </p:cNvSpPr>
          <p:nvPr/>
        </p:nvSpPr>
        <p:spPr bwMode="auto">
          <a:xfrm>
            <a:off x="4140200" y="4864100"/>
            <a:ext cx="393700" cy="790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b="1">
                <a:solidFill>
                  <a:schemeClr val="bg1"/>
                </a:solidFill>
              </a:rPr>
              <a:t>採用面接</a:t>
            </a:r>
          </a:p>
        </p:txBody>
      </p:sp>
      <p:sp>
        <p:nvSpPr>
          <p:cNvPr id="642137" name="Text Box 89"/>
          <p:cNvSpPr txBox="1">
            <a:spLocks noChangeArrowheads="1"/>
          </p:cNvSpPr>
          <p:nvPr/>
        </p:nvSpPr>
        <p:spPr bwMode="auto">
          <a:xfrm>
            <a:off x="3203575" y="4724400"/>
            <a:ext cx="1008063"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t>下期経営戦略会議</a:t>
            </a:r>
          </a:p>
        </p:txBody>
      </p:sp>
      <p:sp>
        <p:nvSpPr>
          <p:cNvPr id="642138" name="Text Box 90"/>
          <p:cNvSpPr txBox="1">
            <a:spLocks noChangeArrowheads="1"/>
          </p:cNvSpPr>
          <p:nvPr/>
        </p:nvSpPr>
        <p:spPr bwMode="auto">
          <a:xfrm>
            <a:off x="2771775" y="4060825"/>
            <a:ext cx="10080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t>作業</a:t>
            </a:r>
          </a:p>
        </p:txBody>
      </p:sp>
      <p:sp>
        <p:nvSpPr>
          <p:cNvPr id="642139" name="Text Box 91"/>
          <p:cNvSpPr txBox="1">
            <a:spLocks noChangeArrowheads="1"/>
          </p:cNvSpPr>
          <p:nvPr/>
        </p:nvSpPr>
        <p:spPr bwMode="auto">
          <a:xfrm>
            <a:off x="4211638" y="2205038"/>
            <a:ext cx="393700" cy="1317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b="1">
                <a:solidFill>
                  <a:schemeClr val="bg1"/>
                </a:solidFill>
              </a:rPr>
              <a:t>ネットサーフィン</a:t>
            </a:r>
          </a:p>
        </p:txBody>
      </p:sp>
      <p:sp>
        <p:nvSpPr>
          <p:cNvPr id="642140" name="Text Box 92"/>
          <p:cNvSpPr txBox="1">
            <a:spLocks noChangeArrowheads="1"/>
          </p:cNvSpPr>
          <p:nvPr/>
        </p:nvSpPr>
        <p:spPr bwMode="auto">
          <a:xfrm>
            <a:off x="2771775" y="3411538"/>
            <a:ext cx="113188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solidFill>
                  <a:schemeClr val="bg1"/>
                </a:solidFill>
              </a:rPr>
              <a:t>彼女とデート</a:t>
            </a:r>
          </a:p>
        </p:txBody>
      </p:sp>
      <p:sp>
        <p:nvSpPr>
          <p:cNvPr id="642141" name="Text Box 93"/>
          <p:cNvSpPr txBox="1">
            <a:spLocks noChangeArrowheads="1"/>
          </p:cNvSpPr>
          <p:nvPr/>
        </p:nvSpPr>
        <p:spPr bwMode="auto">
          <a:xfrm>
            <a:off x="3708400" y="2554288"/>
            <a:ext cx="393700" cy="447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a:t>風呂</a:t>
            </a:r>
          </a:p>
        </p:txBody>
      </p:sp>
      <p:sp>
        <p:nvSpPr>
          <p:cNvPr id="642142" name="Text Box 94"/>
          <p:cNvSpPr txBox="1">
            <a:spLocks noChangeArrowheads="1"/>
          </p:cNvSpPr>
          <p:nvPr/>
        </p:nvSpPr>
        <p:spPr bwMode="auto">
          <a:xfrm>
            <a:off x="3209925" y="2924175"/>
            <a:ext cx="5365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帰宅</a:t>
            </a:r>
          </a:p>
        </p:txBody>
      </p:sp>
      <p:sp>
        <p:nvSpPr>
          <p:cNvPr id="642143" name="Text Box 95"/>
          <p:cNvSpPr txBox="1">
            <a:spLocks noChangeArrowheads="1"/>
          </p:cNvSpPr>
          <p:nvPr/>
        </p:nvSpPr>
        <p:spPr bwMode="auto">
          <a:xfrm>
            <a:off x="3289300" y="1484313"/>
            <a:ext cx="25384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あるビジネスパーソンの</a:t>
            </a:r>
            <a:r>
              <a:rPr lang="en-US" altLang="ja-JP" sz="1600" u="sng"/>
              <a:t>1</a:t>
            </a:r>
            <a:r>
              <a:rPr lang="ja-JP" altLang="en-US" sz="1600" u="sng"/>
              <a:t>日</a:t>
            </a:r>
          </a:p>
        </p:txBody>
      </p:sp>
      <p:pic>
        <p:nvPicPr>
          <p:cNvPr id="642144" name="Picture 96" descr="j04033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938" y="3933825"/>
            <a:ext cx="1511300" cy="1006475"/>
          </a:xfrm>
          <a:prstGeom prst="rect">
            <a:avLst/>
          </a:prstGeom>
          <a:noFill/>
          <a:extLst>
            <a:ext uri="{909E8E84-426E-40DD-AFC4-6F175D3DCCD1}">
              <a14:hiddenFill xmlns:a14="http://schemas.microsoft.com/office/drawing/2010/main">
                <a:solidFill>
                  <a:srgbClr val="FFFFFF"/>
                </a:solidFill>
              </a14:hiddenFill>
            </a:ext>
          </a:extLst>
        </p:spPr>
      </p:pic>
      <p:pic>
        <p:nvPicPr>
          <p:cNvPr id="642145" name="Picture 97" descr="j0423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1989138"/>
            <a:ext cx="1296988" cy="1296987"/>
          </a:xfrm>
          <a:prstGeom prst="rect">
            <a:avLst/>
          </a:prstGeom>
          <a:noFill/>
          <a:extLst>
            <a:ext uri="{909E8E84-426E-40DD-AFC4-6F175D3DCCD1}">
              <a14:hiddenFill xmlns:a14="http://schemas.microsoft.com/office/drawing/2010/main">
                <a:solidFill>
                  <a:srgbClr val="FFFFFF"/>
                </a:solidFill>
              </a14:hiddenFill>
            </a:ext>
          </a:extLst>
        </p:spPr>
      </p:pic>
      <p:pic>
        <p:nvPicPr>
          <p:cNvPr id="642146" name="Picture 98" descr="j04022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5500688"/>
            <a:ext cx="1366838" cy="1096962"/>
          </a:xfrm>
          <a:prstGeom prst="rect">
            <a:avLst/>
          </a:prstGeom>
          <a:noFill/>
          <a:extLst>
            <a:ext uri="{909E8E84-426E-40DD-AFC4-6F175D3DCCD1}">
              <a14:hiddenFill xmlns:a14="http://schemas.microsoft.com/office/drawing/2010/main">
                <a:solidFill>
                  <a:srgbClr val="FFFFFF"/>
                </a:solidFill>
              </a14:hiddenFill>
            </a:ext>
          </a:extLst>
        </p:spPr>
      </p:pic>
      <p:pic>
        <p:nvPicPr>
          <p:cNvPr id="642147" name="Picture 99" descr="j04025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9950" y="5229225"/>
            <a:ext cx="992188" cy="1489075"/>
          </a:xfrm>
          <a:prstGeom prst="rect">
            <a:avLst/>
          </a:prstGeom>
          <a:noFill/>
          <a:extLst>
            <a:ext uri="{909E8E84-426E-40DD-AFC4-6F175D3DCCD1}">
              <a14:hiddenFill xmlns:a14="http://schemas.microsoft.com/office/drawing/2010/main">
                <a:solidFill>
                  <a:srgbClr val="FFFFFF"/>
                </a:solidFill>
              </a14:hiddenFill>
            </a:ext>
          </a:extLst>
        </p:spPr>
      </p:pic>
      <p:pic>
        <p:nvPicPr>
          <p:cNvPr id="642148" name="Picture 100" descr="j04230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3" y="4735513"/>
            <a:ext cx="1150937" cy="1141412"/>
          </a:xfrm>
          <a:prstGeom prst="rect">
            <a:avLst/>
          </a:prstGeom>
          <a:noFill/>
          <a:extLst>
            <a:ext uri="{909E8E84-426E-40DD-AFC4-6F175D3DCCD1}">
              <a14:hiddenFill xmlns:a14="http://schemas.microsoft.com/office/drawing/2010/main">
                <a:solidFill>
                  <a:srgbClr val="FFFFFF"/>
                </a:solidFill>
              </a14:hiddenFill>
            </a:ext>
          </a:extLst>
        </p:spPr>
      </p:pic>
      <p:sp>
        <p:nvSpPr>
          <p:cNvPr id="642150" name="Text Box 102"/>
          <p:cNvSpPr txBox="1">
            <a:spLocks noChangeArrowheads="1"/>
          </p:cNvSpPr>
          <p:nvPr/>
        </p:nvSpPr>
        <p:spPr bwMode="auto">
          <a:xfrm>
            <a:off x="6372225" y="1611313"/>
            <a:ext cx="24082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b="1"/>
              <a:t>新商品をクライアントに勧める</a:t>
            </a:r>
          </a:p>
        </p:txBody>
      </p:sp>
      <p:sp>
        <p:nvSpPr>
          <p:cNvPr id="642151" name="Text Box 103"/>
          <p:cNvSpPr txBox="1">
            <a:spLocks noChangeArrowheads="1"/>
          </p:cNvSpPr>
          <p:nvPr/>
        </p:nvSpPr>
        <p:spPr bwMode="auto">
          <a:xfrm>
            <a:off x="6877050" y="3556000"/>
            <a:ext cx="19986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b="1"/>
              <a:t>同僚を週末ゴルフに誘う</a:t>
            </a:r>
          </a:p>
        </p:txBody>
      </p:sp>
      <p:sp>
        <p:nvSpPr>
          <p:cNvPr id="642152" name="Text Box 104"/>
          <p:cNvSpPr txBox="1">
            <a:spLocks noChangeArrowheads="1"/>
          </p:cNvSpPr>
          <p:nvPr/>
        </p:nvSpPr>
        <p:spPr bwMode="auto">
          <a:xfrm>
            <a:off x="6227763" y="5157788"/>
            <a:ext cx="249078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b="1"/>
              <a:t>部下に仕事のアドバイスをする</a:t>
            </a:r>
          </a:p>
        </p:txBody>
      </p:sp>
      <p:sp>
        <p:nvSpPr>
          <p:cNvPr id="642153" name="Text Box 105"/>
          <p:cNvSpPr txBox="1">
            <a:spLocks noChangeArrowheads="1"/>
          </p:cNvSpPr>
          <p:nvPr/>
        </p:nvSpPr>
        <p:spPr bwMode="auto">
          <a:xfrm>
            <a:off x="250825" y="4437063"/>
            <a:ext cx="172561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b="1"/>
              <a:t>重点施策を提案する</a:t>
            </a:r>
          </a:p>
        </p:txBody>
      </p:sp>
      <p:sp>
        <p:nvSpPr>
          <p:cNvPr id="642154" name="Text Box 106"/>
          <p:cNvSpPr txBox="1">
            <a:spLocks noChangeArrowheads="1"/>
          </p:cNvSpPr>
          <p:nvPr/>
        </p:nvSpPr>
        <p:spPr bwMode="auto">
          <a:xfrm>
            <a:off x="755650" y="2925763"/>
            <a:ext cx="1655763"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b="1"/>
              <a:t>彼女から週末映画に誘われる</a:t>
            </a:r>
          </a:p>
        </p:txBody>
      </p:sp>
      <p:sp>
        <p:nvSpPr>
          <p:cNvPr id="642155" name="Text Box 107"/>
          <p:cNvSpPr txBox="1">
            <a:spLocks noChangeArrowheads="1"/>
          </p:cNvSpPr>
          <p:nvPr/>
        </p:nvSpPr>
        <p:spPr bwMode="auto">
          <a:xfrm>
            <a:off x="539750" y="5935663"/>
            <a:ext cx="1655763"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b="1"/>
              <a:t>応募者にスキルをアピールしてもらう</a:t>
            </a:r>
          </a:p>
        </p:txBody>
      </p:sp>
      <p:sp>
        <p:nvSpPr>
          <p:cNvPr id="642157" name="Text Box 109"/>
          <p:cNvSpPr txBox="1">
            <a:spLocks noChangeArrowheads="1"/>
          </p:cNvSpPr>
          <p:nvPr/>
        </p:nvSpPr>
        <p:spPr bwMode="auto">
          <a:xfrm>
            <a:off x="971550" y="1628775"/>
            <a:ext cx="22320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b="1"/>
              <a:t>目玉商品を勧められる</a:t>
            </a:r>
          </a:p>
        </p:txBody>
      </p:sp>
      <p:pic>
        <p:nvPicPr>
          <p:cNvPr id="642158" name="Picture 110" descr="j04094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1916113"/>
            <a:ext cx="1512887" cy="1009650"/>
          </a:xfrm>
          <a:prstGeom prst="rect">
            <a:avLst/>
          </a:prstGeom>
          <a:noFill/>
          <a:extLst>
            <a:ext uri="{909E8E84-426E-40DD-AFC4-6F175D3DCCD1}">
              <a14:hiddenFill xmlns:a14="http://schemas.microsoft.com/office/drawing/2010/main">
                <a:solidFill>
                  <a:srgbClr val="FFFFFF"/>
                </a:solidFill>
              </a14:hiddenFill>
            </a:ext>
          </a:extLst>
        </p:spPr>
      </p:pic>
      <p:grpSp>
        <p:nvGrpSpPr>
          <p:cNvPr id="642161" name="Group 113"/>
          <p:cNvGrpSpPr>
            <a:grpSpLocks/>
          </p:cNvGrpSpPr>
          <p:nvPr/>
        </p:nvGrpSpPr>
        <p:grpSpPr bwMode="auto">
          <a:xfrm>
            <a:off x="3678238" y="6092825"/>
            <a:ext cx="1655762" cy="304800"/>
            <a:chOff x="2517" y="3884"/>
            <a:chExt cx="1043" cy="192"/>
          </a:xfrm>
        </p:grpSpPr>
        <p:sp>
          <p:nvSpPr>
            <p:cNvPr id="642159" name="Text Box 111"/>
            <p:cNvSpPr txBox="1">
              <a:spLocks noChangeArrowheads="1"/>
            </p:cNvSpPr>
            <p:nvPr/>
          </p:nvSpPr>
          <p:spPr bwMode="auto">
            <a:xfrm>
              <a:off x="2744" y="3884"/>
              <a:ext cx="816"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a:t>プレゼンをする</a:t>
              </a:r>
            </a:p>
          </p:txBody>
        </p:sp>
        <p:sp>
          <p:nvSpPr>
            <p:cNvPr id="642160" name="Rectangle 112"/>
            <p:cNvSpPr>
              <a:spLocks noChangeArrowheads="1"/>
            </p:cNvSpPr>
            <p:nvPr/>
          </p:nvSpPr>
          <p:spPr bwMode="auto">
            <a:xfrm>
              <a:off x="2517" y="3912"/>
              <a:ext cx="227" cy="136"/>
            </a:xfrm>
            <a:prstGeom prst="rect">
              <a:avLst/>
            </a:prstGeom>
            <a:solidFill>
              <a:srgbClr val="DDDDDD"/>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642163" name="Text Box 115"/>
          <p:cNvSpPr txBox="1">
            <a:spLocks noChangeArrowheads="1"/>
          </p:cNvSpPr>
          <p:nvPr/>
        </p:nvSpPr>
        <p:spPr bwMode="auto">
          <a:xfrm>
            <a:off x="4038600" y="6437313"/>
            <a:ext cx="14700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a:t>プレゼンを受ける</a:t>
            </a:r>
          </a:p>
        </p:txBody>
      </p:sp>
      <p:sp>
        <p:nvSpPr>
          <p:cNvPr id="642164" name="Rectangle 116"/>
          <p:cNvSpPr>
            <a:spLocks noChangeArrowheads="1"/>
          </p:cNvSpPr>
          <p:nvPr/>
        </p:nvSpPr>
        <p:spPr bwMode="auto">
          <a:xfrm>
            <a:off x="3678238" y="6481763"/>
            <a:ext cx="360362" cy="215900"/>
          </a:xfrm>
          <a:prstGeom prst="rect">
            <a:avLst/>
          </a:prstGeom>
          <a:solidFill>
            <a:srgbClr val="333333"/>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pic>
        <p:nvPicPr>
          <p:cNvPr id="642166" name="Picture 118" descr="j04096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 y="3429000"/>
            <a:ext cx="1511300" cy="1006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3"/>
          <p:cNvSpPr>
            <a:spLocks noGrp="1"/>
          </p:cNvSpPr>
          <p:nvPr>
            <p:ph type="sldNum" sz="quarter" idx="10"/>
          </p:nvPr>
        </p:nvSpPr>
        <p:spPr/>
        <p:txBody>
          <a:bodyPr/>
          <a:lstStyle/>
          <a:p>
            <a:fld id="{6B4765E8-0EDA-4362-9158-3AB84218ECC5}" type="slidenum">
              <a:rPr lang="en-US" altLang="ja-JP"/>
              <a:pPr/>
              <a:t>29</a:t>
            </a:fld>
            <a:endParaRPr lang="en-US" altLang="ja-JP"/>
          </a:p>
        </p:txBody>
      </p:sp>
      <p:sp>
        <p:nvSpPr>
          <p:cNvPr id="667650" name="Rectangle 2"/>
          <p:cNvSpPr>
            <a:spLocks noGrp="1" noChangeArrowheads="1"/>
          </p:cNvSpPr>
          <p:nvPr>
            <p:ph type="title"/>
          </p:nvPr>
        </p:nvSpPr>
        <p:spPr>
          <a:xfrm>
            <a:off x="457200" y="454025"/>
            <a:ext cx="8218488" cy="457200"/>
          </a:xfrm>
        </p:spPr>
        <p:txBody>
          <a:bodyPr/>
          <a:lstStyle/>
          <a:p>
            <a:r>
              <a:rPr lang="ja-JP" altLang="en-US"/>
              <a:t>ストーリーの順番を入れ替える（</a:t>
            </a:r>
            <a:r>
              <a:rPr lang="en-US" altLang="ja-JP"/>
              <a:t>1/2</a:t>
            </a:r>
            <a:r>
              <a:rPr lang="ja-JP" altLang="en-US"/>
              <a:t>）</a:t>
            </a:r>
          </a:p>
        </p:txBody>
      </p:sp>
      <p:sp>
        <p:nvSpPr>
          <p:cNvPr id="667651" name="Rectangle 3"/>
          <p:cNvSpPr>
            <a:spLocks noGrp="1" noChangeArrowheads="1"/>
          </p:cNvSpPr>
          <p:nvPr>
            <p:ph type="body" idx="1"/>
          </p:nvPr>
        </p:nvSpPr>
        <p:spPr/>
        <p:txBody>
          <a:bodyPr/>
          <a:lstStyle/>
          <a:p>
            <a:r>
              <a:rPr lang="ja-JP" altLang="en-US"/>
              <a:t>「結論を先に持ってくる」など、聞き手の好みに応じて順番を入れ替える。</a:t>
            </a:r>
          </a:p>
        </p:txBody>
      </p:sp>
      <p:grpSp>
        <p:nvGrpSpPr>
          <p:cNvPr id="667659" name="Group 11"/>
          <p:cNvGrpSpPr>
            <a:grpSpLocks/>
          </p:cNvGrpSpPr>
          <p:nvPr/>
        </p:nvGrpSpPr>
        <p:grpSpPr bwMode="auto">
          <a:xfrm>
            <a:off x="1908175" y="2255838"/>
            <a:ext cx="5834063" cy="644525"/>
            <a:chOff x="1202" y="1421"/>
            <a:chExt cx="3675" cy="406"/>
          </a:xfrm>
        </p:grpSpPr>
        <p:sp>
          <p:nvSpPr>
            <p:cNvPr id="667653" name="AutoShape 5"/>
            <p:cNvSpPr>
              <a:spLocks noChangeArrowheads="1"/>
            </p:cNvSpPr>
            <p:nvPr/>
          </p:nvSpPr>
          <p:spPr bwMode="auto">
            <a:xfrm>
              <a:off x="1202" y="1421"/>
              <a:ext cx="920" cy="406"/>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現状把握</a:t>
              </a:r>
            </a:p>
          </p:txBody>
        </p:sp>
        <p:sp>
          <p:nvSpPr>
            <p:cNvPr id="667654" name="AutoShape 6"/>
            <p:cNvSpPr>
              <a:spLocks noChangeArrowheads="1"/>
            </p:cNvSpPr>
            <p:nvPr/>
          </p:nvSpPr>
          <p:spPr bwMode="auto">
            <a:xfrm>
              <a:off x="2122" y="1421"/>
              <a:ext cx="918" cy="406"/>
            </a:xfrm>
            <a:prstGeom prst="homePlate">
              <a:avLst>
                <a:gd name="adj" fmla="val 28358"/>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問題分析</a:t>
              </a:r>
            </a:p>
          </p:txBody>
        </p:sp>
        <p:sp>
          <p:nvSpPr>
            <p:cNvPr id="667655" name="AutoShape 7"/>
            <p:cNvSpPr>
              <a:spLocks noChangeArrowheads="1"/>
            </p:cNvSpPr>
            <p:nvPr/>
          </p:nvSpPr>
          <p:spPr bwMode="auto">
            <a:xfrm>
              <a:off x="3039" y="1421"/>
              <a:ext cx="920" cy="406"/>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解決策検討</a:t>
              </a:r>
            </a:p>
          </p:txBody>
        </p:sp>
        <p:sp>
          <p:nvSpPr>
            <p:cNvPr id="667656" name="AutoShape 8"/>
            <p:cNvSpPr>
              <a:spLocks noChangeArrowheads="1"/>
            </p:cNvSpPr>
            <p:nvPr/>
          </p:nvSpPr>
          <p:spPr bwMode="auto">
            <a:xfrm>
              <a:off x="3957" y="1421"/>
              <a:ext cx="920" cy="406"/>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実効性検討</a:t>
              </a:r>
            </a:p>
          </p:txBody>
        </p:sp>
      </p:grpSp>
      <p:sp>
        <p:nvSpPr>
          <p:cNvPr id="667657" name="Text Box 9"/>
          <p:cNvSpPr txBox="1">
            <a:spLocks noChangeArrowheads="1"/>
          </p:cNvSpPr>
          <p:nvPr/>
        </p:nvSpPr>
        <p:spPr bwMode="auto">
          <a:xfrm>
            <a:off x="827088" y="2276475"/>
            <a:ext cx="936625"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通常のプレゼン</a:t>
            </a:r>
          </a:p>
        </p:txBody>
      </p:sp>
      <p:sp>
        <p:nvSpPr>
          <p:cNvPr id="667658" name="Text Box 10"/>
          <p:cNvSpPr txBox="1">
            <a:spLocks noChangeArrowheads="1"/>
          </p:cNvSpPr>
          <p:nvPr/>
        </p:nvSpPr>
        <p:spPr bwMode="auto">
          <a:xfrm>
            <a:off x="827088" y="4465638"/>
            <a:ext cx="936625"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結論</a:t>
            </a:r>
          </a:p>
          <a:p>
            <a:r>
              <a:rPr lang="ja-JP" altLang="en-US" sz="1600" b="1"/>
              <a:t>先行型</a:t>
            </a:r>
          </a:p>
        </p:txBody>
      </p:sp>
      <p:sp>
        <p:nvSpPr>
          <p:cNvPr id="667661" name="AutoShape 13"/>
          <p:cNvSpPr>
            <a:spLocks noChangeArrowheads="1"/>
          </p:cNvSpPr>
          <p:nvPr/>
        </p:nvSpPr>
        <p:spPr bwMode="auto">
          <a:xfrm>
            <a:off x="1908175" y="4435475"/>
            <a:ext cx="1460500" cy="644525"/>
          </a:xfrm>
          <a:prstGeom prst="homePlate">
            <a:avLst>
              <a:gd name="adj" fmla="val 28420"/>
            </a:avLst>
          </a:prstGeom>
          <a:solidFill>
            <a:srgbClr val="DDDDDD"/>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解決策検討</a:t>
            </a:r>
          </a:p>
        </p:txBody>
      </p:sp>
      <p:sp>
        <p:nvSpPr>
          <p:cNvPr id="667662" name="AutoShape 14"/>
          <p:cNvSpPr>
            <a:spLocks noChangeArrowheads="1"/>
          </p:cNvSpPr>
          <p:nvPr/>
        </p:nvSpPr>
        <p:spPr bwMode="auto">
          <a:xfrm>
            <a:off x="3368675" y="4435475"/>
            <a:ext cx="1457325" cy="644525"/>
          </a:xfrm>
          <a:prstGeom prst="homePlate">
            <a:avLst>
              <a:gd name="adj" fmla="val 28358"/>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現状把握</a:t>
            </a:r>
          </a:p>
        </p:txBody>
      </p:sp>
      <p:sp>
        <p:nvSpPr>
          <p:cNvPr id="667663" name="AutoShape 15"/>
          <p:cNvSpPr>
            <a:spLocks noChangeArrowheads="1"/>
          </p:cNvSpPr>
          <p:nvPr/>
        </p:nvSpPr>
        <p:spPr bwMode="auto">
          <a:xfrm>
            <a:off x="4824413" y="4435475"/>
            <a:ext cx="1460500" cy="644525"/>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問題分析</a:t>
            </a:r>
          </a:p>
        </p:txBody>
      </p:sp>
      <p:sp>
        <p:nvSpPr>
          <p:cNvPr id="667664" name="AutoShape 16"/>
          <p:cNvSpPr>
            <a:spLocks noChangeArrowheads="1"/>
          </p:cNvSpPr>
          <p:nvPr/>
        </p:nvSpPr>
        <p:spPr bwMode="auto">
          <a:xfrm>
            <a:off x="6281738" y="4435475"/>
            <a:ext cx="1460500" cy="644525"/>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実効性検討</a:t>
            </a:r>
          </a:p>
        </p:txBody>
      </p:sp>
      <p:cxnSp>
        <p:nvCxnSpPr>
          <p:cNvPr id="667665" name="AutoShape 17"/>
          <p:cNvCxnSpPr>
            <a:cxnSpLocks noChangeShapeType="1"/>
            <a:stCxn id="667655" idx="2"/>
            <a:endCxn id="667661" idx="0"/>
          </p:cNvCxnSpPr>
          <p:nvPr/>
        </p:nvCxnSpPr>
        <p:spPr bwMode="auto">
          <a:xfrm rot="5400000">
            <a:off x="3251200" y="2209800"/>
            <a:ext cx="1506538" cy="2916238"/>
          </a:xfrm>
          <a:prstGeom prst="bentConnector3">
            <a:avLst>
              <a:gd name="adj1" fmla="val 49949"/>
            </a:avLst>
          </a:prstGeom>
          <a:noFill/>
          <a:ln w="2857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7666" name="Text Box 18"/>
          <p:cNvSpPr txBox="1">
            <a:spLocks noChangeArrowheads="1"/>
          </p:cNvSpPr>
          <p:nvPr/>
        </p:nvSpPr>
        <p:spPr bwMode="auto">
          <a:xfrm>
            <a:off x="2763838" y="3308350"/>
            <a:ext cx="26003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聞き手の知りたいことを先に</a:t>
            </a:r>
          </a:p>
        </p:txBody>
      </p:sp>
      <p:sp>
        <p:nvSpPr>
          <p:cNvPr id="667667" name="Text Box 19"/>
          <p:cNvSpPr txBox="1">
            <a:spLocks noChangeArrowheads="1"/>
          </p:cNvSpPr>
          <p:nvPr/>
        </p:nvSpPr>
        <p:spPr bwMode="auto">
          <a:xfrm>
            <a:off x="2124075" y="5540375"/>
            <a:ext cx="47672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sz="1600"/>
              <a:t>経営者や上級管理職はこのタイプを好むことが多い</a:t>
            </a:r>
          </a:p>
        </p:txBody>
      </p:sp>
      <p:sp>
        <p:nvSpPr>
          <p:cNvPr id="667668" name="Oval 20"/>
          <p:cNvSpPr>
            <a:spLocks noChangeArrowheads="1"/>
          </p:cNvSpPr>
          <p:nvPr/>
        </p:nvSpPr>
        <p:spPr bwMode="auto">
          <a:xfrm>
            <a:off x="1727200" y="4364038"/>
            <a:ext cx="612775" cy="360362"/>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結論</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3"/>
          <p:cNvSpPr>
            <a:spLocks noGrp="1"/>
          </p:cNvSpPr>
          <p:nvPr>
            <p:ph type="sldNum" sz="quarter" idx="10"/>
          </p:nvPr>
        </p:nvSpPr>
        <p:spPr/>
        <p:txBody>
          <a:bodyPr/>
          <a:lstStyle/>
          <a:p>
            <a:fld id="{DD688F97-88F9-42DC-9DE6-FB4ECC20D9A0}" type="slidenum">
              <a:rPr lang="en-US" altLang="ja-JP"/>
              <a:pPr/>
              <a:t>30</a:t>
            </a:fld>
            <a:endParaRPr lang="en-US" altLang="ja-JP"/>
          </a:p>
        </p:txBody>
      </p:sp>
      <p:sp>
        <p:nvSpPr>
          <p:cNvPr id="737282" name="Rectangle 2"/>
          <p:cNvSpPr>
            <a:spLocks noGrp="1" noChangeArrowheads="1"/>
          </p:cNvSpPr>
          <p:nvPr>
            <p:ph type="title"/>
          </p:nvPr>
        </p:nvSpPr>
        <p:spPr>
          <a:xfrm>
            <a:off x="457200" y="454025"/>
            <a:ext cx="8218488" cy="457200"/>
          </a:xfrm>
        </p:spPr>
        <p:txBody>
          <a:bodyPr/>
          <a:lstStyle/>
          <a:p>
            <a:r>
              <a:rPr lang="ja-JP" altLang="en-US"/>
              <a:t>ストーリーの順番を入れ替える（</a:t>
            </a:r>
            <a:r>
              <a:rPr lang="en-US" altLang="ja-JP"/>
              <a:t>2/2</a:t>
            </a:r>
            <a:r>
              <a:rPr lang="ja-JP" altLang="en-US"/>
              <a:t>）</a:t>
            </a:r>
          </a:p>
        </p:txBody>
      </p:sp>
      <p:sp>
        <p:nvSpPr>
          <p:cNvPr id="737283" name="Rectangle 3"/>
          <p:cNvSpPr>
            <a:spLocks noGrp="1" noChangeArrowheads="1"/>
          </p:cNvSpPr>
          <p:nvPr>
            <p:ph type="body" idx="1"/>
          </p:nvPr>
        </p:nvSpPr>
        <p:spPr/>
        <p:txBody>
          <a:bodyPr/>
          <a:lstStyle/>
          <a:p>
            <a:r>
              <a:rPr lang="en-US" altLang="ja-JP"/>
              <a:t>WIIFY</a:t>
            </a:r>
            <a:r>
              <a:rPr lang="ja-JP" altLang="en-US"/>
              <a:t>は最初または最後で強調する。</a:t>
            </a:r>
          </a:p>
        </p:txBody>
      </p:sp>
      <p:grpSp>
        <p:nvGrpSpPr>
          <p:cNvPr id="737284" name="Group 4"/>
          <p:cNvGrpSpPr>
            <a:grpSpLocks/>
          </p:cNvGrpSpPr>
          <p:nvPr/>
        </p:nvGrpSpPr>
        <p:grpSpPr bwMode="auto">
          <a:xfrm>
            <a:off x="1908175" y="2255838"/>
            <a:ext cx="5834063" cy="644525"/>
            <a:chOff x="1202" y="1421"/>
            <a:chExt cx="3675" cy="406"/>
          </a:xfrm>
        </p:grpSpPr>
        <p:sp>
          <p:nvSpPr>
            <p:cNvPr id="737285" name="AutoShape 5"/>
            <p:cNvSpPr>
              <a:spLocks noChangeArrowheads="1"/>
            </p:cNvSpPr>
            <p:nvPr/>
          </p:nvSpPr>
          <p:spPr bwMode="auto">
            <a:xfrm>
              <a:off x="1202" y="1421"/>
              <a:ext cx="920" cy="406"/>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現状把握</a:t>
              </a:r>
            </a:p>
          </p:txBody>
        </p:sp>
        <p:sp>
          <p:nvSpPr>
            <p:cNvPr id="737286" name="AutoShape 6"/>
            <p:cNvSpPr>
              <a:spLocks noChangeArrowheads="1"/>
            </p:cNvSpPr>
            <p:nvPr/>
          </p:nvSpPr>
          <p:spPr bwMode="auto">
            <a:xfrm>
              <a:off x="2122" y="1421"/>
              <a:ext cx="918" cy="406"/>
            </a:xfrm>
            <a:prstGeom prst="homePlate">
              <a:avLst>
                <a:gd name="adj" fmla="val 28358"/>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問題分析</a:t>
              </a:r>
            </a:p>
          </p:txBody>
        </p:sp>
        <p:sp>
          <p:nvSpPr>
            <p:cNvPr id="737287" name="AutoShape 7"/>
            <p:cNvSpPr>
              <a:spLocks noChangeArrowheads="1"/>
            </p:cNvSpPr>
            <p:nvPr/>
          </p:nvSpPr>
          <p:spPr bwMode="auto">
            <a:xfrm>
              <a:off x="3039" y="1421"/>
              <a:ext cx="920" cy="406"/>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解決策検討</a:t>
              </a:r>
            </a:p>
          </p:txBody>
        </p:sp>
        <p:sp>
          <p:nvSpPr>
            <p:cNvPr id="737288" name="AutoShape 8"/>
            <p:cNvSpPr>
              <a:spLocks noChangeArrowheads="1"/>
            </p:cNvSpPr>
            <p:nvPr/>
          </p:nvSpPr>
          <p:spPr bwMode="auto">
            <a:xfrm>
              <a:off x="3957" y="1421"/>
              <a:ext cx="920" cy="406"/>
            </a:xfrm>
            <a:prstGeom prst="homePlate">
              <a:avLst>
                <a:gd name="adj" fmla="val 28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実効性検討</a:t>
              </a:r>
            </a:p>
          </p:txBody>
        </p:sp>
      </p:grpSp>
      <p:sp>
        <p:nvSpPr>
          <p:cNvPr id="737289" name="Text Box 9"/>
          <p:cNvSpPr txBox="1">
            <a:spLocks noChangeArrowheads="1"/>
          </p:cNvSpPr>
          <p:nvPr/>
        </p:nvSpPr>
        <p:spPr bwMode="auto">
          <a:xfrm>
            <a:off x="827088" y="2276475"/>
            <a:ext cx="936625"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通常のプレゼン</a:t>
            </a:r>
          </a:p>
        </p:txBody>
      </p:sp>
      <p:sp>
        <p:nvSpPr>
          <p:cNvPr id="737290" name="Text Box 10"/>
          <p:cNvSpPr txBox="1">
            <a:spLocks noChangeArrowheads="1"/>
          </p:cNvSpPr>
          <p:nvPr/>
        </p:nvSpPr>
        <p:spPr bwMode="auto">
          <a:xfrm>
            <a:off x="827088" y="4465638"/>
            <a:ext cx="936625"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600" b="1"/>
              <a:t>WIIFY</a:t>
            </a:r>
          </a:p>
          <a:p>
            <a:r>
              <a:rPr lang="ja-JP" altLang="en-US" sz="1600" b="1"/>
              <a:t>を強調</a:t>
            </a:r>
          </a:p>
        </p:txBody>
      </p:sp>
      <p:sp>
        <p:nvSpPr>
          <p:cNvPr id="737291" name="AutoShape 11"/>
          <p:cNvSpPr>
            <a:spLocks noChangeArrowheads="1"/>
          </p:cNvSpPr>
          <p:nvPr/>
        </p:nvSpPr>
        <p:spPr bwMode="auto">
          <a:xfrm>
            <a:off x="1908175" y="4435475"/>
            <a:ext cx="1168400" cy="644525"/>
          </a:xfrm>
          <a:prstGeom prst="homePlate">
            <a:avLst>
              <a:gd name="adj" fmla="val 22736"/>
            </a:avLst>
          </a:prstGeom>
          <a:solidFill>
            <a:srgbClr val="DDDDDD"/>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解決策検討</a:t>
            </a:r>
          </a:p>
        </p:txBody>
      </p:sp>
      <p:sp>
        <p:nvSpPr>
          <p:cNvPr id="737292" name="AutoShape 12"/>
          <p:cNvSpPr>
            <a:spLocks noChangeArrowheads="1"/>
          </p:cNvSpPr>
          <p:nvPr/>
        </p:nvSpPr>
        <p:spPr bwMode="auto">
          <a:xfrm>
            <a:off x="3076575" y="4435475"/>
            <a:ext cx="1165225" cy="644525"/>
          </a:xfrm>
          <a:prstGeom prst="homePlate">
            <a:avLst>
              <a:gd name="adj" fmla="val 22674"/>
            </a:avLst>
          </a:prstGeom>
          <a:solidFill>
            <a:srgbClr val="DDDDDD"/>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実効性検討</a:t>
            </a:r>
          </a:p>
        </p:txBody>
      </p:sp>
      <p:sp>
        <p:nvSpPr>
          <p:cNvPr id="737293" name="AutoShape 13"/>
          <p:cNvSpPr>
            <a:spLocks noChangeArrowheads="1"/>
          </p:cNvSpPr>
          <p:nvPr/>
        </p:nvSpPr>
        <p:spPr bwMode="auto">
          <a:xfrm>
            <a:off x="4240213" y="4435475"/>
            <a:ext cx="1166812" cy="644525"/>
          </a:xfrm>
          <a:prstGeom prst="homePlate">
            <a:avLst>
              <a:gd name="adj" fmla="val 22705"/>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現状把握</a:t>
            </a:r>
          </a:p>
        </p:txBody>
      </p:sp>
      <p:sp>
        <p:nvSpPr>
          <p:cNvPr id="737294" name="AutoShape 14"/>
          <p:cNvSpPr>
            <a:spLocks noChangeArrowheads="1"/>
          </p:cNvSpPr>
          <p:nvPr/>
        </p:nvSpPr>
        <p:spPr bwMode="auto">
          <a:xfrm>
            <a:off x="5405438" y="4435475"/>
            <a:ext cx="1166812" cy="644525"/>
          </a:xfrm>
          <a:prstGeom prst="homePlate">
            <a:avLst>
              <a:gd name="adj" fmla="val 22705"/>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問題分析</a:t>
            </a:r>
          </a:p>
        </p:txBody>
      </p:sp>
      <p:sp>
        <p:nvSpPr>
          <p:cNvPr id="737302" name="AutoShape 22"/>
          <p:cNvSpPr>
            <a:spLocks noChangeArrowheads="1"/>
          </p:cNvSpPr>
          <p:nvPr/>
        </p:nvSpPr>
        <p:spPr bwMode="auto">
          <a:xfrm>
            <a:off x="6572250" y="4435475"/>
            <a:ext cx="1168400" cy="644525"/>
          </a:xfrm>
          <a:prstGeom prst="homePlate">
            <a:avLst>
              <a:gd name="adj" fmla="val 22736"/>
            </a:avLst>
          </a:prstGeom>
          <a:solidFill>
            <a:srgbClr val="DDDDDD"/>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実効性検討</a:t>
            </a:r>
          </a:p>
        </p:txBody>
      </p:sp>
      <p:sp>
        <p:nvSpPr>
          <p:cNvPr id="737300" name="Oval 20"/>
          <p:cNvSpPr>
            <a:spLocks noChangeArrowheads="1"/>
          </p:cNvSpPr>
          <p:nvPr/>
        </p:nvSpPr>
        <p:spPr bwMode="auto">
          <a:xfrm>
            <a:off x="1727200" y="4292600"/>
            <a:ext cx="612775" cy="360363"/>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結論</a:t>
            </a:r>
          </a:p>
        </p:txBody>
      </p:sp>
      <p:sp>
        <p:nvSpPr>
          <p:cNvPr id="737304" name="Oval 24"/>
          <p:cNvSpPr>
            <a:spLocks noChangeArrowheads="1"/>
          </p:cNvSpPr>
          <p:nvPr/>
        </p:nvSpPr>
        <p:spPr bwMode="auto">
          <a:xfrm>
            <a:off x="2879725" y="4292600"/>
            <a:ext cx="612775" cy="360363"/>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600" b="1"/>
              <a:t>WIIFY</a:t>
            </a:r>
          </a:p>
        </p:txBody>
      </p:sp>
      <p:sp>
        <p:nvSpPr>
          <p:cNvPr id="737305" name="Oval 25"/>
          <p:cNvSpPr>
            <a:spLocks noChangeArrowheads="1"/>
          </p:cNvSpPr>
          <p:nvPr/>
        </p:nvSpPr>
        <p:spPr bwMode="auto">
          <a:xfrm>
            <a:off x="6372225" y="4292600"/>
            <a:ext cx="612775" cy="360363"/>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600" b="1"/>
              <a:t>WIIFY</a:t>
            </a:r>
          </a:p>
        </p:txBody>
      </p:sp>
      <p:cxnSp>
        <p:nvCxnSpPr>
          <p:cNvPr id="737306" name="AutoShape 26"/>
          <p:cNvCxnSpPr>
            <a:cxnSpLocks noChangeShapeType="1"/>
            <a:stCxn id="737288" idx="2"/>
            <a:endCxn id="737292" idx="0"/>
          </p:cNvCxnSpPr>
          <p:nvPr/>
        </p:nvCxnSpPr>
        <p:spPr bwMode="auto">
          <a:xfrm rot="5400000">
            <a:off x="4499769" y="2001044"/>
            <a:ext cx="1506538" cy="3333750"/>
          </a:xfrm>
          <a:prstGeom prst="bentConnector3">
            <a:avLst>
              <a:gd name="adj1" fmla="val 49949"/>
            </a:avLst>
          </a:prstGeom>
          <a:noFill/>
          <a:ln w="2857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307" name="AutoShape 27"/>
          <p:cNvCxnSpPr>
            <a:cxnSpLocks noChangeShapeType="1"/>
            <a:stCxn id="737288" idx="2"/>
            <a:endCxn id="737302" idx="0"/>
          </p:cNvCxnSpPr>
          <p:nvPr/>
        </p:nvCxnSpPr>
        <p:spPr bwMode="auto">
          <a:xfrm rot="16200000" flipH="1">
            <a:off x="6248400" y="3586163"/>
            <a:ext cx="1506538" cy="163512"/>
          </a:xfrm>
          <a:prstGeom prst="bentConnector3">
            <a:avLst>
              <a:gd name="adj1" fmla="val 49949"/>
            </a:avLst>
          </a:prstGeom>
          <a:noFill/>
          <a:ln w="2857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309" name="Text Box 29"/>
          <p:cNvSpPr txBox="1">
            <a:spLocks noChangeArrowheads="1"/>
          </p:cNvSpPr>
          <p:nvPr/>
        </p:nvSpPr>
        <p:spPr bwMode="auto">
          <a:xfrm>
            <a:off x="1835150" y="5229225"/>
            <a:ext cx="24288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buFontTx/>
              <a:buChar char="•"/>
            </a:pPr>
            <a:endParaRPr lang="ja-JP" altLang="ja-JP"/>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p:cNvSpPr>
            <a:spLocks noGrp="1"/>
          </p:cNvSpPr>
          <p:nvPr>
            <p:ph type="sldNum" sz="quarter" idx="10"/>
          </p:nvPr>
        </p:nvSpPr>
        <p:spPr/>
        <p:txBody>
          <a:bodyPr/>
          <a:lstStyle/>
          <a:p>
            <a:fld id="{B859E6B6-FA01-4C13-BC3E-75541009F466}" type="slidenum">
              <a:rPr lang="en-US" altLang="ja-JP"/>
              <a:pPr/>
              <a:t>31</a:t>
            </a:fld>
            <a:endParaRPr lang="en-US" altLang="ja-JP"/>
          </a:p>
        </p:txBody>
      </p:sp>
      <p:sp>
        <p:nvSpPr>
          <p:cNvPr id="669698"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ストーリーライン作成①</a:t>
            </a:r>
          </a:p>
        </p:txBody>
      </p:sp>
      <p:sp>
        <p:nvSpPr>
          <p:cNvPr id="669699" name="Rectangle 3"/>
          <p:cNvSpPr>
            <a:spLocks noGrp="1" noChangeArrowheads="1"/>
          </p:cNvSpPr>
          <p:nvPr>
            <p:ph type="body" idx="1"/>
          </p:nvPr>
        </p:nvSpPr>
        <p:spPr/>
        <p:txBody>
          <a:bodyPr/>
          <a:lstStyle/>
          <a:p>
            <a:r>
              <a:rPr lang="ja-JP" altLang="en-US"/>
              <a:t>以下の状況設定を踏まえて、ストーリーラインを作成してください。</a:t>
            </a:r>
          </a:p>
        </p:txBody>
      </p:sp>
      <p:sp>
        <p:nvSpPr>
          <p:cNvPr id="669703" name="AutoShape 7"/>
          <p:cNvSpPr>
            <a:spLocks noChangeArrowheads="1"/>
          </p:cNvSpPr>
          <p:nvPr/>
        </p:nvSpPr>
        <p:spPr bwMode="auto">
          <a:xfrm>
            <a:off x="466725" y="1773238"/>
            <a:ext cx="8210550" cy="4824412"/>
          </a:xfrm>
          <a:prstGeom prst="roundRect">
            <a:avLst>
              <a:gd name="adj" fmla="val 4324"/>
            </a:avLst>
          </a:prstGeom>
          <a:noFill/>
          <a:ln w="15875">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9704" name="AutoShape 8"/>
          <p:cNvSpPr>
            <a:spLocks noChangeArrowheads="1"/>
          </p:cNvSpPr>
          <p:nvPr/>
        </p:nvSpPr>
        <p:spPr bwMode="auto">
          <a:xfrm>
            <a:off x="466725" y="1635125"/>
            <a:ext cx="1789113" cy="354013"/>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8" tIns="46789" rIns="89978" bIns="46789" anchor="ctr"/>
          <a:lstStyle/>
          <a:p>
            <a:pPr eaLnBrk="0" hangingPunct="0">
              <a:lnSpc>
                <a:spcPct val="80000"/>
              </a:lnSpc>
              <a:spcBef>
                <a:spcPct val="50000"/>
              </a:spcBef>
            </a:pPr>
            <a:r>
              <a:rPr kumimoji="0" lang="ja-JP" altLang="en-US" sz="1600" b="1">
                <a:solidFill>
                  <a:schemeClr val="bg1"/>
                </a:solidFill>
              </a:rPr>
              <a:t>状況設定</a:t>
            </a:r>
          </a:p>
        </p:txBody>
      </p:sp>
      <p:pic>
        <p:nvPicPr>
          <p:cNvPr id="669705" name="Picture 9" descr="j0422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63" y="2276475"/>
            <a:ext cx="2720975" cy="4032250"/>
          </a:xfrm>
          <a:prstGeom prst="rect">
            <a:avLst/>
          </a:prstGeom>
          <a:noFill/>
          <a:extLst>
            <a:ext uri="{909E8E84-426E-40DD-AFC4-6F175D3DCCD1}">
              <a14:hiddenFill xmlns:a14="http://schemas.microsoft.com/office/drawing/2010/main">
                <a:solidFill>
                  <a:srgbClr val="FFFFFF"/>
                </a:solidFill>
              </a14:hiddenFill>
            </a:ext>
          </a:extLst>
        </p:spPr>
      </p:pic>
      <p:sp>
        <p:nvSpPr>
          <p:cNvPr id="669706" name="Text Box 10"/>
          <p:cNvSpPr txBox="1">
            <a:spLocks noChangeArrowheads="1"/>
          </p:cNvSpPr>
          <p:nvPr/>
        </p:nvSpPr>
        <p:spPr bwMode="auto">
          <a:xfrm>
            <a:off x="3986213" y="2657475"/>
            <a:ext cx="3970337" cy="327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600"/>
              <a:t>あなたは複写機メーカー</a:t>
            </a:r>
            <a:r>
              <a:rPr lang="en-US" altLang="ja-JP" sz="1600"/>
              <a:t>A</a:t>
            </a:r>
            <a:r>
              <a:rPr lang="ja-JP" altLang="en-US" sz="1600"/>
              <a:t>株式会社の営業チームリーダーである。</a:t>
            </a:r>
          </a:p>
          <a:p>
            <a:pPr algn="l"/>
            <a:endParaRPr lang="ja-JP" altLang="en-US" sz="1600"/>
          </a:p>
          <a:p>
            <a:pPr algn="l"/>
            <a:r>
              <a:rPr lang="ja-JP" altLang="en-US" sz="1600"/>
              <a:t>昨年発売した新型の複写機が非常に好評で、営業担当者は新規、既存を問わず毎日忙しく顧客企業を訪問している。ただ、あまりにも企業からの問合せが多く、現在の人員数ではとてもカバーできない。</a:t>
            </a:r>
          </a:p>
          <a:p>
            <a:pPr algn="l"/>
            <a:endParaRPr lang="ja-JP" altLang="en-US" sz="1600"/>
          </a:p>
          <a:p>
            <a:pPr algn="l"/>
            <a:r>
              <a:rPr lang="ja-JP" altLang="en-US" sz="1600"/>
              <a:t>そこで、あなたは営業部長に対し、営業担当者（正社員）を中途採用により</a:t>
            </a:r>
            <a:r>
              <a:rPr lang="en-US" altLang="ja-JP" sz="1600"/>
              <a:t>10</a:t>
            </a:r>
            <a:r>
              <a:rPr lang="ja-JP" altLang="en-US" sz="1600"/>
              <a:t>人増員してほしいと提案することにした。何をどのような順番でプレゼンすればよいだろうか？</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0"/>
          </p:nvPr>
        </p:nvSpPr>
        <p:spPr/>
        <p:txBody>
          <a:bodyPr/>
          <a:lstStyle/>
          <a:p>
            <a:fld id="{540068E6-592D-41D5-AED4-631D678ED7F5}" type="slidenum">
              <a:rPr lang="en-US" altLang="ja-JP"/>
              <a:pPr/>
              <a:t>32</a:t>
            </a:fld>
            <a:endParaRPr lang="en-US" altLang="ja-JP"/>
          </a:p>
        </p:txBody>
      </p:sp>
      <p:sp>
        <p:nvSpPr>
          <p:cNvPr id="715778" name="Rectangle 2"/>
          <p:cNvSpPr>
            <a:spLocks noGrp="1" noChangeArrowheads="1"/>
          </p:cNvSpPr>
          <p:nvPr>
            <p:ph type="title"/>
          </p:nvPr>
        </p:nvSpPr>
        <p:spPr>
          <a:xfrm>
            <a:off x="457200" y="454025"/>
            <a:ext cx="8218488" cy="457200"/>
          </a:xfrm>
        </p:spPr>
        <p:txBody>
          <a:bodyPr/>
          <a:lstStyle/>
          <a:p>
            <a:r>
              <a:rPr lang="en-US" altLang="ja-JP"/>
              <a:t>《</a:t>
            </a:r>
            <a:r>
              <a:rPr lang="ja-JP" altLang="en-US"/>
              <a:t>ワークシート</a:t>
            </a:r>
            <a:r>
              <a:rPr lang="en-US" altLang="ja-JP"/>
              <a:t>》</a:t>
            </a:r>
            <a:r>
              <a:rPr lang="ja-JP" altLang="en-US"/>
              <a:t>ストーリーライン作成①</a:t>
            </a:r>
          </a:p>
        </p:txBody>
      </p:sp>
      <p:grpSp>
        <p:nvGrpSpPr>
          <p:cNvPr id="715823" name="Group 47"/>
          <p:cNvGrpSpPr>
            <a:grpSpLocks/>
          </p:cNvGrpSpPr>
          <p:nvPr/>
        </p:nvGrpSpPr>
        <p:grpSpPr bwMode="auto">
          <a:xfrm>
            <a:off x="2197100" y="1052513"/>
            <a:ext cx="2519363" cy="336550"/>
            <a:chOff x="2018" y="1162"/>
            <a:chExt cx="1134" cy="212"/>
          </a:xfrm>
        </p:grpSpPr>
        <p:sp>
          <p:nvSpPr>
            <p:cNvPr id="715824" name="Text Box 48"/>
            <p:cNvSpPr txBox="1">
              <a:spLocks noChangeArrowheads="1"/>
            </p:cNvSpPr>
            <p:nvPr/>
          </p:nvSpPr>
          <p:spPr bwMode="auto">
            <a:xfrm>
              <a:off x="2018" y="1162"/>
              <a:ext cx="113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聞き手の疑問</a:t>
              </a:r>
            </a:p>
          </p:txBody>
        </p:sp>
        <p:sp>
          <p:nvSpPr>
            <p:cNvPr id="715825" name="Line 49"/>
            <p:cNvSpPr>
              <a:spLocks noChangeShapeType="1"/>
            </p:cNvSpPr>
            <p:nvPr/>
          </p:nvSpPr>
          <p:spPr bwMode="auto">
            <a:xfrm>
              <a:off x="2095" y="1344"/>
              <a:ext cx="9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15826" name="Group 50"/>
          <p:cNvGrpSpPr>
            <a:grpSpLocks/>
          </p:cNvGrpSpPr>
          <p:nvPr/>
        </p:nvGrpSpPr>
        <p:grpSpPr bwMode="auto">
          <a:xfrm>
            <a:off x="5038725" y="1052513"/>
            <a:ext cx="3389313" cy="336550"/>
            <a:chOff x="3355" y="1162"/>
            <a:chExt cx="2135" cy="212"/>
          </a:xfrm>
        </p:grpSpPr>
        <p:sp>
          <p:nvSpPr>
            <p:cNvPr id="715827" name="Text Box 51"/>
            <p:cNvSpPr txBox="1">
              <a:spLocks noChangeArrowheads="1"/>
            </p:cNvSpPr>
            <p:nvPr/>
          </p:nvSpPr>
          <p:spPr bwMode="auto">
            <a:xfrm>
              <a:off x="3447" y="1162"/>
              <a:ext cx="195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あなたの答え（メッセージ）</a:t>
              </a:r>
            </a:p>
          </p:txBody>
        </p:sp>
        <p:sp>
          <p:nvSpPr>
            <p:cNvPr id="715828" name="Line 52"/>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15829" name="Group 53"/>
          <p:cNvGrpSpPr>
            <a:grpSpLocks/>
          </p:cNvGrpSpPr>
          <p:nvPr/>
        </p:nvGrpSpPr>
        <p:grpSpPr bwMode="auto">
          <a:xfrm>
            <a:off x="468313" y="1052513"/>
            <a:ext cx="1905000" cy="336550"/>
            <a:chOff x="365" y="709"/>
            <a:chExt cx="1200" cy="212"/>
          </a:xfrm>
        </p:grpSpPr>
        <p:sp>
          <p:nvSpPr>
            <p:cNvPr id="715830" name="Text Box 54"/>
            <p:cNvSpPr txBox="1">
              <a:spLocks noChangeArrowheads="1"/>
            </p:cNvSpPr>
            <p:nvPr/>
          </p:nvSpPr>
          <p:spPr bwMode="auto">
            <a:xfrm>
              <a:off x="365" y="709"/>
              <a:ext cx="120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意思決定プロセス</a:t>
              </a:r>
            </a:p>
          </p:txBody>
        </p:sp>
        <p:sp>
          <p:nvSpPr>
            <p:cNvPr id="715831" name="Line 55"/>
            <p:cNvSpPr>
              <a:spLocks noChangeShapeType="1"/>
            </p:cNvSpPr>
            <p:nvPr/>
          </p:nvSpPr>
          <p:spPr bwMode="auto">
            <a:xfrm>
              <a:off x="468" y="891"/>
              <a:ext cx="9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
          <p:cNvSpPr>
            <a:spLocks noGrp="1"/>
          </p:cNvSpPr>
          <p:nvPr>
            <p:ph type="sldNum" sz="quarter" idx="10"/>
          </p:nvPr>
        </p:nvSpPr>
        <p:spPr/>
        <p:txBody>
          <a:bodyPr/>
          <a:lstStyle/>
          <a:p>
            <a:fld id="{75B0443A-A809-43B0-A28E-F5209CABB30D}" type="slidenum">
              <a:rPr lang="en-US" altLang="ja-JP"/>
              <a:pPr/>
              <a:t>33</a:t>
            </a:fld>
            <a:endParaRPr lang="en-US" altLang="ja-JP"/>
          </a:p>
        </p:txBody>
      </p:sp>
      <p:sp>
        <p:nvSpPr>
          <p:cNvPr id="716802"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a:t>
            </a:r>
            <a:r>
              <a:rPr lang="en-US" altLang="ja-JP"/>
              <a:t>》</a:t>
            </a:r>
            <a:r>
              <a:rPr lang="ja-JP" altLang="en-US"/>
              <a:t>ストーリーライン作成①</a:t>
            </a:r>
          </a:p>
        </p:txBody>
      </p:sp>
      <p:grpSp>
        <p:nvGrpSpPr>
          <p:cNvPr id="716809" name="Group 9"/>
          <p:cNvGrpSpPr>
            <a:grpSpLocks/>
          </p:cNvGrpSpPr>
          <p:nvPr/>
        </p:nvGrpSpPr>
        <p:grpSpPr bwMode="auto">
          <a:xfrm>
            <a:off x="2197100" y="1052513"/>
            <a:ext cx="2519363" cy="336550"/>
            <a:chOff x="2018" y="1162"/>
            <a:chExt cx="1134" cy="212"/>
          </a:xfrm>
        </p:grpSpPr>
        <p:sp>
          <p:nvSpPr>
            <p:cNvPr id="716810" name="Text Box 10"/>
            <p:cNvSpPr txBox="1">
              <a:spLocks noChangeArrowheads="1"/>
            </p:cNvSpPr>
            <p:nvPr/>
          </p:nvSpPr>
          <p:spPr bwMode="auto">
            <a:xfrm>
              <a:off x="2018" y="1162"/>
              <a:ext cx="113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聞き手の疑問</a:t>
              </a:r>
            </a:p>
          </p:txBody>
        </p:sp>
        <p:sp>
          <p:nvSpPr>
            <p:cNvPr id="716811" name="Line 11"/>
            <p:cNvSpPr>
              <a:spLocks noChangeShapeType="1"/>
            </p:cNvSpPr>
            <p:nvPr/>
          </p:nvSpPr>
          <p:spPr bwMode="auto">
            <a:xfrm>
              <a:off x="2095" y="1344"/>
              <a:ext cx="9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16812" name="Group 12"/>
          <p:cNvGrpSpPr>
            <a:grpSpLocks/>
          </p:cNvGrpSpPr>
          <p:nvPr/>
        </p:nvGrpSpPr>
        <p:grpSpPr bwMode="auto">
          <a:xfrm>
            <a:off x="5038725" y="1052513"/>
            <a:ext cx="3389313" cy="336550"/>
            <a:chOff x="3355" y="1162"/>
            <a:chExt cx="2135" cy="212"/>
          </a:xfrm>
        </p:grpSpPr>
        <p:sp>
          <p:nvSpPr>
            <p:cNvPr id="716813" name="Text Box 13"/>
            <p:cNvSpPr txBox="1">
              <a:spLocks noChangeArrowheads="1"/>
            </p:cNvSpPr>
            <p:nvPr/>
          </p:nvSpPr>
          <p:spPr bwMode="auto">
            <a:xfrm>
              <a:off x="3447" y="1162"/>
              <a:ext cx="195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あなたの答え（メッセージ）</a:t>
              </a:r>
            </a:p>
          </p:txBody>
        </p:sp>
        <p:sp>
          <p:nvSpPr>
            <p:cNvPr id="716814" name="Line 14"/>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16829" name="Group 29"/>
          <p:cNvGrpSpPr>
            <a:grpSpLocks/>
          </p:cNvGrpSpPr>
          <p:nvPr/>
        </p:nvGrpSpPr>
        <p:grpSpPr bwMode="auto">
          <a:xfrm>
            <a:off x="468313" y="1052513"/>
            <a:ext cx="1905000" cy="336550"/>
            <a:chOff x="365" y="709"/>
            <a:chExt cx="1200" cy="212"/>
          </a:xfrm>
        </p:grpSpPr>
        <p:sp>
          <p:nvSpPr>
            <p:cNvPr id="716820" name="Text Box 20"/>
            <p:cNvSpPr txBox="1">
              <a:spLocks noChangeArrowheads="1"/>
            </p:cNvSpPr>
            <p:nvPr/>
          </p:nvSpPr>
          <p:spPr bwMode="auto">
            <a:xfrm>
              <a:off x="365" y="709"/>
              <a:ext cx="120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意思決定プロセス</a:t>
              </a:r>
            </a:p>
          </p:txBody>
        </p:sp>
        <p:sp>
          <p:nvSpPr>
            <p:cNvPr id="716821" name="Line 21"/>
            <p:cNvSpPr>
              <a:spLocks noChangeShapeType="1"/>
            </p:cNvSpPr>
            <p:nvPr/>
          </p:nvSpPr>
          <p:spPr bwMode="auto">
            <a:xfrm>
              <a:off x="468" y="891"/>
              <a:ext cx="9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716805" name="Text Box 5"/>
          <p:cNvSpPr txBox="1">
            <a:spLocks noChangeArrowheads="1"/>
          </p:cNvSpPr>
          <p:nvPr/>
        </p:nvSpPr>
        <p:spPr bwMode="auto">
          <a:xfrm>
            <a:off x="2322513" y="1606550"/>
            <a:ext cx="22288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そんなに忙しいの？</a:t>
            </a:r>
            <a:endParaRPr lang="ja-JP" altLang="en-US" sz="1200"/>
          </a:p>
        </p:txBody>
      </p:sp>
      <p:sp>
        <p:nvSpPr>
          <p:cNvPr id="716806" name="Text Box 6"/>
          <p:cNvSpPr txBox="1">
            <a:spLocks noChangeArrowheads="1"/>
          </p:cNvSpPr>
          <p:nvPr/>
        </p:nvSpPr>
        <p:spPr bwMode="auto">
          <a:xfrm>
            <a:off x="2322513" y="3146425"/>
            <a:ext cx="22288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放っておくとまずいの？</a:t>
            </a:r>
            <a:endParaRPr lang="ja-JP" altLang="en-US" sz="1200"/>
          </a:p>
        </p:txBody>
      </p:sp>
      <p:sp>
        <p:nvSpPr>
          <p:cNvPr id="716807" name="Text Box 7"/>
          <p:cNvSpPr txBox="1">
            <a:spLocks noChangeArrowheads="1"/>
          </p:cNvSpPr>
          <p:nvPr/>
        </p:nvSpPr>
        <p:spPr bwMode="auto">
          <a:xfrm>
            <a:off x="2322513" y="3808413"/>
            <a:ext cx="22288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何をしたらいいの？</a:t>
            </a:r>
          </a:p>
        </p:txBody>
      </p:sp>
      <p:sp>
        <p:nvSpPr>
          <p:cNvPr id="716808" name="Text Box 8"/>
          <p:cNvSpPr txBox="1">
            <a:spLocks noChangeArrowheads="1"/>
          </p:cNvSpPr>
          <p:nvPr/>
        </p:nvSpPr>
        <p:spPr bwMode="auto">
          <a:xfrm>
            <a:off x="2322513" y="5589588"/>
            <a:ext cx="222885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その施策はメリットがあるの？</a:t>
            </a:r>
          </a:p>
        </p:txBody>
      </p:sp>
      <p:sp>
        <p:nvSpPr>
          <p:cNvPr id="716815" name="AutoShape 15"/>
          <p:cNvSpPr>
            <a:spLocks noChangeArrowheads="1"/>
          </p:cNvSpPr>
          <p:nvPr/>
        </p:nvSpPr>
        <p:spPr bwMode="auto">
          <a:xfrm>
            <a:off x="5003800" y="1387475"/>
            <a:ext cx="3524250"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全ての問合せに対応できていない上、問合せを受けていない通常の既存顧客のフォローが手薄になっている</a:t>
            </a:r>
          </a:p>
        </p:txBody>
      </p:sp>
      <p:sp>
        <p:nvSpPr>
          <p:cNvPr id="716822" name="AutoShape 22"/>
          <p:cNvSpPr>
            <a:spLocks noChangeArrowheads="1"/>
          </p:cNvSpPr>
          <p:nvPr/>
        </p:nvSpPr>
        <p:spPr bwMode="auto">
          <a:xfrm rot="5400000">
            <a:off x="858838" y="5448300"/>
            <a:ext cx="1155700" cy="1431925"/>
          </a:xfrm>
          <a:prstGeom prst="homePlate">
            <a:avLst>
              <a:gd name="adj" fmla="val 20056"/>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実効性検討</a:t>
            </a:r>
          </a:p>
        </p:txBody>
      </p:sp>
      <p:sp>
        <p:nvSpPr>
          <p:cNvPr id="716823" name="AutoShape 23"/>
          <p:cNvSpPr>
            <a:spLocks noChangeArrowheads="1"/>
          </p:cNvSpPr>
          <p:nvPr/>
        </p:nvSpPr>
        <p:spPr bwMode="auto">
          <a:xfrm rot="5400000">
            <a:off x="432594" y="3994944"/>
            <a:ext cx="2008187" cy="1431925"/>
          </a:xfrm>
          <a:prstGeom prst="homePlate">
            <a:avLst>
              <a:gd name="adj" fmla="val 13856"/>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解決策検討</a:t>
            </a:r>
          </a:p>
        </p:txBody>
      </p:sp>
      <p:sp>
        <p:nvSpPr>
          <p:cNvPr id="716824" name="AutoShape 24"/>
          <p:cNvSpPr>
            <a:spLocks noChangeArrowheads="1"/>
          </p:cNvSpPr>
          <p:nvPr/>
        </p:nvSpPr>
        <p:spPr bwMode="auto">
          <a:xfrm rot="5400000">
            <a:off x="588169" y="2324894"/>
            <a:ext cx="1697037" cy="1431925"/>
          </a:xfrm>
          <a:prstGeom prst="homePlate">
            <a:avLst>
              <a:gd name="adj" fmla="val 17547"/>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問題分析</a:t>
            </a:r>
          </a:p>
        </p:txBody>
      </p:sp>
      <p:sp>
        <p:nvSpPr>
          <p:cNvPr id="716825" name="AutoShape 25"/>
          <p:cNvSpPr>
            <a:spLocks noChangeArrowheads="1"/>
          </p:cNvSpPr>
          <p:nvPr/>
        </p:nvSpPr>
        <p:spPr bwMode="auto">
          <a:xfrm rot="5400000">
            <a:off x="947738" y="1160462"/>
            <a:ext cx="977900" cy="1431925"/>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現状把握</a:t>
            </a:r>
          </a:p>
        </p:txBody>
      </p:sp>
      <p:sp>
        <p:nvSpPr>
          <p:cNvPr id="716835" name="AutoShape 35"/>
          <p:cNvSpPr>
            <a:spLocks noChangeArrowheads="1"/>
          </p:cNvSpPr>
          <p:nvPr/>
        </p:nvSpPr>
        <p:spPr bwMode="auto">
          <a:xfrm>
            <a:off x="5002213" y="2927350"/>
            <a:ext cx="3525837"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新商品の販売ロスが発生する上、フォローが手薄になった既存顧客がわが社から離反する</a:t>
            </a:r>
          </a:p>
        </p:txBody>
      </p:sp>
      <p:sp>
        <p:nvSpPr>
          <p:cNvPr id="716837" name="AutoShape 37"/>
          <p:cNvSpPr>
            <a:spLocks noChangeArrowheads="1"/>
          </p:cNvSpPr>
          <p:nvPr/>
        </p:nvSpPr>
        <p:spPr bwMode="auto">
          <a:xfrm>
            <a:off x="5013325" y="3697288"/>
            <a:ext cx="3503613" cy="528637"/>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営業担当者（正社員）を</a:t>
            </a:r>
            <a:r>
              <a:rPr lang="en-US" altLang="ja-JP"/>
              <a:t>10</a:t>
            </a:r>
            <a:r>
              <a:rPr lang="ja-JP" altLang="en-US"/>
              <a:t>人中途採用してほしい</a:t>
            </a:r>
          </a:p>
        </p:txBody>
      </p:sp>
      <p:sp>
        <p:nvSpPr>
          <p:cNvPr id="716838" name="AutoShape 38"/>
          <p:cNvSpPr>
            <a:spLocks noChangeArrowheads="1"/>
          </p:cNvSpPr>
          <p:nvPr/>
        </p:nvSpPr>
        <p:spPr bwMode="auto">
          <a:xfrm>
            <a:off x="5003800" y="4256088"/>
            <a:ext cx="3524250"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顧客企業と営業担当者の間で長期的な関係を構築したいため、一時的なヘルプではなく正社員がよい</a:t>
            </a:r>
          </a:p>
        </p:txBody>
      </p:sp>
      <p:sp>
        <p:nvSpPr>
          <p:cNvPr id="716839" name="AutoShape 39"/>
          <p:cNvSpPr>
            <a:spLocks noChangeArrowheads="1"/>
          </p:cNvSpPr>
          <p:nvPr/>
        </p:nvSpPr>
        <p:spPr bwMode="auto">
          <a:xfrm>
            <a:off x="5013325" y="5026025"/>
            <a:ext cx="3503613" cy="528638"/>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複写機の営業経験があればベストだが、ソリューション営業経験があればよい</a:t>
            </a:r>
          </a:p>
        </p:txBody>
      </p:sp>
      <p:sp>
        <p:nvSpPr>
          <p:cNvPr id="716840" name="AutoShape 40"/>
          <p:cNvSpPr>
            <a:spLocks noChangeArrowheads="1"/>
          </p:cNvSpPr>
          <p:nvPr/>
        </p:nvSpPr>
        <p:spPr bwMode="auto">
          <a:xfrm>
            <a:off x="5013325" y="5584825"/>
            <a:ext cx="3503613" cy="52705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今、顧客を維持・獲得しておけば、今後のわが部門も楽に数字が上げられる</a:t>
            </a:r>
          </a:p>
        </p:txBody>
      </p:sp>
      <p:sp>
        <p:nvSpPr>
          <p:cNvPr id="716841" name="Text Box 41"/>
          <p:cNvSpPr txBox="1">
            <a:spLocks noChangeArrowheads="1"/>
          </p:cNvSpPr>
          <p:nvPr/>
        </p:nvSpPr>
        <p:spPr bwMode="auto">
          <a:xfrm>
            <a:off x="2322513" y="4368800"/>
            <a:ext cx="222885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他部門からのヘルプではダメ？</a:t>
            </a:r>
          </a:p>
        </p:txBody>
      </p:sp>
      <p:sp>
        <p:nvSpPr>
          <p:cNvPr id="716842" name="Text Box 42"/>
          <p:cNvSpPr txBox="1">
            <a:spLocks noChangeArrowheads="1"/>
          </p:cNvSpPr>
          <p:nvPr/>
        </p:nvSpPr>
        <p:spPr bwMode="auto">
          <a:xfrm>
            <a:off x="2322513" y="5032375"/>
            <a:ext cx="222885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どういうスペックの人がいいの？</a:t>
            </a:r>
            <a:endParaRPr lang="ja-JP" altLang="en-US" sz="1200"/>
          </a:p>
        </p:txBody>
      </p:sp>
      <p:cxnSp>
        <p:nvCxnSpPr>
          <p:cNvPr id="716844" name="AutoShape 44"/>
          <p:cNvCxnSpPr>
            <a:cxnSpLocks noChangeShapeType="1"/>
            <a:stCxn id="716805" idx="3"/>
            <a:endCxn id="716815" idx="1"/>
          </p:cNvCxnSpPr>
          <p:nvPr/>
        </p:nvCxnSpPr>
        <p:spPr bwMode="auto">
          <a:xfrm>
            <a:off x="4551363" y="1758950"/>
            <a:ext cx="442912"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6845" name="AutoShape 45"/>
          <p:cNvCxnSpPr>
            <a:cxnSpLocks noChangeShapeType="1"/>
            <a:stCxn id="716806" idx="3"/>
            <a:endCxn id="716835" idx="1"/>
          </p:cNvCxnSpPr>
          <p:nvPr/>
        </p:nvCxnSpPr>
        <p:spPr bwMode="auto">
          <a:xfrm>
            <a:off x="4551363" y="3297238"/>
            <a:ext cx="441325" cy="1587"/>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6847" name="AutoShape 47"/>
          <p:cNvCxnSpPr>
            <a:cxnSpLocks noChangeShapeType="1"/>
            <a:stCxn id="716807" idx="3"/>
            <a:endCxn id="716837" idx="1"/>
          </p:cNvCxnSpPr>
          <p:nvPr/>
        </p:nvCxnSpPr>
        <p:spPr bwMode="auto">
          <a:xfrm>
            <a:off x="4551363" y="3960813"/>
            <a:ext cx="452437" cy="1587"/>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6848" name="AutoShape 48"/>
          <p:cNvCxnSpPr>
            <a:cxnSpLocks noChangeShapeType="1"/>
            <a:stCxn id="716841" idx="3"/>
            <a:endCxn id="716838" idx="1"/>
          </p:cNvCxnSpPr>
          <p:nvPr/>
        </p:nvCxnSpPr>
        <p:spPr bwMode="auto">
          <a:xfrm>
            <a:off x="4551363" y="4627563"/>
            <a:ext cx="442912"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6849" name="AutoShape 49"/>
          <p:cNvCxnSpPr>
            <a:cxnSpLocks noChangeShapeType="1"/>
            <a:stCxn id="716842" idx="3"/>
            <a:endCxn id="716839" idx="1"/>
          </p:cNvCxnSpPr>
          <p:nvPr/>
        </p:nvCxnSpPr>
        <p:spPr bwMode="auto">
          <a:xfrm>
            <a:off x="4551363" y="5289550"/>
            <a:ext cx="452437" cy="1588"/>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6850" name="AutoShape 50"/>
          <p:cNvCxnSpPr>
            <a:cxnSpLocks noChangeShapeType="1"/>
            <a:stCxn id="716808" idx="3"/>
            <a:endCxn id="716840" idx="1"/>
          </p:cNvCxnSpPr>
          <p:nvPr/>
        </p:nvCxnSpPr>
        <p:spPr bwMode="auto">
          <a:xfrm>
            <a:off x="4551363" y="5848350"/>
            <a:ext cx="452437"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6851" name="Text Box 51"/>
          <p:cNvSpPr txBox="1">
            <a:spLocks noChangeArrowheads="1"/>
          </p:cNvSpPr>
          <p:nvPr/>
        </p:nvSpPr>
        <p:spPr bwMode="auto">
          <a:xfrm>
            <a:off x="2322513" y="2268538"/>
            <a:ext cx="222885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やり方が非効率なだけではないの？</a:t>
            </a:r>
            <a:endParaRPr lang="ja-JP" altLang="en-US" sz="1200"/>
          </a:p>
        </p:txBody>
      </p:sp>
      <p:sp>
        <p:nvSpPr>
          <p:cNvPr id="716852" name="AutoShape 52"/>
          <p:cNvSpPr>
            <a:spLocks noChangeArrowheads="1"/>
          </p:cNvSpPr>
          <p:nvPr/>
        </p:nvSpPr>
        <p:spPr bwMode="auto">
          <a:xfrm>
            <a:off x="5002213" y="2157413"/>
            <a:ext cx="3525837"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営業担当者は</a:t>
            </a:r>
            <a:r>
              <a:rPr lang="en-US" altLang="ja-JP"/>
              <a:t>1</a:t>
            </a:r>
            <a:r>
              <a:rPr lang="ja-JP" altLang="en-US"/>
              <a:t>日の</a:t>
            </a:r>
            <a:r>
              <a:rPr lang="en-US" altLang="ja-JP"/>
              <a:t>8</a:t>
            </a:r>
            <a:r>
              <a:rPr lang="ja-JP" altLang="en-US"/>
              <a:t>割を顧客企業の訪問に費やしている。他の業務を削って訪問の時間を捻出するのは不可能</a:t>
            </a:r>
          </a:p>
        </p:txBody>
      </p:sp>
      <p:cxnSp>
        <p:nvCxnSpPr>
          <p:cNvPr id="716853" name="AutoShape 53"/>
          <p:cNvCxnSpPr>
            <a:cxnSpLocks noChangeShapeType="1"/>
            <a:stCxn id="716851" idx="3"/>
            <a:endCxn id="716852" idx="1"/>
          </p:cNvCxnSpPr>
          <p:nvPr/>
        </p:nvCxnSpPr>
        <p:spPr bwMode="auto">
          <a:xfrm>
            <a:off x="4551363" y="2525713"/>
            <a:ext cx="441325" cy="1587"/>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6857" name="Text Box 57"/>
          <p:cNvSpPr txBox="1">
            <a:spLocks noChangeArrowheads="1"/>
          </p:cNvSpPr>
          <p:nvPr/>
        </p:nvSpPr>
        <p:spPr bwMode="auto">
          <a:xfrm>
            <a:off x="2322513" y="6254750"/>
            <a:ext cx="222885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誰が何をすればいいの？</a:t>
            </a:r>
          </a:p>
        </p:txBody>
      </p:sp>
      <p:sp>
        <p:nvSpPr>
          <p:cNvPr id="716858" name="AutoShape 58"/>
          <p:cNvSpPr>
            <a:spLocks noChangeArrowheads="1"/>
          </p:cNvSpPr>
          <p:nvPr/>
        </p:nvSpPr>
        <p:spPr bwMode="auto">
          <a:xfrm>
            <a:off x="5013325" y="6142038"/>
            <a:ext cx="3503613" cy="52705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部長から人事部に対して、すぐに営業担当者の中途採用を依頼していただきたい</a:t>
            </a:r>
          </a:p>
        </p:txBody>
      </p:sp>
      <p:cxnSp>
        <p:nvCxnSpPr>
          <p:cNvPr id="716859" name="AutoShape 59"/>
          <p:cNvCxnSpPr>
            <a:cxnSpLocks noChangeShapeType="1"/>
            <a:stCxn id="716857" idx="3"/>
            <a:endCxn id="716858" idx="1"/>
          </p:cNvCxnSpPr>
          <p:nvPr/>
        </p:nvCxnSpPr>
        <p:spPr bwMode="auto">
          <a:xfrm>
            <a:off x="4551363" y="6405563"/>
            <a:ext cx="452437"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スライド番号プレースホルダー 3"/>
          <p:cNvSpPr>
            <a:spLocks noGrp="1"/>
          </p:cNvSpPr>
          <p:nvPr>
            <p:ph type="sldNum" sz="quarter" idx="10"/>
          </p:nvPr>
        </p:nvSpPr>
        <p:spPr/>
        <p:txBody>
          <a:bodyPr/>
          <a:lstStyle/>
          <a:p>
            <a:fld id="{FE5EC6E4-956A-4118-A6DE-B0D9C21231C8}" type="slidenum">
              <a:rPr lang="en-US" altLang="ja-JP"/>
              <a:pPr/>
              <a:t>34</a:t>
            </a:fld>
            <a:endParaRPr lang="en-US" altLang="ja-JP"/>
          </a:p>
        </p:txBody>
      </p:sp>
      <p:sp>
        <p:nvSpPr>
          <p:cNvPr id="717967" name="Rectangle 143"/>
          <p:cNvSpPr>
            <a:spLocks noChangeArrowheads="1"/>
          </p:cNvSpPr>
          <p:nvPr/>
        </p:nvSpPr>
        <p:spPr bwMode="auto">
          <a:xfrm>
            <a:off x="179388" y="1341438"/>
            <a:ext cx="8496300" cy="1150937"/>
          </a:xfrm>
          <a:prstGeom prst="rect">
            <a:avLst/>
          </a:prstGeom>
          <a:solidFill>
            <a:srgbClr val="DDDDDD"/>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17940" name="AutoShape 116"/>
          <p:cNvSpPr>
            <a:spLocks noChangeArrowheads="1"/>
          </p:cNvSpPr>
          <p:nvPr/>
        </p:nvSpPr>
        <p:spPr bwMode="auto">
          <a:xfrm rot="5400000">
            <a:off x="1127919" y="5717381"/>
            <a:ext cx="617538" cy="1431925"/>
          </a:xfrm>
          <a:prstGeom prst="homePlate">
            <a:avLst>
              <a:gd name="adj" fmla="val 20056"/>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実効性検討</a:t>
            </a:r>
          </a:p>
        </p:txBody>
      </p:sp>
      <p:sp>
        <p:nvSpPr>
          <p:cNvPr id="717941" name="AutoShape 117"/>
          <p:cNvSpPr>
            <a:spLocks noChangeArrowheads="1"/>
          </p:cNvSpPr>
          <p:nvPr/>
        </p:nvSpPr>
        <p:spPr bwMode="auto">
          <a:xfrm rot="5400000">
            <a:off x="745332" y="4790281"/>
            <a:ext cx="1382712" cy="1431925"/>
          </a:xfrm>
          <a:prstGeom prst="homePlate">
            <a:avLst>
              <a:gd name="adj" fmla="val 988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解決策検討</a:t>
            </a:r>
          </a:p>
        </p:txBody>
      </p:sp>
      <p:sp>
        <p:nvSpPr>
          <p:cNvPr id="717966" name="AutoShape 142"/>
          <p:cNvSpPr>
            <a:spLocks noChangeArrowheads="1"/>
          </p:cNvSpPr>
          <p:nvPr/>
        </p:nvSpPr>
        <p:spPr bwMode="auto">
          <a:xfrm rot="5400000">
            <a:off x="580232" y="3390106"/>
            <a:ext cx="1712912" cy="1431925"/>
          </a:xfrm>
          <a:prstGeom prst="homePlate">
            <a:avLst>
              <a:gd name="adj" fmla="val 15966"/>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問題分析</a:t>
            </a:r>
          </a:p>
        </p:txBody>
      </p:sp>
      <p:sp>
        <p:nvSpPr>
          <p:cNvPr id="717942" name="AutoShape 118"/>
          <p:cNvSpPr>
            <a:spLocks noChangeArrowheads="1"/>
          </p:cNvSpPr>
          <p:nvPr/>
        </p:nvSpPr>
        <p:spPr bwMode="auto">
          <a:xfrm rot="5400000">
            <a:off x="1013619" y="2231231"/>
            <a:ext cx="846138" cy="1431925"/>
          </a:xfrm>
          <a:prstGeom prst="homePlate">
            <a:avLst>
              <a:gd name="adj" fmla="val 17824"/>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現状把握</a:t>
            </a:r>
          </a:p>
        </p:txBody>
      </p:sp>
      <p:sp>
        <p:nvSpPr>
          <p:cNvPr id="717965" name="AutoShape 141"/>
          <p:cNvSpPr>
            <a:spLocks noChangeArrowheads="1"/>
          </p:cNvSpPr>
          <p:nvPr/>
        </p:nvSpPr>
        <p:spPr bwMode="auto">
          <a:xfrm rot="5400000">
            <a:off x="1100138" y="1584325"/>
            <a:ext cx="673100" cy="1431925"/>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b="1"/>
              <a:t>実効性検討</a:t>
            </a:r>
          </a:p>
        </p:txBody>
      </p:sp>
      <p:sp>
        <p:nvSpPr>
          <p:cNvPr id="717943" name="AutoShape 119"/>
          <p:cNvSpPr>
            <a:spLocks noChangeArrowheads="1"/>
          </p:cNvSpPr>
          <p:nvPr/>
        </p:nvSpPr>
        <p:spPr bwMode="auto">
          <a:xfrm rot="5400000">
            <a:off x="1100138" y="1008062"/>
            <a:ext cx="673100" cy="1431925"/>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b="1"/>
              <a:t>解決策検討</a:t>
            </a:r>
          </a:p>
        </p:txBody>
      </p:sp>
      <p:sp>
        <p:nvSpPr>
          <p:cNvPr id="717826"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a:t>
            </a:r>
            <a:r>
              <a:rPr lang="en-US" altLang="ja-JP"/>
              <a:t>》</a:t>
            </a:r>
            <a:r>
              <a:rPr lang="ja-JP" altLang="en-US"/>
              <a:t>ストーリーライン作成①</a:t>
            </a:r>
          </a:p>
        </p:txBody>
      </p:sp>
      <p:grpSp>
        <p:nvGrpSpPr>
          <p:cNvPr id="717897" name="Group 73"/>
          <p:cNvGrpSpPr>
            <a:grpSpLocks/>
          </p:cNvGrpSpPr>
          <p:nvPr/>
        </p:nvGrpSpPr>
        <p:grpSpPr bwMode="auto">
          <a:xfrm>
            <a:off x="2197100" y="1052513"/>
            <a:ext cx="2519363" cy="336550"/>
            <a:chOff x="2018" y="1162"/>
            <a:chExt cx="1134" cy="212"/>
          </a:xfrm>
        </p:grpSpPr>
        <p:sp>
          <p:nvSpPr>
            <p:cNvPr id="717898" name="Text Box 74"/>
            <p:cNvSpPr txBox="1">
              <a:spLocks noChangeArrowheads="1"/>
            </p:cNvSpPr>
            <p:nvPr/>
          </p:nvSpPr>
          <p:spPr bwMode="auto">
            <a:xfrm>
              <a:off x="2018" y="1162"/>
              <a:ext cx="113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聞き手の疑問</a:t>
              </a:r>
            </a:p>
          </p:txBody>
        </p:sp>
        <p:sp>
          <p:nvSpPr>
            <p:cNvPr id="717899" name="Line 75"/>
            <p:cNvSpPr>
              <a:spLocks noChangeShapeType="1"/>
            </p:cNvSpPr>
            <p:nvPr/>
          </p:nvSpPr>
          <p:spPr bwMode="auto">
            <a:xfrm>
              <a:off x="2095" y="1344"/>
              <a:ext cx="9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17900" name="Group 76"/>
          <p:cNvGrpSpPr>
            <a:grpSpLocks/>
          </p:cNvGrpSpPr>
          <p:nvPr/>
        </p:nvGrpSpPr>
        <p:grpSpPr bwMode="auto">
          <a:xfrm>
            <a:off x="5038725" y="1052513"/>
            <a:ext cx="3389313" cy="336550"/>
            <a:chOff x="3355" y="1162"/>
            <a:chExt cx="2135" cy="212"/>
          </a:xfrm>
        </p:grpSpPr>
        <p:sp>
          <p:nvSpPr>
            <p:cNvPr id="717901" name="Text Box 77"/>
            <p:cNvSpPr txBox="1">
              <a:spLocks noChangeArrowheads="1"/>
            </p:cNvSpPr>
            <p:nvPr/>
          </p:nvSpPr>
          <p:spPr bwMode="auto">
            <a:xfrm>
              <a:off x="3447" y="1162"/>
              <a:ext cx="195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あなたの答え（メッセージ）</a:t>
              </a:r>
            </a:p>
          </p:txBody>
        </p:sp>
        <p:sp>
          <p:nvSpPr>
            <p:cNvPr id="717902" name="Line 78"/>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17903" name="Group 79"/>
          <p:cNvGrpSpPr>
            <a:grpSpLocks/>
          </p:cNvGrpSpPr>
          <p:nvPr/>
        </p:nvGrpSpPr>
        <p:grpSpPr bwMode="auto">
          <a:xfrm>
            <a:off x="468313" y="1052513"/>
            <a:ext cx="1905000" cy="336550"/>
            <a:chOff x="365" y="709"/>
            <a:chExt cx="1200" cy="212"/>
          </a:xfrm>
        </p:grpSpPr>
        <p:sp>
          <p:nvSpPr>
            <p:cNvPr id="717904" name="Text Box 80"/>
            <p:cNvSpPr txBox="1">
              <a:spLocks noChangeArrowheads="1"/>
            </p:cNvSpPr>
            <p:nvPr/>
          </p:nvSpPr>
          <p:spPr bwMode="auto">
            <a:xfrm>
              <a:off x="365" y="709"/>
              <a:ext cx="120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意思決定プロセス</a:t>
              </a:r>
            </a:p>
          </p:txBody>
        </p:sp>
        <p:sp>
          <p:nvSpPr>
            <p:cNvPr id="717905" name="Line 81"/>
            <p:cNvSpPr>
              <a:spLocks noChangeShapeType="1"/>
            </p:cNvSpPr>
            <p:nvPr/>
          </p:nvSpPr>
          <p:spPr bwMode="auto">
            <a:xfrm>
              <a:off x="468" y="891"/>
              <a:ext cx="9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717935" name="Text Box 111"/>
          <p:cNvSpPr txBox="1">
            <a:spLocks noChangeArrowheads="1"/>
          </p:cNvSpPr>
          <p:nvPr/>
        </p:nvSpPr>
        <p:spPr bwMode="auto">
          <a:xfrm>
            <a:off x="2322513" y="2720975"/>
            <a:ext cx="22288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そんなに忙しいの？</a:t>
            </a:r>
            <a:endParaRPr lang="ja-JP" altLang="en-US" sz="1200"/>
          </a:p>
        </p:txBody>
      </p:sp>
      <p:sp>
        <p:nvSpPr>
          <p:cNvPr id="717936" name="Text Box 112"/>
          <p:cNvSpPr txBox="1">
            <a:spLocks noChangeArrowheads="1"/>
          </p:cNvSpPr>
          <p:nvPr/>
        </p:nvSpPr>
        <p:spPr bwMode="auto">
          <a:xfrm>
            <a:off x="2322513" y="4260850"/>
            <a:ext cx="22288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放っておくとまずいの？</a:t>
            </a:r>
            <a:endParaRPr lang="ja-JP" altLang="en-US" sz="1200"/>
          </a:p>
        </p:txBody>
      </p:sp>
      <p:sp>
        <p:nvSpPr>
          <p:cNvPr id="717939" name="AutoShape 115"/>
          <p:cNvSpPr>
            <a:spLocks noChangeArrowheads="1"/>
          </p:cNvSpPr>
          <p:nvPr/>
        </p:nvSpPr>
        <p:spPr bwMode="auto">
          <a:xfrm>
            <a:off x="5003800" y="2503488"/>
            <a:ext cx="3524250"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全ての問合せに対応できていない上、問合せを受けていない通常の既存顧客のフォローが手薄になっている</a:t>
            </a:r>
          </a:p>
        </p:txBody>
      </p:sp>
      <p:sp>
        <p:nvSpPr>
          <p:cNvPr id="717944" name="AutoShape 120"/>
          <p:cNvSpPr>
            <a:spLocks noChangeArrowheads="1"/>
          </p:cNvSpPr>
          <p:nvPr/>
        </p:nvSpPr>
        <p:spPr bwMode="auto">
          <a:xfrm>
            <a:off x="5002213" y="4043363"/>
            <a:ext cx="3525837"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新商品の販売ロスが発生する上、フォローが手薄になった既存顧客がわが社から離反する</a:t>
            </a:r>
          </a:p>
        </p:txBody>
      </p:sp>
      <p:sp>
        <p:nvSpPr>
          <p:cNvPr id="717946" name="AutoShape 122"/>
          <p:cNvSpPr>
            <a:spLocks noChangeArrowheads="1"/>
          </p:cNvSpPr>
          <p:nvPr/>
        </p:nvSpPr>
        <p:spPr bwMode="auto">
          <a:xfrm>
            <a:off x="5003800" y="4813300"/>
            <a:ext cx="3524250"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顧客企業と営業担当者の間で長期的な関係を構築したいため、一時的なヘルプではなく正社員がよい</a:t>
            </a:r>
          </a:p>
        </p:txBody>
      </p:sp>
      <p:sp>
        <p:nvSpPr>
          <p:cNvPr id="717947" name="AutoShape 123"/>
          <p:cNvSpPr>
            <a:spLocks noChangeArrowheads="1"/>
          </p:cNvSpPr>
          <p:nvPr/>
        </p:nvSpPr>
        <p:spPr bwMode="auto">
          <a:xfrm>
            <a:off x="5013325" y="5583238"/>
            <a:ext cx="3503613" cy="528637"/>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複写機の営業経験があればベストだが、ソリューション営業経験があればよい</a:t>
            </a:r>
          </a:p>
        </p:txBody>
      </p:sp>
      <p:sp>
        <p:nvSpPr>
          <p:cNvPr id="717949" name="Text Box 125"/>
          <p:cNvSpPr txBox="1">
            <a:spLocks noChangeArrowheads="1"/>
          </p:cNvSpPr>
          <p:nvPr/>
        </p:nvSpPr>
        <p:spPr bwMode="auto">
          <a:xfrm>
            <a:off x="2322513" y="4924425"/>
            <a:ext cx="222885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他部門からのヘルプではダメ？</a:t>
            </a:r>
          </a:p>
        </p:txBody>
      </p:sp>
      <p:sp>
        <p:nvSpPr>
          <p:cNvPr id="717950" name="Text Box 126"/>
          <p:cNvSpPr txBox="1">
            <a:spLocks noChangeArrowheads="1"/>
          </p:cNvSpPr>
          <p:nvPr/>
        </p:nvSpPr>
        <p:spPr bwMode="auto">
          <a:xfrm>
            <a:off x="2322513" y="5589588"/>
            <a:ext cx="222885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どういうスペックの人がいいの？</a:t>
            </a:r>
            <a:endParaRPr lang="ja-JP" altLang="en-US" sz="1200"/>
          </a:p>
        </p:txBody>
      </p:sp>
      <p:cxnSp>
        <p:nvCxnSpPr>
          <p:cNvPr id="717951" name="AutoShape 127"/>
          <p:cNvCxnSpPr>
            <a:cxnSpLocks noChangeShapeType="1"/>
            <a:stCxn id="717935" idx="3"/>
            <a:endCxn id="717939" idx="1"/>
          </p:cNvCxnSpPr>
          <p:nvPr/>
        </p:nvCxnSpPr>
        <p:spPr bwMode="auto">
          <a:xfrm>
            <a:off x="4551363" y="2873375"/>
            <a:ext cx="442912"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952" name="AutoShape 128"/>
          <p:cNvCxnSpPr>
            <a:cxnSpLocks noChangeShapeType="1"/>
            <a:stCxn id="717936" idx="3"/>
            <a:endCxn id="717944" idx="1"/>
          </p:cNvCxnSpPr>
          <p:nvPr/>
        </p:nvCxnSpPr>
        <p:spPr bwMode="auto">
          <a:xfrm>
            <a:off x="4551363" y="4413250"/>
            <a:ext cx="441325"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937" name="Text Box 113"/>
          <p:cNvSpPr txBox="1">
            <a:spLocks noChangeArrowheads="1"/>
          </p:cNvSpPr>
          <p:nvPr/>
        </p:nvSpPr>
        <p:spPr bwMode="auto">
          <a:xfrm>
            <a:off x="2322513" y="1498600"/>
            <a:ext cx="22288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何をしたらいいの？</a:t>
            </a:r>
          </a:p>
        </p:txBody>
      </p:sp>
      <p:sp>
        <p:nvSpPr>
          <p:cNvPr id="717945" name="AutoShape 121"/>
          <p:cNvSpPr>
            <a:spLocks noChangeArrowheads="1"/>
          </p:cNvSpPr>
          <p:nvPr/>
        </p:nvSpPr>
        <p:spPr bwMode="auto">
          <a:xfrm>
            <a:off x="5013325" y="1387475"/>
            <a:ext cx="3503613" cy="528638"/>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営業担当者（正社員）を</a:t>
            </a:r>
            <a:r>
              <a:rPr lang="en-US" altLang="ja-JP" b="1"/>
              <a:t>10</a:t>
            </a:r>
            <a:r>
              <a:rPr lang="ja-JP" altLang="en-US" b="1"/>
              <a:t>人中途採用してほしい</a:t>
            </a:r>
          </a:p>
        </p:txBody>
      </p:sp>
      <p:cxnSp>
        <p:nvCxnSpPr>
          <p:cNvPr id="717953" name="AutoShape 129"/>
          <p:cNvCxnSpPr>
            <a:cxnSpLocks noChangeShapeType="1"/>
            <a:stCxn id="717937" idx="3"/>
            <a:endCxn id="717945" idx="1"/>
          </p:cNvCxnSpPr>
          <p:nvPr/>
        </p:nvCxnSpPr>
        <p:spPr bwMode="auto">
          <a:xfrm>
            <a:off x="4551363" y="1651000"/>
            <a:ext cx="452437" cy="1588"/>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954" name="AutoShape 130"/>
          <p:cNvCxnSpPr>
            <a:cxnSpLocks noChangeShapeType="1"/>
            <a:stCxn id="717949" idx="3"/>
            <a:endCxn id="717946" idx="1"/>
          </p:cNvCxnSpPr>
          <p:nvPr/>
        </p:nvCxnSpPr>
        <p:spPr bwMode="auto">
          <a:xfrm>
            <a:off x="4551363" y="5183188"/>
            <a:ext cx="442912"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955" name="AutoShape 131"/>
          <p:cNvCxnSpPr>
            <a:cxnSpLocks noChangeShapeType="1"/>
            <a:stCxn id="717950" idx="3"/>
            <a:endCxn id="717947" idx="1"/>
          </p:cNvCxnSpPr>
          <p:nvPr/>
        </p:nvCxnSpPr>
        <p:spPr bwMode="auto">
          <a:xfrm>
            <a:off x="4551363" y="5848350"/>
            <a:ext cx="452437"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938" name="Text Box 114"/>
          <p:cNvSpPr txBox="1">
            <a:spLocks noChangeArrowheads="1"/>
          </p:cNvSpPr>
          <p:nvPr/>
        </p:nvSpPr>
        <p:spPr bwMode="auto">
          <a:xfrm>
            <a:off x="2322513" y="1958975"/>
            <a:ext cx="222885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その施策はメリットがあるの？</a:t>
            </a:r>
          </a:p>
        </p:txBody>
      </p:sp>
      <p:sp>
        <p:nvSpPr>
          <p:cNvPr id="717948" name="AutoShape 124"/>
          <p:cNvSpPr>
            <a:spLocks noChangeArrowheads="1"/>
          </p:cNvSpPr>
          <p:nvPr/>
        </p:nvSpPr>
        <p:spPr bwMode="auto">
          <a:xfrm>
            <a:off x="5013325" y="1952625"/>
            <a:ext cx="3503613" cy="52705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今、顧客を維持・獲得しておけば、今後のわが部門も楽に数字が上げられる</a:t>
            </a:r>
          </a:p>
        </p:txBody>
      </p:sp>
      <p:cxnSp>
        <p:nvCxnSpPr>
          <p:cNvPr id="717956" name="AutoShape 132"/>
          <p:cNvCxnSpPr>
            <a:cxnSpLocks noChangeShapeType="1"/>
            <a:stCxn id="717938" idx="3"/>
            <a:endCxn id="717948" idx="1"/>
          </p:cNvCxnSpPr>
          <p:nvPr/>
        </p:nvCxnSpPr>
        <p:spPr bwMode="auto">
          <a:xfrm flipV="1">
            <a:off x="4551363" y="2216150"/>
            <a:ext cx="452437" cy="1588"/>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957" name="Text Box 133"/>
          <p:cNvSpPr txBox="1">
            <a:spLocks noChangeArrowheads="1"/>
          </p:cNvSpPr>
          <p:nvPr/>
        </p:nvSpPr>
        <p:spPr bwMode="auto">
          <a:xfrm>
            <a:off x="2322513" y="3384550"/>
            <a:ext cx="222885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やり方が非効率なだけではないの？</a:t>
            </a:r>
            <a:endParaRPr lang="ja-JP" altLang="en-US" sz="1200"/>
          </a:p>
        </p:txBody>
      </p:sp>
      <p:sp>
        <p:nvSpPr>
          <p:cNvPr id="717958" name="AutoShape 134"/>
          <p:cNvSpPr>
            <a:spLocks noChangeArrowheads="1"/>
          </p:cNvSpPr>
          <p:nvPr/>
        </p:nvSpPr>
        <p:spPr bwMode="auto">
          <a:xfrm>
            <a:off x="5002213" y="3273425"/>
            <a:ext cx="3525837"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営業担当者は</a:t>
            </a:r>
            <a:r>
              <a:rPr lang="en-US" altLang="ja-JP"/>
              <a:t>1</a:t>
            </a:r>
            <a:r>
              <a:rPr lang="ja-JP" altLang="en-US"/>
              <a:t>日の</a:t>
            </a:r>
            <a:r>
              <a:rPr lang="en-US" altLang="ja-JP"/>
              <a:t>8</a:t>
            </a:r>
            <a:r>
              <a:rPr lang="ja-JP" altLang="en-US"/>
              <a:t>割を顧客企業の訪問に費やしている。他の業務を削って訪問の時間を捻出するのは不可能</a:t>
            </a:r>
          </a:p>
        </p:txBody>
      </p:sp>
      <p:cxnSp>
        <p:nvCxnSpPr>
          <p:cNvPr id="717959" name="AutoShape 135"/>
          <p:cNvCxnSpPr>
            <a:cxnSpLocks noChangeShapeType="1"/>
            <a:stCxn id="717957" idx="3"/>
            <a:endCxn id="717958" idx="1"/>
          </p:cNvCxnSpPr>
          <p:nvPr/>
        </p:nvCxnSpPr>
        <p:spPr bwMode="auto">
          <a:xfrm>
            <a:off x="4551363" y="3643313"/>
            <a:ext cx="441325"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960" name="Text Box 136"/>
          <p:cNvSpPr txBox="1">
            <a:spLocks noChangeArrowheads="1"/>
          </p:cNvSpPr>
          <p:nvPr/>
        </p:nvSpPr>
        <p:spPr bwMode="auto">
          <a:xfrm>
            <a:off x="2322513" y="6254750"/>
            <a:ext cx="222885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誰が何をすればいいの？</a:t>
            </a:r>
          </a:p>
        </p:txBody>
      </p:sp>
      <p:sp>
        <p:nvSpPr>
          <p:cNvPr id="717961" name="AutoShape 137"/>
          <p:cNvSpPr>
            <a:spLocks noChangeArrowheads="1"/>
          </p:cNvSpPr>
          <p:nvPr/>
        </p:nvSpPr>
        <p:spPr bwMode="auto">
          <a:xfrm>
            <a:off x="5013325" y="6142038"/>
            <a:ext cx="3503613" cy="52705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部長から人事部に対して、すぐに営業担当者の中途採用を依頼していただきたい</a:t>
            </a:r>
          </a:p>
        </p:txBody>
      </p:sp>
      <p:cxnSp>
        <p:nvCxnSpPr>
          <p:cNvPr id="717962" name="AutoShape 138"/>
          <p:cNvCxnSpPr>
            <a:cxnSpLocks noChangeShapeType="1"/>
            <a:stCxn id="717960" idx="3"/>
            <a:endCxn id="717961" idx="1"/>
          </p:cNvCxnSpPr>
          <p:nvPr/>
        </p:nvCxnSpPr>
        <p:spPr bwMode="auto">
          <a:xfrm>
            <a:off x="4551363" y="6405563"/>
            <a:ext cx="452437"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968" name="Oval 144"/>
          <p:cNvSpPr>
            <a:spLocks noChangeArrowheads="1"/>
          </p:cNvSpPr>
          <p:nvPr/>
        </p:nvSpPr>
        <p:spPr bwMode="auto">
          <a:xfrm>
            <a:off x="214313" y="1484313"/>
            <a:ext cx="612775" cy="360362"/>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結論</a:t>
            </a:r>
          </a:p>
        </p:txBody>
      </p:sp>
      <p:sp>
        <p:nvSpPr>
          <p:cNvPr id="717969" name="Oval 145"/>
          <p:cNvSpPr>
            <a:spLocks noChangeArrowheads="1"/>
          </p:cNvSpPr>
          <p:nvPr/>
        </p:nvSpPr>
        <p:spPr bwMode="auto">
          <a:xfrm>
            <a:off x="214313" y="2060575"/>
            <a:ext cx="612775" cy="360363"/>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600" b="1"/>
              <a:t>WIIFY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スライド番号プレースホルダー 3"/>
          <p:cNvSpPr>
            <a:spLocks noGrp="1"/>
          </p:cNvSpPr>
          <p:nvPr>
            <p:ph type="sldNum" sz="quarter" idx="10"/>
          </p:nvPr>
        </p:nvSpPr>
        <p:spPr/>
        <p:txBody>
          <a:bodyPr/>
          <a:lstStyle/>
          <a:p>
            <a:fld id="{BAA78DEA-BAF3-4A42-9E0C-406C67F9B5DE}" type="slidenum">
              <a:rPr lang="en-US" altLang="ja-JP"/>
              <a:pPr/>
              <a:t>35</a:t>
            </a:fld>
            <a:endParaRPr lang="en-US" altLang="ja-JP"/>
          </a:p>
        </p:txBody>
      </p:sp>
      <p:sp>
        <p:nvSpPr>
          <p:cNvPr id="670722"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ストーリーライン作成②</a:t>
            </a:r>
          </a:p>
        </p:txBody>
      </p:sp>
      <p:sp>
        <p:nvSpPr>
          <p:cNvPr id="670723" name="Rectangle 3"/>
          <p:cNvSpPr>
            <a:spLocks noGrp="1" noChangeArrowheads="1"/>
          </p:cNvSpPr>
          <p:nvPr>
            <p:ph type="body" idx="1"/>
          </p:nvPr>
        </p:nvSpPr>
        <p:spPr/>
        <p:txBody>
          <a:bodyPr/>
          <a:lstStyle/>
          <a:p>
            <a:r>
              <a:rPr lang="ja-JP" altLang="en-US"/>
              <a:t>以下の状況設定を踏まえて、ストーリーラインを作成してください。</a:t>
            </a:r>
          </a:p>
        </p:txBody>
      </p:sp>
      <p:sp>
        <p:nvSpPr>
          <p:cNvPr id="670759" name="Text Box 39"/>
          <p:cNvSpPr txBox="1">
            <a:spLocks noChangeArrowheads="1"/>
          </p:cNvSpPr>
          <p:nvPr/>
        </p:nvSpPr>
        <p:spPr bwMode="auto">
          <a:xfrm>
            <a:off x="611188" y="2133600"/>
            <a:ext cx="4248150" cy="3921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en-US" altLang="ja-JP"/>
              <a:t>B</a:t>
            </a:r>
            <a:r>
              <a:rPr lang="ja-JP" altLang="en-US"/>
              <a:t>社は、「通信ネットワーク事業（通信ネットワークの工事や保守）」と、「</a:t>
            </a:r>
            <a:r>
              <a:rPr lang="en-US" altLang="ja-JP"/>
              <a:t>IT</a:t>
            </a:r>
            <a:r>
              <a:rPr lang="ja-JP" altLang="en-US"/>
              <a:t>ソリューション事業（企業向けのソフトウェア販売やシステム構築）」を手掛ける会社である。</a:t>
            </a:r>
          </a:p>
          <a:p>
            <a:pPr algn="l"/>
            <a:endParaRPr lang="ja-JP" altLang="en-US"/>
          </a:p>
          <a:p>
            <a:pPr algn="l"/>
            <a:r>
              <a:rPr lang="ja-JP" altLang="en-US"/>
              <a:t>あなたは社内情報システム部の部長である。</a:t>
            </a:r>
            <a:r>
              <a:rPr lang="en-US" altLang="ja-JP"/>
              <a:t>B</a:t>
            </a:r>
            <a:r>
              <a:rPr lang="ja-JP" altLang="en-US"/>
              <a:t>社は</a:t>
            </a:r>
            <a:r>
              <a:rPr lang="en-US" altLang="ja-JP"/>
              <a:t>8</a:t>
            </a:r>
            <a:r>
              <a:rPr lang="ja-JP" altLang="en-US"/>
              <a:t>年前に</a:t>
            </a:r>
            <a:r>
              <a:rPr lang="en-US" altLang="ja-JP"/>
              <a:t>ERP</a:t>
            </a:r>
            <a:r>
              <a:rPr lang="ja-JP" altLang="en-US"/>
              <a:t>（統合基幹業務パッケージ）を導入して基幹系システムを構築した。だが、カスタマイズが多すぎて保守コストの負担が膨れ上がっているのが現状だ。導入から年数が経っていることもあり、社内では「そろそろ基幹系システム再構築の時期ではないか？」という声が上がり始めている。</a:t>
            </a:r>
          </a:p>
          <a:p>
            <a:pPr algn="l"/>
            <a:endParaRPr lang="ja-JP" altLang="en-US"/>
          </a:p>
          <a:p>
            <a:pPr algn="l"/>
            <a:r>
              <a:rPr lang="ja-JP" altLang="en-US"/>
              <a:t>あなたは、前回の基幹系システム構築プロジェクトの問題点を振り返ってみた。前回は、現行の業務をそのままシステム化していた。そのため、広範囲にわたるカスタマイズが発生し、プロジェクトの長期化を余儀なくされた。終わってみれば、導入までに</a:t>
            </a:r>
            <a:r>
              <a:rPr lang="en-US" altLang="ja-JP"/>
              <a:t>4</a:t>
            </a:r>
            <a:r>
              <a:rPr lang="ja-JP" altLang="en-US"/>
              <a:t>年、導入費用として</a:t>
            </a:r>
            <a:r>
              <a:rPr lang="en-US" altLang="ja-JP"/>
              <a:t>120</a:t>
            </a:r>
            <a:r>
              <a:rPr lang="ja-JP" altLang="en-US"/>
              <a:t>億円近くを費やしていた。</a:t>
            </a:r>
          </a:p>
        </p:txBody>
      </p:sp>
      <p:sp>
        <p:nvSpPr>
          <p:cNvPr id="670764" name="AutoShape 44"/>
          <p:cNvSpPr>
            <a:spLocks noChangeArrowheads="1"/>
          </p:cNvSpPr>
          <p:nvPr/>
        </p:nvSpPr>
        <p:spPr bwMode="auto">
          <a:xfrm>
            <a:off x="466725" y="1773238"/>
            <a:ext cx="8210550" cy="4824412"/>
          </a:xfrm>
          <a:prstGeom prst="roundRect">
            <a:avLst>
              <a:gd name="adj" fmla="val 4324"/>
            </a:avLst>
          </a:prstGeom>
          <a:noFill/>
          <a:ln w="15875">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70765" name="AutoShape 45"/>
          <p:cNvSpPr>
            <a:spLocks noChangeArrowheads="1"/>
          </p:cNvSpPr>
          <p:nvPr/>
        </p:nvSpPr>
        <p:spPr bwMode="auto">
          <a:xfrm>
            <a:off x="466725" y="1635125"/>
            <a:ext cx="1789113" cy="354013"/>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8" tIns="46789" rIns="89978" bIns="46789" anchor="ctr"/>
          <a:lstStyle/>
          <a:p>
            <a:pPr eaLnBrk="0" hangingPunct="0">
              <a:lnSpc>
                <a:spcPct val="80000"/>
              </a:lnSpc>
              <a:spcBef>
                <a:spcPct val="50000"/>
              </a:spcBef>
            </a:pPr>
            <a:r>
              <a:rPr kumimoji="0" lang="ja-JP" altLang="en-US" sz="1600" b="1">
                <a:solidFill>
                  <a:schemeClr val="bg1"/>
                </a:solidFill>
              </a:rPr>
              <a:t>状況設定（</a:t>
            </a:r>
            <a:r>
              <a:rPr kumimoji="0" lang="en-US" altLang="ja-JP" sz="1600" b="1">
                <a:solidFill>
                  <a:schemeClr val="bg1"/>
                </a:solidFill>
              </a:rPr>
              <a:t>1/2</a:t>
            </a:r>
            <a:r>
              <a:rPr kumimoji="0" lang="ja-JP" altLang="en-US" sz="1600" b="1">
                <a:solidFill>
                  <a:schemeClr val="bg1"/>
                </a:solidFill>
              </a:rPr>
              <a:t>）</a:t>
            </a:r>
          </a:p>
        </p:txBody>
      </p:sp>
      <p:sp>
        <p:nvSpPr>
          <p:cNvPr id="670788" name="Rectangle 68"/>
          <p:cNvSpPr>
            <a:spLocks noChangeArrowheads="1"/>
          </p:cNvSpPr>
          <p:nvPr/>
        </p:nvSpPr>
        <p:spPr bwMode="auto">
          <a:xfrm>
            <a:off x="5003800" y="2600325"/>
            <a:ext cx="3384550" cy="316865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670763" name="Text Box 43"/>
          <p:cNvSpPr txBox="1">
            <a:spLocks noChangeArrowheads="1"/>
          </p:cNvSpPr>
          <p:nvPr/>
        </p:nvSpPr>
        <p:spPr bwMode="auto">
          <a:xfrm>
            <a:off x="5003800" y="2655888"/>
            <a:ext cx="11985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b="1"/>
              <a:t>B</a:t>
            </a:r>
            <a:r>
              <a:rPr lang="ja-JP" altLang="en-US" b="1"/>
              <a:t>社の組織図</a:t>
            </a:r>
          </a:p>
        </p:txBody>
      </p:sp>
      <p:sp>
        <p:nvSpPr>
          <p:cNvPr id="670768" name="Rectangle 48"/>
          <p:cNvSpPr>
            <a:spLocks noChangeArrowheads="1"/>
          </p:cNvSpPr>
          <p:nvPr/>
        </p:nvSpPr>
        <p:spPr bwMode="auto">
          <a:xfrm>
            <a:off x="6156325" y="3390900"/>
            <a:ext cx="1728788" cy="288925"/>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200"/>
              <a:t>総務部</a:t>
            </a:r>
          </a:p>
        </p:txBody>
      </p:sp>
      <p:sp>
        <p:nvSpPr>
          <p:cNvPr id="670769" name="Rectangle 49"/>
          <p:cNvSpPr>
            <a:spLocks noChangeArrowheads="1"/>
          </p:cNvSpPr>
          <p:nvPr/>
        </p:nvSpPr>
        <p:spPr bwMode="auto">
          <a:xfrm>
            <a:off x="6156325" y="3751263"/>
            <a:ext cx="1728788" cy="288925"/>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200"/>
              <a:t>人事部</a:t>
            </a:r>
          </a:p>
        </p:txBody>
      </p:sp>
      <p:sp>
        <p:nvSpPr>
          <p:cNvPr id="670770" name="Rectangle 50"/>
          <p:cNvSpPr>
            <a:spLocks noChangeArrowheads="1"/>
          </p:cNvSpPr>
          <p:nvPr/>
        </p:nvSpPr>
        <p:spPr bwMode="auto">
          <a:xfrm>
            <a:off x="6156325" y="4111625"/>
            <a:ext cx="1728788" cy="288925"/>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200"/>
              <a:t>財務部</a:t>
            </a:r>
          </a:p>
        </p:txBody>
      </p:sp>
      <p:sp>
        <p:nvSpPr>
          <p:cNvPr id="670772" name="Rectangle 52"/>
          <p:cNvSpPr>
            <a:spLocks noChangeArrowheads="1"/>
          </p:cNvSpPr>
          <p:nvPr/>
        </p:nvSpPr>
        <p:spPr bwMode="auto">
          <a:xfrm>
            <a:off x="6156325" y="3032125"/>
            <a:ext cx="1728788" cy="288925"/>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200"/>
              <a:t>経営企画部</a:t>
            </a:r>
          </a:p>
        </p:txBody>
      </p:sp>
      <p:sp>
        <p:nvSpPr>
          <p:cNvPr id="670773" name="Rectangle 53"/>
          <p:cNvSpPr>
            <a:spLocks noChangeArrowheads="1"/>
          </p:cNvSpPr>
          <p:nvPr/>
        </p:nvSpPr>
        <p:spPr bwMode="auto">
          <a:xfrm>
            <a:off x="6156325" y="4471988"/>
            <a:ext cx="1728788" cy="288925"/>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200"/>
              <a:t>社内情報システム部</a:t>
            </a:r>
          </a:p>
        </p:txBody>
      </p:sp>
      <p:sp>
        <p:nvSpPr>
          <p:cNvPr id="670774" name="Rectangle 54"/>
          <p:cNvSpPr>
            <a:spLocks noChangeArrowheads="1"/>
          </p:cNvSpPr>
          <p:nvPr/>
        </p:nvSpPr>
        <p:spPr bwMode="auto">
          <a:xfrm>
            <a:off x="6156325" y="4832350"/>
            <a:ext cx="1728788" cy="288925"/>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200"/>
              <a:t>通信ネットワーク事業部</a:t>
            </a:r>
          </a:p>
        </p:txBody>
      </p:sp>
      <p:sp>
        <p:nvSpPr>
          <p:cNvPr id="670775" name="Rectangle 55"/>
          <p:cNvSpPr>
            <a:spLocks noChangeArrowheads="1"/>
          </p:cNvSpPr>
          <p:nvPr/>
        </p:nvSpPr>
        <p:spPr bwMode="auto">
          <a:xfrm>
            <a:off x="6156325" y="5192713"/>
            <a:ext cx="1728788" cy="288925"/>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en-US" altLang="ja-JP" sz="1200"/>
              <a:t>IT</a:t>
            </a:r>
            <a:r>
              <a:rPr lang="ja-JP" altLang="en-US" sz="1200"/>
              <a:t>ソリューション事業部</a:t>
            </a:r>
          </a:p>
        </p:txBody>
      </p:sp>
      <p:sp>
        <p:nvSpPr>
          <p:cNvPr id="670767" name="Rectangle 47"/>
          <p:cNvSpPr>
            <a:spLocks noChangeArrowheads="1"/>
          </p:cNvSpPr>
          <p:nvPr/>
        </p:nvSpPr>
        <p:spPr bwMode="auto">
          <a:xfrm>
            <a:off x="5219700" y="3825875"/>
            <a:ext cx="720725" cy="288925"/>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社長</a:t>
            </a:r>
          </a:p>
        </p:txBody>
      </p:sp>
      <p:sp>
        <p:nvSpPr>
          <p:cNvPr id="670777" name="Rectangle 57"/>
          <p:cNvSpPr>
            <a:spLocks noChangeArrowheads="1"/>
          </p:cNvSpPr>
          <p:nvPr/>
        </p:nvSpPr>
        <p:spPr bwMode="auto">
          <a:xfrm>
            <a:off x="5219700" y="4400550"/>
            <a:ext cx="720725" cy="288925"/>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取締役会</a:t>
            </a:r>
          </a:p>
        </p:txBody>
      </p:sp>
      <p:cxnSp>
        <p:nvCxnSpPr>
          <p:cNvPr id="670778" name="AutoShape 58"/>
          <p:cNvCxnSpPr>
            <a:cxnSpLocks noChangeShapeType="1"/>
            <a:stCxn id="670767" idx="2"/>
            <a:endCxn id="670777" idx="0"/>
          </p:cNvCxnSpPr>
          <p:nvPr/>
        </p:nvCxnSpPr>
        <p:spPr bwMode="auto">
          <a:xfrm rot="5400000">
            <a:off x="5437188" y="4257675"/>
            <a:ext cx="285750" cy="0"/>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0779" name="AutoShape 59"/>
          <p:cNvCxnSpPr>
            <a:cxnSpLocks noChangeShapeType="1"/>
            <a:stCxn id="670767" idx="3"/>
            <a:endCxn id="670772" idx="1"/>
          </p:cNvCxnSpPr>
          <p:nvPr/>
        </p:nvCxnSpPr>
        <p:spPr bwMode="auto">
          <a:xfrm flipV="1">
            <a:off x="5940425" y="3176588"/>
            <a:ext cx="215900" cy="79375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0780" name="AutoShape 60"/>
          <p:cNvCxnSpPr>
            <a:cxnSpLocks noChangeShapeType="1"/>
            <a:stCxn id="670767" idx="3"/>
            <a:endCxn id="670768" idx="1"/>
          </p:cNvCxnSpPr>
          <p:nvPr/>
        </p:nvCxnSpPr>
        <p:spPr bwMode="auto">
          <a:xfrm flipV="1">
            <a:off x="5940425" y="3535363"/>
            <a:ext cx="215900" cy="43497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0781" name="AutoShape 61"/>
          <p:cNvCxnSpPr>
            <a:cxnSpLocks noChangeShapeType="1"/>
            <a:stCxn id="670767" idx="3"/>
            <a:endCxn id="670769" idx="1"/>
          </p:cNvCxnSpPr>
          <p:nvPr/>
        </p:nvCxnSpPr>
        <p:spPr bwMode="auto">
          <a:xfrm flipV="1">
            <a:off x="5940425" y="3895725"/>
            <a:ext cx="215900" cy="74613"/>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0782" name="AutoShape 62"/>
          <p:cNvCxnSpPr>
            <a:cxnSpLocks noChangeShapeType="1"/>
            <a:stCxn id="670767" idx="3"/>
            <a:endCxn id="670770" idx="1"/>
          </p:cNvCxnSpPr>
          <p:nvPr/>
        </p:nvCxnSpPr>
        <p:spPr bwMode="auto">
          <a:xfrm>
            <a:off x="5940425" y="3970338"/>
            <a:ext cx="215900" cy="28575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0783" name="AutoShape 63"/>
          <p:cNvCxnSpPr>
            <a:cxnSpLocks noChangeShapeType="1"/>
            <a:stCxn id="670767" idx="3"/>
            <a:endCxn id="670773" idx="1"/>
          </p:cNvCxnSpPr>
          <p:nvPr/>
        </p:nvCxnSpPr>
        <p:spPr bwMode="auto">
          <a:xfrm>
            <a:off x="5940425" y="3970338"/>
            <a:ext cx="215900" cy="646112"/>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0784" name="AutoShape 64"/>
          <p:cNvCxnSpPr>
            <a:cxnSpLocks noChangeShapeType="1"/>
            <a:stCxn id="670767" idx="3"/>
            <a:endCxn id="670774" idx="1"/>
          </p:cNvCxnSpPr>
          <p:nvPr/>
        </p:nvCxnSpPr>
        <p:spPr bwMode="auto">
          <a:xfrm>
            <a:off x="5940425" y="3970338"/>
            <a:ext cx="215900" cy="100647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0785" name="AutoShape 65"/>
          <p:cNvCxnSpPr>
            <a:cxnSpLocks noChangeShapeType="1"/>
            <a:stCxn id="670767" idx="3"/>
            <a:endCxn id="670775" idx="1"/>
          </p:cNvCxnSpPr>
          <p:nvPr/>
        </p:nvCxnSpPr>
        <p:spPr bwMode="auto">
          <a:xfrm>
            <a:off x="5940425" y="3970338"/>
            <a:ext cx="215900" cy="1366837"/>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3"/>
          <p:cNvSpPr>
            <a:spLocks noGrp="1"/>
          </p:cNvSpPr>
          <p:nvPr>
            <p:ph type="sldNum" sz="quarter" idx="10"/>
          </p:nvPr>
        </p:nvSpPr>
        <p:spPr/>
        <p:txBody>
          <a:bodyPr/>
          <a:lstStyle/>
          <a:p>
            <a:fld id="{6CFC1429-94A4-48DA-A18D-CDB8BE433CC8}" type="slidenum">
              <a:rPr lang="en-US" altLang="ja-JP"/>
              <a:pPr/>
              <a:t>36</a:t>
            </a:fld>
            <a:endParaRPr lang="en-US" altLang="ja-JP"/>
          </a:p>
        </p:txBody>
      </p:sp>
      <p:sp>
        <p:nvSpPr>
          <p:cNvPr id="718864" name="AutoShape 16"/>
          <p:cNvSpPr>
            <a:spLocks noChangeArrowheads="1"/>
          </p:cNvSpPr>
          <p:nvPr/>
        </p:nvSpPr>
        <p:spPr bwMode="auto">
          <a:xfrm>
            <a:off x="466725" y="1295400"/>
            <a:ext cx="8210550" cy="5461000"/>
          </a:xfrm>
          <a:prstGeom prst="roundRect">
            <a:avLst>
              <a:gd name="adj" fmla="val 4324"/>
            </a:avLst>
          </a:prstGeom>
          <a:solidFill>
            <a:schemeClr val="bg1"/>
          </a:soli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8850"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ストーリーライン作成②</a:t>
            </a:r>
          </a:p>
        </p:txBody>
      </p:sp>
      <p:sp>
        <p:nvSpPr>
          <p:cNvPr id="718861" name="Text Box 13"/>
          <p:cNvSpPr txBox="1">
            <a:spLocks noChangeArrowheads="1"/>
          </p:cNvSpPr>
          <p:nvPr/>
        </p:nvSpPr>
        <p:spPr bwMode="auto">
          <a:xfrm>
            <a:off x="611188" y="1508125"/>
            <a:ext cx="4248150" cy="2857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あなたは、いくつかのベンダーが持ってきた提案の中から、前回のシステム導入を行った</a:t>
            </a:r>
            <a:r>
              <a:rPr lang="en-US" altLang="ja-JP"/>
              <a:t>IPM</a:t>
            </a:r>
            <a:r>
              <a:rPr lang="ja-JP" altLang="en-US"/>
              <a:t>社と、これまで取引のない</a:t>
            </a:r>
            <a:r>
              <a:rPr lang="en-US" altLang="ja-JP"/>
              <a:t>LRI</a:t>
            </a:r>
            <a:r>
              <a:rPr lang="ja-JP" altLang="en-US"/>
              <a:t>社の</a:t>
            </a:r>
            <a:r>
              <a:rPr lang="en-US" altLang="ja-JP"/>
              <a:t>2</a:t>
            </a:r>
            <a:r>
              <a:rPr lang="ja-JP" altLang="en-US"/>
              <a:t>社に絞り込んだ。</a:t>
            </a:r>
            <a:r>
              <a:rPr lang="en-US" altLang="ja-JP"/>
              <a:t>IPM</a:t>
            </a:r>
            <a:r>
              <a:rPr lang="ja-JP" altLang="en-US"/>
              <a:t>社も前回よりは多少安く見積もってくれたようだ。だが、あなたは導入までの期間を重要視していた。</a:t>
            </a:r>
          </a:p>
          <a:p>
            <a:pPr algn="l"/>
            <a:endParaRPr lang="ja-JP" altLang="en-US"/>
          </a:p>
          <a:p>
            <a:pPr algn="l"/>
            <a:r>
              <a:rPr lang="ja-JP" altLang="en-US"/>
              <a:t>というのも、</a:t>
            </a:r>
            <a:r>
              <a:rPr lang="en-US" altLang="ja-JP"/>
              <a:t>2008</a:t>
            </a:r>
            <a:r>
              <a:rPr lang="ja-JP" altLang="en-US"/>
              <a:t>年度から適用が始まる日本版</a:t>
            </a:r>
            <a:r>
              <a:rPr lang="en-US" altLang="ja-JP"/>
              <a:t>SOX</a:t>
            </a:r>
            <a:r>
              <a:rPr lang="ja-JP" altLang="en-US"/>
              <a:t>法への対応が必要だからだ。それだけではない。</a:t>
            </a:r>
            <a:r>
              <a:rPr lang="en-US" altLang="ja-JP"/>
              <a:t>IT</a:t>
            </a:r>
            <a:r>
              <a:rPr lang="ja-JP" altLang="en-US"/>
              <a:t>サービス業界は光ネットワークや</a:t>
            </a:r>
            <a:r>
              <a:rPr lang="en-US" altLang="ja-JP"/>
              <a:t>ASP/SaaS</a:t>
            </a:r>
            <a:r>
              <a:rPr lang="ja-JP" altLang="en-US"/>
              <a:t>といった新サービスが次々と登場する変化の激しい業界だ。</a:t>
            </a:r>
            <a:r>
              <a:rPr lang="en-US" altLang="ja-JP"/>
              <a:t>3</a:t>
            </a:r>
            <a:r>
              <a:rPr lang="ja-JP" altLang="en-US"/>
              <a:t>年もかけてシステムを構築していたのでは競合他社に勝てない。むしろパッケージに業務を合わせて、短期間でシステムを導入したい。</a:t>
            </a:r>
          </a:p>
        </p:txBody>
      </p:sp>
      <p:sp>
        <p:nvSpPr>
          <p:cNvPr id="718865" name="AutoShape 17"/>
          <p:cNvSpPr>
            <a:spLocks noChangeArrowheads="1"/>
          </p:cNvSpPr>
          <p:nvPr/>
        </p:nvSpPr>
        <p:spPr bwMode="auto">
          <a:xfrm>
            <a:off x="466725" y="1130300"/>
            <a:ext cx="1789113" cy="354013"/>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8" tIns="46789" rIns="89978" bIns="46789" anchor="ctr"/>
          <a:lstStyle/>
          <a:p>
            <a:pPr eaLnBrk="0" hangingPunct="0">
              <a:lnSpc>
                <a:spcPct val="80000"/>
              </a:lnSpc>
              <a:spcBef>
                <a:spcPct val="50000"/>
              </a:spcBef>
            </a:pPr>
            <a:r>
              <a:rPr kumimoji="0" lang="ja-JP" altLang="en-US" sz="1600" b="1">
                <a:solidFill>
                  <a:schemeClr val="bg1"/>
                </a:solidFill>
              </a:rPr>
              <a:t>状況設定（</a:t>
            </a:r>
            <a:r>
              <a:rPr kumimoji="0" lang="en-US" altLang="ja-JP" sz="1600" b="1">
                <a:solidFill>
                  <a:schemeClr val="bg1"/>
                </a:solidFill>
              </a:rPr>
              <a:t>2/2</a:t>
            </a:r>
            <a:r>
              <a:rPr kumimoji="0" lang="ja-JP" altLang="en-US" sz="1600" b="1">
                <a:solidFill>
                  <a:schemeClr val="bg1"/>
                </a:solidFill>
              </a:rPr>
              <a:t>）</a:t>
            </a:r>
          </a:p>
        </p:txBody>
      </p:sp>
      <p:sp>
        <p:nvSpPr>
          <p:cNvPr id="718886" name="Rectangle 38"/>
          <p:cNvSpPr>
            <a:spLocks noChangeArrowheads="1"/>
          </p:cNvSpPr>
          <p:nvPr/>
        </p:nvSpPr>
        <p:spPr bwMode="auto">
          <a:xfrm>
            <a:off x="5003800" y="1412875"/>
            <a:ext cx="3384550" cy="3025775"/>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18863" name="Text Box 15"/>
          <p:cNvSpPr txBox="1">
            <a:spLocks noChangeArrowheads="1"/>
          </p:cNvSpPr>
          <p:nvPr/>
        </p:nvSpPr>
        <p:spPr bwMode="auto">
          <a:xfrm>
            <a:off x="5076825" y="1468438"/>
            <a:ext cx="1346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b="1"/>
              <a:t>2</a:t>
            </a:r>
            <a:r>
              <a:rPr lang="ja-JP" altLang="en-US" b="1"/>
              <a:t>社の提案内容</a:t>
            </a:r>
          </a:p>
        </p:txBody>
      </p:sp>
      <p:sp>
        <p:nvSpPr>
          <p:cNvPr id="718866" name="Rectangle 18"/>
          <p:cNvSpPr>
            <a:spLocks noChangeArrowheads="1"/>
          </p:cNvSpPr>
          <p:nvPr/>
        </p:nvSpPr>
        <p:spPr bwMode="auto">
          <a:xfrm>
            <a:off x="5292725" y="2062163"/>
            <a:ext cx="935038" cy="503237"/>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導入までの</a:t>
            </a:r>
          </a:p>
          <a:p>
            <a:r>
              <a:rPr lang="ja-JP" altLang="en-US" sz="1200"/>
              <a:t>期間</a:t>
            </a:r>
          </a:p>
        </p:txBody>
      </p:sp>
      <p:sp>
        <p:nvSpPr>
          <p:cNvPr id="718867" name="Rectangle 19"/>
          <p:cNvSpPr>
            <a:spLocks noChangeArrowheads="1"/>
          </p:cNvSpPr>
          <p:nvPr/>
        </p:nvSpPr>
        <p:spPr bwMode="auto">
          <a:xfrm>
            <a:off x="5292725" y="2638425"/>
            <a:ext cx="935038" cy="503238"/>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カスタマイズ</a:t>
            </a:r>
          </a:p>
          <a:p>
            <a:r>
              <a:rPr lang="ja-JP" altLang="en-US" sz="1200"/>
              <a:t>の量</a:t>
            </a:r>
          </a:p>
        </p:txBody>
      </p:sp>
      <p:sp>
        <p:nvSpPr>
          <p:cNvPr id="718868" name="Rectangle 20"/>
          <p:cNvSpPr>
            <a:spLocks noChangeArrowheads="1"/>
          </p:cNvSpPr>
          <p:nvPr/>
        </p:nvSpPr>
        <p:spPr bwMode="auto">
          <a:xfrm>
            <a:off x="5292725" y="3214688"/>
            <a:ext cx="935038" cy="503237"/>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導入コスト</a:t>
            </a:r>
          </a:p>
        </p:txBody>
      </p:sp>
      <p:sp>
        <p:nvSpPr>
          <p:cNvPr id="718869" name="Rectangle 21"/>
          <p:cNvSpPr>
            <a:spLocks noChangeArrowheads="1"/>
          </p:cNvSpPr>
          <p:nvPr/>
        </p:nvSpPr>
        <p:spPr bwMode="auto">
          <a:xfrm>
            <a:off x="5292725" y="3790950"/>
            <a:ext cx="935038" cy="503238"/>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導入する</a:t>
            </a:r>
            <a:r>
              <a:rPr lang="en-US" altLang="ja-JP" sz="1200"/>
              <a:t>ERP</a:t>
            </a:r>
          </a:p>
          <a:p>
            <a:r>
              <a:rPr lang="ja-JP" altLang="en-US" sz="1200"/>
              <a:t>パッケージ</a:t>
            </a:r>
          </a:p>
        </p:txBody>
      </p:sp>
      <p:sp>
        <p:nvSpPr>
          <p:cNvPr id="718870" name="Rectangle 22"/>
          <p:cNvSpPr>
            <a:spLocks noChangeArrowheads="1"/>
          </p:cNvSpPr>
          <p:nvPr/>
        </p:nvSpPr>
        <p:spPr bwMode="auto">
          <a:xfrm>
            <a:off x="6329363" y="1773238"/>
            <a:ext cx="895350" cy="215900"/>
          </a:xfrm>
          <a:prstGeom prst="rect">
            <a:avLst/>
          </a:prstGeom>
          <a:solidFill>
            <a:schemeClr val="bg1"/>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IPM</a:t>
            </a:r>
            <a:r>
              <a:rPr lang="ja-JP" altLang="en-US"/>
              <a:t>社</a:t>
            </a:r>
          </a:p>
        </p:txBody>
      </p:sp>
      <p:sp>
        <p:nvSpPr>
          <p:cNvPr id="718871" name="Rectangle 23"/>
          <p:cNvSpPr>
            <a:spLocks noChangeArrowheads="1"/>
          </p:cNvSpPr>
          <p:nvPr/>
        </p:nvSpPr>
        <p:spPr bwMode="auto">
          <a:xfrm>
            <a:off x="7327900" y="1773238"/>
            <a:ext cx="895350" cy="215900"/>
          </a:xfrm>
          <a:prstGeom prst="rect">
            <a:avLst/>
          </a:prstGeom>
          <a:solidFill>
            <a:schemeClr val="bg1"/>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LRI</a:t>
            </a:r>
            <a:r>
              <a:rPr lang="ja-JP" altLang="en-US"/>
              <a:t>社</a:t>
            </a:r>
          </a:p>
        </p:txBody>
      </p:sp>
      <p:sp>
        <p:nvSpPr>
          <p:cNvPr id="718873" name="Text Box 25"/>
          <p:cNvSpPr txBox="1">
            <a:spLocks noChangeArrowheads="1"/>
          </p:cNvSpPr>
          <p:nvPr/>
        </p:nvSpPr>
        <p:spPr bwMode="auto">
          <a:xfrm>
            <a:off x="6548438" y="2179638"/>
            <a:ext cx="457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r>
              <a:rPr lang="en-US" altLang="ja-JP"/>
              <a:t>3</a:t>
            </a:r>
            <a:r>
              <a:rPr lang="ja-JP" altLang="en-US"/>
              <a:t>年</a:t>
            </a:r>
          </a:p>
        </p:txBody>
      </p:sp>
      <p:sp>
        <p:nvSpPr>
          <p:cNvPr id="718874" name="Text Box 26"/>
          <p:cNvSpPr txBox="1">
            <a:spLocks noChangeArrowheads="1"/>
          </p:cNvSpPr>
          <p:nvPr/>
        </p:nvSpPr>
        <p:spPr bwMode="auto">
          <a:xfrm>
            <a:off x="6399213" y="2738438"/>
            <a:ext cx="75723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ja-JP" altLang="en-US"/>
              <a:t>多</a:t>
            </a:r>
          </a:p>
        </p:txBody>
      </p:sp>
      <p:sp>
        <p:nvSpPr>
          <p:cNvPr id="718875" name="Text Box 27"/>
          <p:cNvSpPr txBox="1">
            <a:spLocks noChangeArrowheads="1"/>
          </p:cNvSpPr>
          <p:nvPr/>
        </p:nvSpPr>
        <p:spPr bwMode="auto">
          <a:xfrm>
            <a:off x="6399213" y="3314700"/>
            <a:ext cx="75723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en-US" altLang="ja-JP"/>
              <a:t>80</a:t>
            </a:r>
            <a:r>
              <a:rPr lang="ja-JP" altLang="en-US"/>
              <a:t>億円</a:t>
            </a:r>
          </a:p>
        </p:txBody>
      </p:sp>
      <p:sp>
        <p:nvSpPr>
          <p:cNvPr id="718876" name="Text Box 28"/>
          <p:cNvSpPr txBox="1">
            <a:spLocks noChangeArrowheads="1"/>
          </p:cNvSpPr>
          <p:nvPr/>
        </p:nvSpPr>
        <p:spPr bwMode="auto">
          <a:xfrm>
            <a:off x="6235700" y="3890963"/>
            <a:ext cx="10826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en-US" altLang="ja-JP"/>
              <a:t>NAP</a:t>
            </a:r>
            <a:r>
              <a:rPr lang="ja-JP" altLang="en-US"/>
              <a:t>社</a:t>
            </a:r>
          </a:p>
        </p:txBody>
      </p:sp>
      <p:sp>
        <p:nvSpPr>
          <p:cNvPr id="718878" name="Text Box 30"/>
          <p:cNvSpPr txBox="1">
            <a:spLocks noChangeArrowheads="1"/>
          </p:cNvSpPr>
          <p:nvPr/>
        </p:nvSpPr>
        <p:spPr bwMode="auto">
          <a:xfrm>
            <a:off x="7546975" y="2179638"/>
            <a:ext cx="457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r>
              <a:rPr lang="en-US" altLang="ja-JP"/>
              <a:t>1</a:t>
            </a:r>
            <a:r>
              <a:rPr lang="ja-JP" altLang="en-US"/>
              <a:t>年</a:t>
            </a:r>
          </a:p>
        </p:txBody>
      </p:sp>
      <p:sp>
        <p:nvSpPr>
          <p:cNvPr id="718879" name="Text Box 31"/>
          <p:cNvSpPr txBox="1">
            <a:spLocks noChangeArrowheads="1"/>
          </p:cNvSpPr>
          <p:nvPr/>
        </p:nvSpPr>
        <p:spPr bwMode="auto">
          <a:xfrm>
            <a:off x="7397750" y="2738438"/>
            <a:ext cx="7572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ja-JP" altLang="en-US"/>
              <a:t>少</a:t>
            </a:r>
          </a:p>
        </p:txBody>
      </p:sp>
      <p:sp>
        <p:nvSpPr>
          <p:cNvPr id="718880" name="Text Box 32"/>
          <p:cNvSpPr txBox="1">
            <a:spLocks noChangeArrowheads="1"/>
          </p:cNvSpPr>
          <p:nvPr/>
        </p:nvSpPr>
        <p:spPr bwMode="auto">
          <a:xfrm>
            <a:off x="7397750" y="3314700"/>
            <a:ext cx="7572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en-US" altLang="ja-JP"/>
              <a:t>15</a:t>
            </a:r>
            <a:r>
              <a:rPr lang="ja-JP" altLang="en-US"/>
              <a:t>億円</a:t>
            </a:r>
          </a:p>
        </p:txBody>
      </p:sp>
      <p:sp>
        <p:nvSpPr>
          <p:cNvPr id="718881" name="Text Box 33"/>
          <p:cNvSpPr txBox="1">
            <a:spLocks noChangeArrowheads="1"/>
          </p:cNvSpPr>
          <p:nvPr/>
        </p:nvSpPr>
        <p:spPr bwMode="auto">
          <a:xfrm>
            <a:off x="7234238" y="3890963"/>
            <a:ext cx="10826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r>
              <a:rPr lang="en-US" altLang="ja-JP"/>
              <a:t>Soracle</a:t>
            </a:r>
            <a:r>
              <a:rPr lang="ja-JP" altLang="en-US"/>
              <a:t>社</a:t>
            </a:r>
          </a:p>
        </p:txBody>
      </p:sp>
      <p:sp>
        <p:nvSpPr>
          <p:cNvPr id="718889" name="Line 41"/>
          <p:cNvSpPr>
            <a:spLocks noChangeShapeType="1"/>
          </p:cNvSpPr>
          <p:nvPr/>
        </p:nvSpPr>
        <p:spPr bwMode="auto">
          <a:xfrm>
            <a:off x="6308725" y="1989138"/>
            <a:ext cx="935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18890" name="Line 42"/>
          <p:cNvSpPr>
            <a:spLocks noChangeShapeType="1"/>
          </p:cNvSpPr>
          <p:nvPr/>
        </p:nvSpPr>
        <p:spPr bwMode="auto">
          <a:xfrm>
            <a:off x="7308850" y="1989138"/>
            <a:ext cx="935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18894" name="Text Box 46"/>
          <p:cNvSpPr txBox="1">
            <a:spLocks noChangeArrowheads="1"/>
          </p:cNvSpPr>
          <p:nvPr/>
        </p:nvSpPr>
        <p:spPr bwMode="auto">
          <a:xfrm>
            <a:off x="611188" y="4508500"/>
            <a:ext cx="7777162" cy="2205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lnSpc>
                <a:spcPct val="90000"/>
              </a:lnSpc>
            </a:pPr>
            <a:r>
              <a:rPr lang="ja-JP" altLang="en-US"/>
              <a:t>ところが、</a:t>
            </a:r>
            <a:r>
              <a:rPr lang="en-US" altLang="ja-JP"/>
              <a:t>LRI</a:t>
            </a:r>
            <a:r>
              <a:rPr lang="ja-JP" altLang="en-US"/>
              <a:t>社の提案は社内で簡単に通りそうにない。社長は、コスト削減や内部統制はもちろん優先させたいが、現場が混乱するようなシステムは避けてほしいと思っている。社員も今のシステムに慣れているため、業務の大幅な変更を嫌がるだろう。特に、特殊な業務が多い通信ネットワーク事業部は難色を示すに違いない。もちろん、あなたもそういった事情は理解しており、ある程度のカスタマイズはやむをえないと考えている。</a:t>
            </a:r>
          </a:p>
          <a:p>
            <a:pPr algn="l">
              <a:lnSpc>
                <a:spcPct val="90000"/>
              </a:lnSpc>
            </a:pPr>
            <a:endParaRPr lang="ja-JP" altLang="en-US"/>
          </a:p>
          <a:p>
            <a:pPr algn="l">
              <a:lnSpc>
                <a:spcPct val="90000"/>
              </a:lnSpc>
            </a:pPr>
            <a:r>
              <a:rPr lang="ja-JP" altLang="en-US"/>
              <a:t>一番やっかいなのは、</a:t>
            </a:r>
            <a:r>
              <a:rPr lang="en-US" altLang="ja-JP"/>
              <a:t>IT</a:t>
            </a:r>
            <a:r>
              <a:rPr lang="ja-JP" altLang="en-US"/>
              <a:t>ソリューション事業部が</a:t>
            </a:r>
            <a:r>
              <a:rPr lang="en-US" altLang="ja-JP"/>
              <a:t>NAP</a:t>
            </a:r>
            <a:r>
              <a:rPr lang="ja-JP" altLang="en-US"/>
              <a:t>社の</a:t>
            </a:r>
            <a:r>
              <a:rPr lang="en-US" altLang="ja-JP"/>
              <a:t>ERP</a:t>
            </a:r>
            <a:r>
              <a:rPr lang="ja-JP" altLang="en-US"/>
              <a:t>パッケージを販売していることだった。もし</a:t>
            </a:r>
            <a:r>
              <a:rPr lang="en-US" altLang="ja-JP"/>
              <a:t>Soracle</a:t>
            </a:r>
            <a:r>
              <a:rPr lang="ja-JP" altLang="en-US"/>
              <a:t>社の</a:t>
            </a:r>
            <a:r>
              <a:rPr lang="en-US" altLang="ja-JP"/>
              <a:t>ERP</a:t>
            </a:r>
            <a:r>
              <a:rPr lang="ja-JP" altLang="en-US"/>
              <a:t>パッケージを導入すれば、</a:t>
            </a:r>
            <a:r>
              <a:rPr lang="en-US" altLang="ja-JP"/>
              <a:t>NAP</a:t>
            </a:r>
            <a:r>
              <a:rPr lang="ja-JP" altLang="en-US"/>
              <a:t>社との関係に影響するかもしれない。</a:t>
            </a:r>
          </a:p>
          <a:p>
            <a:pPr algn="l">
              <a:lnSpc>
                <a:spcPct val="90000"/>
              </a:lnSpc>
            </a:pPr>
            <a:endParaRPr lang="ja-JP" altLang="en-US"/>
          </a:p>
          <a:p>
            <a:pPr algn="l">
              <a:lnSpc>
                <a:spcPct val="90000"/>
              </a:lnSpc>
            </a:pPr>
            <a:r>
              <a:rPr lang="ja-JP" altLang="en-US"/>
              <a:t>来週には、社長と各部の部長が出席するミーティングで、</a:t>
            </a:r>
            <a:r>
              <a:rPr lang="en-US" altLang="ja-JP"/>
              <a:t>LRI</a:t>
            </a:r>
            <a:r>
              <a:rPr lang="ja-JP" altLang="en-US"/>
              <a:t>社の提案を採用したいと提案しなければならない。何をどのような順番でプレゼンすればよいだろうか？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3"/>
          <p:cNvSpPr>
            <a:spLocks noGrp="1"/>
          </p:cNvSpPr>
          <p:nvPr>
            <p:ph type="sldNum" sz="quarter" idx="10"/>
          </p:nvPr>
        </p:nvSpPr>
        <p:spPr/>
        <p:txBody>
          <a:bodyPr/>
          <a:lstStyle/>
          <a:p>
            <a:fld id="{45E8F579-97B1-4E4E-A668-D326090B7F2F}" type="slidenum">
              <a:rPr lang="en-US" altLang="ja-JP"/>
              <a:pPr/>
              <a:t>37</a:t>
            </a:fld>
            <a:endParaRPr lang="en-US" altLang="ja-JP"/>
          </a:p>
        </p:txBody>
      </p:sp>
      <p:sp>
        <p:nvSpPr>
          <p:cNvPr id="740354" name="Rectangle 2"/>
          <p:cNvSpPr>
            <a:spLocks noGrp="1" noChangeArrowheads="1"/>
          </p:cNvSpPr>
          <p:nvPr>
            <p:ph type="title"/>
          </p:nvPr>
        </p:nvSpPr>
        <p:spPr>
          <a:xfrm>
            <a:off x="457200" y="454025"/>
            <a:ext cx="8218488" cy="457200"/>
          </a:xfrm>
        </p:spPr>
        <p:txBody>
          <a:bodyPr/>
          <a:lstStyle/>
          <a:p>
            <a:r>
              <a:rPr lang="en-US" altLang="ja-JP"/>
              <a:t>《</a:t>
            </a:r>
            <a:r>
              <a:rPr lang="ja-JP" altLang="en-US"/>
              <a:t>ワークシート</a:t>
            </a:r>
            <a:r>
              <a:rPr lang="en-US" altLang="ja-JP"/>
              <a:t>》</a:t>
            </a:r>
            <a:r>
              <a:rPr lang="ja-JP" altLang="en-US"/>
              <a:t>ストーリーライン作成②</a:t>
            </a:r>
          </a:p>
        </p:txBody>
      </p:sp>
      <p:sp>
        <p:nvSpPr>
          <p:cNvPr id="740355" name="Rectangle 3"/>
          <p:cNvSpPr>
            <a:spLocks noChangeArrowheads="1"/>
          </p:cNvSpPr>
          <p:nvPr/>
        </p:nvSpPr>
        <p:spPr bwMode="auto">
          <a:xfrm>
            <a:off x="1360488" y="1746250"/>
            <a:ext cx="1704975"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56" name="Rectangle 4"/>
          <p:cNvSpPr>
            <a:spLocks noChangeArrowheads="1"/>
          </p:cNvSpPr>
          <p:nvPr/>
        </p:nvSpPr>
        <p:spPr bwMode="auto">
          <a:xfrm>
            <a:off x="1360488" y="4581525"/>
            <a:ext cx="1704975"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57" name="Rectangle 5"/>
          <p:cNvSpPr>
            <a:spLocks noChangeArrowheads="1"/>
          </p:cNvSpPr>
          <p:nvPr/>
        </p:nvSpPr>
        <p:spPr bwMode="auto">
          <a:xfrm>
            <a:off x="1360488" y="2978150"/>
            <a:ext cx="1704975"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58" name="Rectangle 6"/>
          <p:cNvSpPr>
            <a:spLocks noChangeArrowheads="1"/>
          </p:cNvSpPr>
          <p:nvPr/>
        </p:nvSpPr>
        <p:spPr bwMode="auto">
          <a:xfrm>
            <a:off x="3221038" y="1746250"/>
            <a:ext cx="1706562"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59" name="Rectangle 7"/>
          <p:cNvSpPr>
            <a:spLocks noChangeArrowheads="1"/>
          </p:cNvSpPr>
          <p:nvPr/>
        </p:nvSpPr>
        <p:spPr bwMode="auto">
          <a:xfrm>
            <a:off x="3221038" y="4581525"/>
            <a:ext cx="1706562"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60" name="Rectangle 8"/>
          <p:cNvSpPr>
            <a:spLocks noChangeArrowheads="1"/>
          </p:cNvSpPr>
          <p:nvPr/>
        </p:nvSpPr>
        <p:spPr bwMode="auto">
          <a:xfrm>
            <a:off x="3221038" y="2978150"/>
            <a:ext cx="1706562"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61" name="Rectangle 9"/>
          <p:cNvSpPr>
            <a:spLocks noChangeArrowheads="1"/>
          </p:cNvSpPr>
          <p:nvPr/>
        </p:nvSpPr>
        <p:spPr bwMode="auto">
          <a:xfrm>
            <a:off x="5078413" y="1746250"/>
            <a:ext cx="1706562"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62" name="Rectangle 10"/>
          <p:cNvSpPr>
            <a:spLocks noChangeArrowheads="1"/>
          </p:cNvSpPr>
          <p:nvPr/>
        </p:nvSpPr>
        <p:spPr bwMode="auto">
          <a:xfrm>
            <a:off x="5078413" y="4581525"/>
            <a:ext cx="1706562"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63" name="Rectangle 11"/>
          <p:cNvSpPr>
            <a:spLocks noChangeArrowheads="1"/>
          </p:cNvSpPr>
          <p:nvPr/>
        </p:nvSpPr>
        <p:spPr bwMode="auto">
          <a:xfrm>
            <a:off x="5078413" y="2978150"/>
            <a:ext cx="1706562"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64" name="Rectangle 12"/>
          <p:cNvSpPr>
            <a:spLocks noChangeArrowheads="1"/>
          </p:cNvSpPr>
          <p:nvPr/>
        </p:nvSpPr>
        <p:spPr bwMode="auto">
          <a:xfrm>
            <a:off x="6940550" y="1746250"/>
            <a:ext cx="1704975"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65" name="Rectangle 13"/>
          <p:cNvSpPr>
            <a:spLocks noChangeArrowheads="1"/>
          </p:cNvSpPr>
          <p:nvPr/>
        </p:nvSpPr>
        <p:spPr bwMode="auto">
          <a:xfrm>
            <a:off x="6940550" y="4581525"/>
            <a:ext cx="1704975"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66" name="Rectangle 14"/>
          <p:cNvSpPr>
            <a:spLocks noChangeArrowheads="1"/>
          </p:cNvSpPr>
          <p:nvPr/>
        </p:nvSpPr>
        <p:spPr bwMode="auto">
          <a:xfrm>
            <a:off x="6940550" y="2978150"/>
            <a:ext cx="1704975"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0367" name="Text Box 15"/>
          <p:cNvSpPr txBox="1">
            <a:spLocks noChangeArrowheads="1"/>
          </p:cNvSpPr>
          <p:nvPr/>
        </p:nvSpPr>
        <p:spPr bwMode="auto">
          <a:xfrm>
            <a:off x="1817688" y="1247775"/>
            <a:ext cx="7604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1.</a:t>
            </a:r>
            <a:r>
              <a:rPr lang="ja-JP" altLang="en-US" sz="1600" b="1"/>
              <a:t>社長</a:t>
            </a:r>
          </a:p>
        </p:txBody>
      </p:sp>
      <p:sp>
        <p:nvSpPr>
          <p:cNvPr id="740368" name="Text Box 16"/>
          <p:cNvSpPr txBox="1">
            <a:spLocks noChangeArrowheads="1"/>
          </p:cNvSpPr>
          <p:nvPr/>
        </p:nvSpPr>
        <p:spPr bwMode="auto">
          <a:xfrm>
            <a:off x="3184525" y="1125538"/>
            <a:ext cx="1789113"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2.</a:t>
            </a:r>
            <a:r>
              <a:rPr lang="ja-JP" altLang="en-US" sz="1600" b="1"/>
              <a:t>通信ネットワーク</a:t>
            </a:r>
          </a:p>
          <a:p>
            <a:r>
              <a:rPr lang="ja-JP" altLang="en-US" sz="1600" b="1"/>
              <a:t>事業部長</a:t>
            </a:r>
          </a:p>
        </p:txBody>
      </p:sp>
      <p:sp>
        <p:nvSpPr>
          <p:cNvPr id="740369" name="Text Box 17"/>
          <p:cNvSpPr txBox="1">
            <a:spLocks noChangeArrowheads="1"/>
          </p:cNvSpPr>
          <p:nvPr/>
        </p:nvSpPr>
        <p:spPr bwMode="auto">
          <a:xfrm>
            <a:off x="5081588" y="1125538"/>
            <a:ext cx="17018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3.IT</a:t>
            </a:r>
            <a:r>
              <a:rPr lang="ja-JP" altLang="en-US" sz="1600" b="1"/>
              <a:t>ソリューション</a:t>
            </a:r>
          </a:p>
          <a:p>
            <a:r>
              <a:rPr lang="ja-JP" altLang="en-US" sz="1600" b="1"/>
              <a:t>事業部長</a:t>
            </a:r>
          </a:p>
        </p:txBody>
      </p:sp>
      <p:sp>
        <p:nvSpPr>
          <p:cNvPr id="740370" name="Text Box 18"/>
          <p:cNvSpPr txBox="1">
            <a:spLocks noChangeArrowheads="1"/>
          </p:cNvSpPr>
          <p:nvPr/>
        </p:nvSpPr>
        <p:spPr bwMode="auto">
          <a:xfrm>
            <a:off x="6807200" y="1247775"/>
            <a:ext cx="19732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4.</a:t>
            </a:r>
            <a:r>
              <a:rPr lang="ja-JP" altLang="en-US" sz="1600" b="1"/>
              <a:t>その他の事業部長</a:t>
            </a:r>
          </a:p>
        </p:txBody>
      </p:sp>
      <p:sp>
        <p:nvSpPr>
          <p:cNvPr id="740371" name="Text Box 19"/>
          <p:cNvSpPr txBox="1">
            <a:spLocks noChangeArrowheads="1"/>
          </p:cNvSpPr>
          <p:nvPr/>
        </p:nvSpPr>
        <p:spPr bwMode="auto">
          <a:xfrm>
            <a:off x="179388" y="1984375"/>
            <a:ext cx="11811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プレゼンの目的</a:t>
            </a:r>
          </a:p>
        </p:txBody>
      </p:sp>
      <p:sp>
        <p:nvSpPr>
          <p:cNvPr id="740372" name="Text Box 20"/>
          <p:cNvSpPr txBox="1">
            <a:spLocks noChangeArrowheads="1"/>
          </p:cNvSpPr>
          <p:nvPr/>
        </p:nvSpPr>
        <p:spPr bwMode="auto">
          <a:xfrm>
            <a:off x="265113" y="3540125"/>
            <a:ext cx="10080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600" b="1"/>
              <a:t>WIIFY</a:t>
            </a:r>
          </a:p>
        </p:txBody>
      </p:sp>
      <p:sp>
        <p:nvSpPr>
          <p:cNvPr id="740373" name="Text Box 21"/>
          <p:cNvSpPr txBox="1">
            <a:spLocks noChangeArrowheads="1"/>
          </p:cNvSpPr>
          <p:nvPr/>
        </p:nvSpPr>
        <p:spPr bwMode="auto">
          <a:xfrm>
            <a:off x="179388" y="5384800"/>
            <a:ext cx="11811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知りたい</a:t>
            </a:r>
            <a:br>
              <a:rPr lang="ja-JP" altLang="en-US" sz="1600" b="1"/>
            </a:br>
            <a:r>
              <a:rPr lang="ja-JP" altLang="en-US" sz="1600" b="1"/>
              <a:t>こと</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0"/>
          </p:nvPr>
        </p:nvSpPr>
        <p:spPr/>
        <p:txBody>
          <a:bodyPr/>
          <a:lstStyle/>
          <a:p>
            <a:fld id="{83B3A781-929C-4C15-8202-7C247BF646C1}" type="slidenum">
              <a:rPr lang="en-US" altLang="ja-JP"/>
              <a:pPr/>
              <a:t>38</a:t>
            </a:fld>
            <a:endParaRPr lang="en-US" altLang="ja-JP"/>
          </a:p>
        </p:txBody>
      </p:sp>
      <p:sp>
        <p:nvSpPr>
          <p:cNvPr id="739330" name="Rectangle 2"/>
          <p:cNvSpPr>
            <a:spLocks noGrp="1" noChangeArrowheads="1"/>
          </p:cNvSpPr>
          <p:nvPr>
            <p:ph type="title"/>
          </p:nvPr>
        </p:nvSpPr>
        <p:spPr>
          <a:xfrm>
            <a:off x="457200" y="454025"/>
            <a:ext cx="8218488" cy="457200"/>
          </a:xfrm>
        </p:spPr>
        <p:txBody>
          <a:bodyPr/>
          <a:lstStyle/>
          <a:p>
            <a:r>
              <a:rPr lang="en-US" altLang="ja-JP"/>
              <a:t>《</a:t>
            </a:r>
            <a:r>
              <a:rPr lang="ja-JP" altLang="en-US"/>
              <a:t>ワークシート</a:t>
            </a:r>
            <a:r>
              <a:rPr lang="en-US" altLang="ja-JP"/>
              <a:t>》</a:t>
            </a:r>
            <a:r>
              <a:rPr lang="ja-JP" altLang="en-US"/>
              <a:t>ストーリーライン作成②</a:t>
            </a:r>
          </a:p>
        </p:txBody>
      </p:sp>
      <p:grpSp>
        <p:nvGrpSpPr>
          <p:cNvPr id="739331" name="Group 3"/>
          <p:cNvGrpSpPr>
            <a:grpSpLocks/>
          </p:cNvGrpSpPr>
          <p:nvPr/>
        </p:nvGrpSpPr>
        <p:grpSpPr bwMode="auto">
          <a:xfrm>
            <a:off x="2197100" y="1052513"/>
            <a:ext cx="2519363" cy="336550"/>
            <a:chOff x="2018" y="1162"/>
            <a:chExt cx="1134" cy="212"/>
          </a:xfrm>
        </p:grpSpPr>
        <p:sp>
          <p:nvSpPr>
            <p:cNvPr id="739332" name="Text Box 4"/>
            <p:cNvSpPr txBox="1">
              <a:spLocks noChangeArrowheads="1"/>
            </p:cNvSpPr>
            <p:nvPr/>
          </p:nvSpPr>
          <p:spPr bwMode="auto">
            <a:xfrm>
              <a:off x="2018" y="1162"/>
              <a:ext cx="113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聞き手の疑問</a:t>
              </a:r>
            </a:p>
          </p:txBody>
        </p:sp>
        <p:sp>
          <p:nvSpPr>
            <p:cNvPr id="739333" name="Line 5"/>
            <p:cNvSpPr>
              <a:spLocks noChangeShapeType="1"/>
            </p:cNvSpPr>
            <p:nvPr/>
          </p:nvSpPr>
          <p:spPr bwMode="auto">
            <a:xfrm>
              <a:off x="2095" y="1344"/>
              <a:ext cx="9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39334" name="Group 6"/>
          <p:cNvGrpSpPr>
            <a:grpSpLocks/>
          </p:cNvGrpSpPr>
          <p:nvPr/>
        </p:nvGrpSpPr>
        <p:grpSpPr bwMode="auto">
          <a:xfrm>
            <a:off x="5038725" y="1052513"/>
            <a:ext cx="3389313" cy="336550"/>
            <a:chOff x="3355" y="1162"/>
            <a:chExt cx="2135" cy="212"/>
          </a:xfrm>
        </p:grpSpPr>
        <p:sp>
          <p:nvSpPr>
            <p:cNvPr id="739335" name="Text Box 7"/>
            <p:cNvSpPr txBox="1">
              <a:spLocks noChangeArrowheads="1"/>
            </p:cNvSpPr>
            <p:nvPr/>
          </p:nvSpPr>
          <p:spPr bwMode="auto">
            <a:xfrm>
              <a:off x="3447" y="1162"/>
              <a:ext cx="195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あなたの答え（メッセージ）</a:t>
              </a:r>
            </a:p>
          </p:txBody>
        </p:sp>
        <p:sp>
          <p:nvSpPr>
            <p:cNvPr id="739336" name="Line 8"/>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39337" name="Group 9"/>
          <p:cNvGrpSpPr>
            <a:grpSpLocks/>
          </p:cNvGrpSpPr>
          <p:nvPr/>
        </p:nvGrpSpPr>
        <p:grpSpPr bwMode="auto">
          <a:xfrm>
            <a:off x="468313" y="1052513"/>
            <a:ext cx="1905000" cy="336550"/>
            <a:chOff x="365" y="709"/>
            <a:chExt cx="1200" cy="212"/>
          </a:xfrm>
        </p:grpSpPr>
        <p:sp>
          <p:nvSpPr>
            <p:cNvPr id="739338" name="Text Box 10"/>
            <p:cNvSpPr txBox="1">
              <a:spLocks noChangeArrowheads="1"/>
            </p:cNvSpPr>
            <p:nvPr/>
          </p:nvSpPr>
          <p:spPr bwMode="auto">
            <a:xfrm>
              <a:off x="365" y="709"/>
              <a:ext cx="120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意思決定プロセス</a:t>
              </a:r>
            </a:p>
          </p:txBody>
        </p:sp>
        <p:sp>
          <p:nvSpPr>
            <p:cNvPr id="739339" name="Line 11"/>
            <p:cNvSpPr>
              <a:spLocks noChangeShapeType="1"/>
            </p:cNvSpPr>
            <p:nvPr/>
          </p:nvSpPr>
          <p:spPr bwMode="auto">
            <a:xfrm>
              <a:off x="468" y="891"/>
              <a:ext cx="9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3"/>
          <p:cNvSpPr>
            <a:spLocks noGrp="1"/>
          </p:cNvSpPr>
          <p:nvPr>
            <p:ph type="sldNum" sz="quarter" idx="10"/>
          </p:nvPr>
        </p:nvSpPr>
        <p:spPr/>
        <p:txBody>
          <a:bodyPr/>
          <a:lstStyle/>
          <a:p>
            <a:fld id="{2A94C7B4-31FF-4281-8028-CC0ACE74ADFA}" type="slidenum">
              <a:rPr lang="en-US" altLang="ja-JP"/>
              <a:pPr/>
              <a:t>3</a:t>
            </a:fld>
            <a:endParaRPr lang="en-US" altLang="ja-JP"/>
          </a:p>
        </p:txBody>
      </p:sp>
      <p:sp>
        <p:nvSpPr>
          <p:cNvPr id="643074" name="Rectangle 2"/>
          <p:cNvSpPr>
            <a:spLocks noGrp="1" noChangeArrowheads="1"/>
          </p:cNvSpPr>
          <p:nvPr>
            <p:ph type="title"/>
          </p:nvPr>
        </p:nvSpPr>
        <p:spPr>
          <a:xfrm>
            <a:off x="457200" y="454025"/>
            <a:ext cx="8218488" cy="457200"/>
          </a:xfrm>
        </p:spPr>
        <p:txBody>
          <a:bodyPr/>
          <a:lstStyle/>
          <a:p>
            <a:r>
              <a:rPr lang="ja-JP" altLang="en-US"/>
              <a:t>本研修で扱うプレゼン</a:t>
            </a:r>
          </a:p>
        </p:txBody>
      </p:sp>
      <p:sp>
        <p:nvSpPr>
          <p:cNvPr id="643075" name="Rectangle 3"/>
          <p:cNvSpPr>
            <a:spLocks noGrp="1" noChangeArrowheads="1"/>
          </p:cNvSpPr>
          <p:nvPr>
            <p:ph type="body" idx="1"/>
          </p:nvPr>
        </p:nvSpPr>
        <p:spPr>
          <a:xfrm>
            <a:off x="457200" y="1119188"/>
            <a:ext cx="8229600" cy="641350"/>
          </a:xfrm>
        </p:spPr>
        <p:txBody>
          <a:bodyPr/>
          <a:lstStyle/>
          <a:p>
            <a:r>
              <a:rPr lang="ja-JP" altLang="en-US"/>
              <a:t>本研修では、ビジネスの場面において、資料（パワーポイント）を用いながら実施する「ビジネス・プレゼンテーション」を学習する。</a:t>
            </a:r>
          </a:p>
        </p:txBody>
      </p:sp>
      <p:sp>
        <p:nvSpPr>
          <p:cNvPr id="643077" name="Rectangle 5"/>
          <p:cNvSpPr>
            <a:spLocks noChangeArrowheads="1"/>
          </p:cNvSpPr>
          <p:nvPr/>
        </p:nvSpPr>
        <p:spPr bwMode="auto">
          <a:xfrm>
            <a:off x="2987675" y="2616200"/>
            <a:ext cx="1584325" cy="144145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600"/>
          </a:p>
        </p:txBody>
      </p:sp>
      <p:sp>
        <p:nvSpPr>
          <p:cNvPr id="643078" name="Rectangle 6"/>
          <p:cNvSpPr>
            <a:spLocks noChangeArrowheads="1"/>
          </p:cNvSpPr>
          <p:nvPr/>
        </p:nvSpPr>
        <p:spPr bwMode="auto">
          <a:xfrm>
            <a:off x="4572000" y="2616200"/>
            <a:ext cx="1584325" cy="1441450"/>
          </a:xfrm>
          <a:prstGeom prst="rect">
            <a:avLst/>
          </a:prstGeom>
          <a:solidFill>
            <a:srgbClr val="DDDDDD"/>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600"/>
          </a:p>
        </p:txBody>
      </p:sp>
      <p:sp>
        <p:nvSpPr>
          <p:cNvPr id="643079" name="Rectangle 7"/>
          <p:cNvSpPr>
            <a:spLocks noChangeArrowheads="1"/>
          </p:cNvSpPr>
          <p:nvPr/>
        </p:nvSpPr>
        <p:spPr bwMode="auto">
          <a:xfrm>
            <a:off x="2987675" y="4057650"/>
            <a:ext cx="1584325" cy="144145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600"/>
          </a:p>
        </p:txBody>
      </p:sp>
      <p:sp>
        <p:nvSpPr>
          <p:cNvPr id="643080" name="Rectangle 8"/>
          <p:cNvSpPr>
            <a:spLocks noChangeArrowheads="1"/>
          </p:cNvSpPr>
          <p:nvPr/>
        </p:nvSpPr>
        <p:spPr bwMode="auto">
          <a:xfrm>
            <a:off x="4572000" y="4057650"/>
            <a:ext cx="1584325" cy="144145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600"/>
          </a:p>
        </p:txBody>
      </p:sp>
      <p:sp>
        <p:nvSpPr>
          <p:cNvPr id="643081" name="Text Box 9"/>
          <p:cNvSpPr txBox="1">
            <a:spLocks noChangeArrowheads="1"/>
          </p:cNvSpPr>
          <p:nvPr/>
        </p:nvSpPr>
        <p:spPr bwMode="auto">
          <a:xfrm>
            <a:off x="3316288" y="5613400"/>
            <a:ext cx="9271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資料なし</a:t>
            </a:r>
          </a:p>
        </p:txBody>
      </p:sp>
      <p:sp>
        <p:nvSpPr>
          <p:cNvPr id="643082" name="Text Box 10"/>
          <p:cNvSpPr txBox="1">
            <a:spLocks noChangeArrowheads="1"/>
          </p:cNvSpPr>
          <p:nvPr/>
        </p:nvSpPr>
        <p:spPr bwMode="auto">
          <a:xfrm>
            <a:off x="4900613" y="5613400"/>
            <a:ext cx="9318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資料あり</a:t>
            </a:r>
          </a:p>
        </p:txBody>
      </p:sp>
      <p:sp>
        <p:nvSpPr>
          <p:cNvPr id="643084" name="Text Box 12"/>
          <p:cNvSpPr txBox="1">
            <a:spLocks noChangeArrowheads="1"/>
          </p:cNvSpPr>
          <p:nvPr/>
        </p:nvSpPr>
        <p:spPr bwMode="auto">
          <a:xfrm>
            <a:off x="2517775" y="2911475"/>
            <a:ext cx="425450" cy="852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sz="1600"/>
              <a:t>ビジネス</a:t>
            </a:r>
          </a:p>
        </p:txBody>
      </p:sp>
      <p:sp>
        <p:nvSpPr>
          <p:cNvPr id="643085" name="Text Box 13"/>
          <p:cNvSpPr txBox="1">
            <a:spLocks noChangeArrowheads="1"/>
          </p:cNvSpPr>
          <p:nvPr/>
        </p:nvSpPr>
        <p:spPr bwMode="auto">
          <a:xfrm>
            <a:off x="2517775" y="4327525"/>
            <a:ext cx="425450" cy="904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sz="1600"/>
              <a:t>日常生活</a:t>
            </a:r>
          </a:p>
        </p:txBody>
      </p:sp>
      <p:sp>
        <p:nvSpPr>
          <p:cNvPr id="643086" name="Text Box 14"/>
          <p:cNvSpPr txBox="1">
            <a:spLocks noChangeArrowheads="1"/>
          </p:cNvSpPr>
          <p:nvPr/>
        </p:nvSpPr>
        <p:spPr bwMode="auto">
          <a:xfrm>
            <a:off x="4356100" y="2039938"/>
            <a:ext cx="24939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本研修で学習するプレゼン</a:t>
            </a:r>
          </a:p>
        </p:txBody>
      </p:sp>
      <p:sp>
        <p:nvSpPr>
          <p:cNvPr id="643087" name="Line 15"/>
          <p:cNvSpPr>
            <a:spLocks noChangeShapeType="1"/>
          </p:cNvSpPr>
          <p:nvPr/>
        </p:nvSpPr>
        <p:spPr bwMode="auto">
          <a:xfrm flipH="1">
            <a:off x="5221288" y="2349500"/>
            <a:ext cx="358775" cy="504825"/>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43088" name="Text Box 16"/>
          <p:cNvSpPr txBox="1">
            <a:spLocks noChangeArrowheads="1"/>
          </p:cNvSpPr>
          <p:nvPr/>
        </p:nvSpPr>
        <p:spPr bwMode="auto">
          <a:xfrm>
            <a:off x="3189288" y="3078163"/>
            <a:ext cx="1069975"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採用面接</a:t>
            </a:r>
          </a:p>
          <a:p>
            <a:pPr>
              <a:buFontTx/>
              <a:buChar char="•"/>
            </a:pPr>
            <a:r>
              <a:rPr lang="ja-JP" altLang="en-US"/>
              <a:t>朝礼</a:t>
            </a:r>
          </a:p>
        </p:txBody>
      </p:sp>
      <p:sp>
        <p:nvSpPr>
          <p:cNvPr id="643089" name="Text Box 17"/>
          <p:cNvSpPr txBox="1">
            <a:spLocks noChangeArrowheads="1"/>
          </p:cNvSpPr>
          <p:nvPr/>
        </p:nvSpPr>
        <p:spPr bwMode="auto">
          <a:xfrm>
            <a:off x="3189288" y="4519613"/>
            <a:ext cx="1182687"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街頭演説</a:t>
            </a:r>
          </a:p>
          <a:p>
            <a:pPr>
              <a:buFontTx/>
              <a:buChar char="•"/>
            </a:pPr>
            <a:r>
              <a:rPr lang="ja-JP" altLang="en-US"/>
              <a:t>プロポーズ</a:t>
            </a:r>
          </a:p>
        </p:txBody>
      </p:sp>
      <p:sp>
        <p:nvSpPr>
          <p:cNvPr id="643090" name="Text Box 18"/>
          <p:cNvSpPr txBox="1">
            <a:spLocks noChangeArrowheads="1"/>
          </p:cNvSpPr>
          <p:nvPr/>
        </p:nvSpPr>
        <p:spPr bwMode="auto">
          <a:xfrm>
            <a:off x="4754563" y="2865438"/>
            <a:ext cx="1220787"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企画</a:t>
            </a:r>
          </a:p>
          <a:p>
            <a:pPr>
              <a:buFontTx/>
              <a:buChar char="•"/>
            </a:pPr>
            <a:r>
              <a:rPr lang="ja-JP" altLang="en-US"/>
              <a:t>営業活動</a:t>
            </a:r>
          </a:p>
          <a:p>
            <a:pPr>
              <a:buFontTx/>
              <a:buChar char="•"/>
            </a:pPr>
            <a:r>
              <a:rPr lang="ja-JP" altLang="en-US"/>
              <a:t>事業戦略</a:t>
            </a:r>
          </a:p>
          <a:p>
            <a:pPr>
              <a:buFontTx/>
              <a:buChar char="•"/>
            </a:pPr>
            <a:r>
              <a:rPr lang="ja-JP" altLang="en-US"/>
              <a:t>プロジェクト</a:t>
            </a:r>
          </a:p>
        </p:txBody>
      </p:sp>
      <p:sp>
        <p:nvSpPr>
          <p:cNvPr id="643091" name="Text Box 19"/>
          <p:cNvSpPr txBox="1">
            <a:spLocks noChangeArrowheads="1"/>
          </p:cNvSpPr>
          <p:nvPr/>
        </p:nvSpPr>
        <p:spPr bwMode="auto">
          <a:xfrm>
            <a:off x="4754563" y="4625975"/>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講演会</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3"/>
          <p:cNvSpPr>
            <a:spLocks noGrp="1"/>
          </p:cNvSpPr>
          <p:nvPr>
            <p:ph type="sldNum" sz="quarter" idx="10"/>
          </p:nvPr>
        </p:nvSpPr>
        <p:spPr/>
        <p:txBody>
          <a:bodyPr/>
          <a:lstStyle/>
          <a:p>
            <a:fld id="{7149758F-CD81-481E-B791-5BB31460DCB3}" type="slidenum">
              <a:rPr lang="en-US" altLang="ja-JP"/>
              <a:pPr/>
              <a:t>39</a:t>
            </a:fld>
            <a:endParaRPr lang="en-US" altLang="ja-JP"/>
          </a:p>
        </p:txBody>
      </p:sp>
      <p:sp>
        <p:nvSpPr>
          <p:cNvPr id="741378"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a:t>
            </a:r>
            <a:r>
              <a:rPr lang="en-US" altLang="ja-JP"/>
              <a:t>》</a:t>
            </a:r>
            <a:r>
              <a:rPr lang="ja-JP" altLang="en-US"/>
              <a:t>ストーリーライン作成②</a:t>
            </a:r>
          </a:p>
        </p:txBody>
      </p:sp>
      <p:sp>
        <p:nvSpPr>
          <p:cNvPr id="741403" name="Rectangle 27"/>
          <p:cNvSpPr>
            <a:spLocks noChangeArrowheads="1"/>
          </p:cNvSpPr>
          <p:nvPr/>
        </p:nvSpPr>
        <p:spPr bwMode="auto">
          <a:xfrm>
            <a:off x="1360488" y="1746250"/>
            <a:ext cx="1704975"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競争に打ち勝つために、早期のシステム構築に賛成してもらう</a:t>
            </a:r>
          </a:p>
        </p:txBody>
      </p:sp>
      <p:sp>
        <p:nvSpPr>
          <p:cNvPr id="741404" name="Rectangle 28"/>
          <p:cNvSpPr>
            <a:spLocks noChangeArrowheads="1"/>
          </p:cNvSpPr>
          <p:nvPr/>
        </p:nvSpPr>
        <p:spPr bwMode="auto">
          <a:xfrm>
            <a:off x="1360488" y="4581525"/>
            <a:ext cx="1704975"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lnSpc>
                <a:spcPct val="110000"/>
              </a:lnSpc>
              <a:buFontTx/>
              <a:buChar char="•"/>
            </a:pPr>
            <a:r>
              <a:rPr lang="ja-JP" altLang="en-US" sz="1200"/>
              <a:t>現行システムの問題点</a:t>
            </a:r>
          </a:p>
          <a:p>
            <a:pPr>
              <a:lnSpc>
                <a:spcPct val="110000"/>
              </a:lnSpc>
              <a:buFontTx/>
              <a:buChar char="•"/>
            </a:pPr>
            <a:r>
              <a:rPr lang="ja-JP" altLang="en-US" sz="1200"/>
              <a:t>採用するベンダー</a:t>
            </a:r>
          </a:p>
          <a:p>
            <a:pPr>
              <a:lnSpc>
                <a:spcPct val="110000"/>
              </a:lnSpc>
              <a:buFontTx/>
              <a:buChar char="•"/>
            </a:pPr>
            <a:r>
              <a:rPr lang="ja-JP" altLang="en-US" sz="1200"/>
              <a:t>システム投資対効果</a:t>
            </a:r>
          </a:p>
          <a:p>
            <a:pPr>
              <a:lnSpc>
                <a:spcPct val="110000"/>
              </a:lnSpc>
              <a:buFontTx/>
              <a:buChar char="•"/>
            </a:pPr>
            <a:r>
              <a:rPr lang="ja-JP" altLang="en-US" sz="1200"/>
              <a:t>システム構築のリスクと対応策</a:t>
            </a:r>
          </a:p>
          <a:p>
            <a:pPr>
              <a:lnSpc>
                <a:spcPct val="110000"/>
              </a:lnSpc>
              <a:buFontTx/>
              <a:buChar char="•"/>
            </a:pPr>
            <a:r>
              <a:rPr lang="ja-JP" altLang="en-US" sz="1200"/>
              <a:t>システム構築体制、スケジュール</a:t>
            </a:r>
          </a:p>
        </p:txBody>
      </p:sp>
      <p:sp>
        <p:nvSpPr>
          <p:cNvPr id="741405" name="Rectangle 29"/>
          <p:cNvSpPr>
            <a:spLocks noChangeArrowheads="1"/>
          </p:cNvSpPr>
          <p:nvPr/>
        </p:nvSpPr>
        <p:spPr bwMode="auto">
          <a:xfrm>
            <a:off x="1360488" y="2978150"/>
            <a:ext cx="1704975"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競合他社に勝てる</a:t>
            </a:r>
          </a:p>
          <a:p>
            <a:pPr>
              <a:buFontTx/>
              <a:buChar char="•"/>
            </a:pPr>
            <a:r>
              <a:rPr lang="ja-JP" altLang="en-US" sz="1200"/>
              <a:t>システム開発・保守費用が削減できる</a:t>
            </a:r>
          </a:p>
          <a:p>
            <a:pPr>
              <a:buFontTx/>
              <a:buChar char="•"/>
            </a:pPr>
            <a:r>
              <a:rPr lang="ja-JP" altLang="en-US" sz="1200"/>
              <a:t>システム構築時に現場が混乱しない</a:t>
            </a:r>
          </a:p>
          <a:p>
            <a:pPr>
              <a:buFontTx/>
              <a:buChar char="•"/>
            </a:pPr>
            <a:r>
              <a:rPr lang="ja-JP" altLang="en-US" sz="1200"/>
              <a:t>内部統制対応ができる</a:t>
            </a:r>
          </a:p>
        </p:txBody>
      </p:sp>
      <p:sp>
        <p:nvSpPr>
          <p:cNvPr id="741406" name="Rectangle 30"/>
          <p:cNvSpPr>
            <a:spLocks noChangeArrowheads="1"/>
          </p:cNvSpPr>
          <p:nvPr/>
        </p:nvSpPr>
        <p:spPr bwMode="auto">
          <a:xfrm>
            <a:off x="3221038" y="1746250"/>
            <a:ext cx="1706562"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最小限のカスタマイズで</a:t>
            </a:r>
            <a:r>
              <a:rPr lang="en-US" altLang="ja-JP" sz="1200"/>
              <a:t>Soracle</a:t>
            </a:r>
            <a:r>
              <a:rPr lang="ja-JP" altLang="en-US" sz="1200"/>
              <a:t>社のパッケージを導入することに賛成してもらう</a:t>
            </a:r>
          </a:p>
        </p:txBody>
      </p:sp>
      <p:sp>
        <p:nvSpPr>
          <p:cNvPr id="741407" name="Rectangle 31"/>
          <p:cNvSpPr>
            <a:spLocks noChangeArrowheads="1"/>
          </p:cNvSpPr>
          <p:nvPr/>
        </p:nvSpPr>
        <p:spPr bwMode="auto">
          <a:xfrm>
            <a:off x="3221038" y="4581525"/>
            <a:ext cx="1706562"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現行システムの問題点</a:t>
            </a:r>
          </a:p>
          <a:p>
            <a:pPr>
              <a:buFontTx/>
              <a:buChar char="•"/>
            </a:pPr>
            <a:r>
              <a:rPr lang="ja-JP" altLang="en-US" sz="1200"/>
              <a:t>採用するベンダー</a:t>
            </a:r>
          </a:p>
          <a:p>
            <a:pPr>
              <a:buFontTx/>
              <a:buChar char="•"/>
            </a:pPr>
            <a:r>
              <a:rPr lang="ja-JP" altLang="en-US" sz="1200"/>
              <a:t>システム構築に伴う業務プロセスの変化</a:t>
            </a:r>
          </a:p>
          <a:p>
            <a:pPr>
              <a:buFontTx/>
              <a:buChar char="•"/>
            </a:pPr>
            <a:r>
              <a:rPr lang="ja-JP" altLang="en-US" sz="1200"/>
              <a:t>システム構築体制、スケジュール</a:t>
            </a:r>
          </a:p>
        </p:txBody>
      </p:sp>
      <p:sp>
        <p:nvSpPr>
          <p:cNvPr id="741408" name="Rectangle 32"/>
          <p:cNvSpPr>
            <a:spLocks noChangeArrowheads="1"/>
          </p:cNvSpPr>
          <p:nvPr/>
        </p:nvSpPr>
        <p:spPr bwMode="auto">
          <a:xfrm>
            <a:off x="3221038" y="2978150"/>
            <a:ext cx="1706562"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自部門の特殊な業務プロセスをほとんど代えなくて済む</a:t>
            </a:r>
          </a:p>
          <a:p>
            <a:pPr>
              <a:buFontTx/>
              <a:buChar char="•"/>
            </a:pPr>
            <a:r>
              <a:rPr lang="ja-JP" altLang="en-US" sz="1200"/>
              <a:t>システム導入がスムーズに行える</a:t>
            </a:r>
          </a:p>
        </p:txBody>
      </p:sp>
      <p:sp>
        <p:nvSpPr>
          <p:cNvPr id="741409" name="Rectangle 33"/>
          <p:cNvSpPr>
            <a:spLocks noChangeArrowheads="1"/>
          </p:cNvSpPr>
          <p:nvPr/>
        </p:nvSpPr>
        <p:spPr bwMode="auto">
          <a:xfrm>
            <a:off x="5078413" y="1746250"/>
            <a:ext cx="1706562"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en-US" altLang="ja-JP" sz="1200"/>
              <a:t>Soracle</a:t>
            </a:r>
            <a:r>
              <a:rPr lang="ja-JP" altLang="en-US" sz="1200"/>
              <a:t>社のパッケージ導入に賛成してもらう</a:t>
            </a:r>
          </a:p>
        </p:txBody>
      </p:sp>
      <p:sp>
        <p:nvSpPr>
          <p:cNvPr id="741410" name="Rectangle 34"/>
          <p:cNvSpPr>
            <a:spLocks noChangeArrowheads="1"/>
          </p:cNvSpPr>
          <p:nvPr/>
        </p:nvSpPr>
        <p:spPr bwMode="auto">
          <a:xfrm>
            <a:off x="5078413" y="4581525"/>
            <a:ext cx="1706562"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現行システムの問題点</a:t>
            </a:r>
          </a:p>
          <a:p>
            <a:pPr>
              <a:buFontTx/>
              <a:buChar char="•"/>
            </a:pPr>
            <a:r>
              <a:rPr lang="ja-JP" altLang="en-US" sz="1200"/>
              <a:t>採用するベンダー</a:t>
            </a:r>
          </a:p>
          <a:p>
            <a:pPr>
              <a:buFontTx/>
              <a:buChar char="•"/>
            </a:pPr>
            <a:r>
              <a:rPr lang="ja-JP" altLang="en-US" sz="1200"/>
              <a:t>採用する</a:t>
            </a:r>
            <a:r>
              <a:rPr lang="en-US" altLang="ja-JP" sz="1200"/>
              <a:t>ERP</a:t>
            </a:r>
            <a:r>
              <a:rPr lang="ja-JP" altLang="en-US" sz="1200"/>
              <a:t>パッケージ</a:t>
            </a:r>
          </a:p>
          <a:p>
            <a:pPr>
              <a:buFontTx/>
              <a:buChar char="•"/>
            </a:pPr>
            <a:r>
              <a:rPr lang="ja-JP" altLang="en-US" sz="1200"/>
              <a:t>システム構築に伴う業務プロセスの変化</a:t>
            </a:r>
          </a:p>
          <a:p>
            <a:pPr>
              <a:buFontTx/>
              <a:buChar char="•"/>
            </a:pPr>
            <a:r>
              <a:rPr lang="ja-JP" altLang="en-US" sz="1200"/>
              <a:t>システムの構築体制、スケジュール</a:t>
            </a:r>
          </a:p>
        </p:txBody>
      </p:sp>
      <p:sp>
        <p:nvSpPr>
          <p:cNvPr id="741411" name="Rectangle 35"/>
          <p:cNvSpPr>
            <a:spLocks noChangeArrowheads="1"/>
          </p:cNvSpPr>
          <p:nvPr/>
        </p:nvSpPr>
        <p:spPr bwMode="auto">
          <a:xfrm>
            <a:off x="5078413" y="2978150"/>
            <a:ext cx="1706562"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en-US" altLang="ja-JP" sz="1200"/>
              <a:t>Soracle</a:t>
            </a:r>
            <a:r>
              <a:rPr lang="ja-JP" altLang="en-US" sz="1200"/>
              <a:t>社のパッケージを導入しても、営業上</a:t>
            </a:r>
            <a:r>
              <a:rPr lang="en-US" altLang="ja-JP" sz="1200"/>
              <a:t>NAP</a:t>
            </a:r>
            <a:r>
              <a:rPr lang="ja-JP" altLang="en-US" sz="1200"/>
              <a:t>社との関係に影響しない</a:t>
            </a:r>
          </a:p>
          <a:p>
            <a:pPr>
              <a:buFontTx/>
              <a:buChar char="•"/>
            </a:pPr>
            <a:r>
              <a:rPr lang="ja-JP" altLang="en-US" sz="1200"/>
              <a:t>システム導入がスムーズに行える</a:t>
            </a:r>
          </a:p>
        </p:txBody>
      </p:sp>
      <p:sp>
        <p:nvSpPr>
          <p:cNvPr id="741412" name="Rectangle 36"/>
          <p:cNvSpPr>
            <a:spLocks noChangeArrowheads="1"/>
          </p:cNvSpPr>
          <p:nvPr/>
        </p:nvSpPr>
        <p:spPr bwMode="auto">
          <a:xfrm>
            <a:off x="6940550" y="1746250"/>
            <a:ext cx="1704975" cy="10795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カスタマイズはほぼなしで</a:t>
            </a:r>
            <a:r>
              <a:rPr lang="en-US" altLang="ja-JP" sz="1200"/>
              <a:t>Soracle</a:t>
            </a:r>
            <a:r>
              <a:rPr lang="ja-JP" altLang="en-US" sz="1200"/>
              <a:t>社のパッケージを導入することに賛成してもらう</a:t>
            </a:r>
          </a:p>
        </p:txBody>
      </p:sp>
      <p:sp>
        <p:nvSpPr>
          <p:cNvPr id="741413" name="Rectangle 37"/>
          <p:cNvSpPr>
            <a:spLocks noChangeArrowheads="1"/>
          </p:cNvSpPr>
          <p:nvPr/>
        </p:nvSpPr>
        <p:spPr bwMode="auto">
          <a:xfrm>
            <a:off x="6940550" y="4581525"/>
            <a:ext cx="1704975" cy="1943100"/>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現行システムの問題点</a:t>
            </a:r>
          </a:p>
          <a:p>
            <a:pPr>
              <a:buFontTx/>
              <a:buChar char="•"/>
            </a:pPr>
            <a:r>
              <a:rPr lang="ja-JP" altLang="en-US" sz="1200"/>
              <a:t>採用するベンダー</a:t>
            </a:r>
          </a:p>
          <a:p>
            <a:pPr>
              <a:buFontTx/>
              <a:buChar char="•"/>
            </a:pPr>
            <a:r>
              <a:rPr lang="ja-JP" altLang="en-US" sz="1200"/>
              <a:t>システム構築に伴う業務プロセスの変化</a:t>
            </a:r>
          </a:p>
          <a:p>
            <a:pPr>
              <a:buFontTx/>
              <a:buChar char="•"/>
            </a:pPr>
            <a:r>
              <a:rPr lang="ja-JP" altLang="en-US" sz="1200"/>
              <a:t>システムの構築体制、スケジュール</a:t>
            </a:r>
          </a:p>
        </p:txBody>
      </p:sp>
      <p:sp>
        <p:nvSpPr>
          <p:cNvPr id="741414" name="Rectangle 38"/>
          <p:cNvSpPr>
            <a:spLocks noChangeArrowheads="1"/>
          </p:cNvSpPr>
          <p:nvPr/>
        </p:nvSpPr>
        <p:spPr bwMode="auto">
          <a:xfrm>
            <a:off x="6940550" y="2978150"/>
            <a:ext cx="1704975" cy="14589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システム導入により、余計な業務が増えない</a:t>
            </a:r>
          </a:p>
          <a:p>
            <a:pPr>
              <a:buFontTx/>
              <a:buChar char="•"/>
            </a:pPr>
            <a:r>
              <a:rPr lang="ja-JP" altLang="en-US" sz="1200"/>
              <a:t>システム導入がスムーズに行える</a:t>
            </a:r>
          </a:p>
        </p:txBody>
      </p:sp>
      <p:sp>
        <p:nvSpPr>
          <p:cNvPr id="741415" name="Text Box 39"/>
          <p:cNvSpPr txBox="1">
            <a:spLocks noChangeArrowheads="1"/>
          </p:cNvSpPr>
          <p:nvPr/>
        </p:nvSpPr>
        <p:spPr bwMode="auto">
          <a:xfrm>
            <a:off x="179388" y="1984375"/>
            <a:ext cx="11811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プレゼンの目的</a:t>
            </a:r>
          </a:p>
        </p:txBody>
      </p:sp>
      <p:sp>
        <p:nvSpPr>
          <p:cNvPr id="741416" name="Text Box 40"/>
          <p:cNvSpPr txBox="1">
            <a:spLocks noChangeArrowheads="1"/>
          </p:cNvSpPr>
          <p:nvPr/>
        </p:nvSpPr>
        <p:spPr bwMode="auto">
          <a:xfrm>
            <a:off x="265113" y="3540125"/>
            <a:ext cx="10080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600" b="1"/>
              <a:t>WIIFY</a:t>
            </a:r>
          </a:p>
        </p:txBody>
      </p:sp>
      <p:sp>
        <p:nvSpPr>
          <p:cNvPr id="741417" name="Text Box 41"/>
          <p:cNvSpPr txBox="1">
            <a:spLocks noChangeArrowheads="1"/>
          </p:cNvSpPr>
          <p:nvPr/>
        </p:nvSpPr>
        <p:spPr bwMode="auto">
          <a:xfrm>
            <a:off x="179388" y="5384800"/>
            <a:ext cx="11811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t>知りたい</a:t>
            </a:r>
            <a:br>
              <a:rPr lang="ja-JP" altLang="en-US" sz="1600" b="1"/>
            </a:br>
            <a:r>
              <a:rPr lang="ja-JP" altLang="en-US" sz="1600" b="1"/>
              <a:t>こと</a:t>
            </a:r>
          </a:p>
        </p:txBody>
      </p:sp>
      <p:sp>
        <p:nvSpPr>
          <p:cNvPr id="741418" name="Text Box 42"/>
          <p:cNvSpPr txBox="1">
            <a:spLocks noChangeArrowheads="1"/>
          </p:cNvSpPr>
          <p:nvPr/>
        </p:nvSpPr>
        <p:spPr bwMode="auto">
          <a:xfrm>
            <a:off x="1817688" y="1247775"/>
            <a:ext cx="7604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1.</a:t>
            </a:r>
            <a:r>
              <a:rPr lang="ja-JP" altLang="en-US" sz="1600" b="1"/>
              <a:t>社長</a:t>
            </a:r>
          </a:p>
        </p:txBody>
      </p:sp>
      <p:sp>
        <p:nvSpPr>
          <p:cNvPr id="741419" name="Text Box 43"/>
          <p:cNvSpPr txBox="1">
            <a:spLocks noChangeArrowheads="1"/>
          </p:cNvSpPr>
          <p:nvPr/>
        </p:nvSpPr>
        <p:spPr bwMode="auto">
          <a:xfrm>
            <a:off x="3184525" y="1125538"/>
            <a:ext cx="1789113"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2.</a:t>
            </a:r>
            <a:r>
              <a:rPr lang="ja-JP" altLang="en-US" sz="1600" b="1"/>
              <a:t>通信ネットワーク</a:t>
            </a:r>
          </a:p>
          <a:p>
            <a:r>
              <a:rPr lang="ja-JP" altLang="en-US" sz="1600" b="1"/>
              <a:t>事業部長</a:t>
            </a:r>
          </a:p>
        </p:txBody>
      </p:sp>
      <p:sp>
        <p:nvSpPr>
          <p:cNvPr id="741420" name="Text Box 44"/>
          <p:cNvSpPr txBox="1">
            <a:spLocks noChangeArrowheads="1"/>
          </p:cNvSpPr>
          <p:nvPr/>
        </p:nvSpPr>
        <p:spPr bwMode="auto">
          <a:xfrm>
            <a:off x="5081588" y="1125538"/>
            <a:ext cx="17018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3.IT</a:t>
            </a:r>
            <a:r>
              <a:rPr lang="ja-JP" altLang="en-US" sz="1600" b="1"/>
              <a:t>ソリューション</a:t>
            </a:r>
          </a:p>
          <a:p>
            <a:r>
              <a:rPr lang="ja-JP" altLang="en-US" sz="1600" b="1"/>
              <a:t>事業部長</a:t>
            </a:r>
          </a:p>
        </p:txBody>
      </p:sp>
      <p:sp>
        <p:nvSpPr>
          <p:cNvPr id="741421" name="Text Box 45"/>
          <p:cNvSpPr txBox="1">
            <a:spLocks noChangeArrowheads="1"/>
          </p:cNvSpPr>
          <p:nvPr/>
        </p:nvSpPr>
        <p:spPr bwMode="auto">
          <a:xfrm>
            <a:off x="6807200" y="1247775"/>
            <a:ext cx="19732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4.</a:t>
            </a:r>
            <a:r>
              <a:rPr lang="ja-JP" altLang="en-US" sz="1600" b="1"/>
              <a:t>その他の事業部長</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スライド番号プレースホルダー 3"/>
          <p:cNvSpPr>
            <a:spLocks noGrp="1"/>
          </p:cNvSpPr>
          <p:nvPr>
            <p:ph type="sldNum" sz="quarter" idx="10"/>
          </p:nvPr>
        </p:nvSpPr>
        <p:spPr/>
        <p:txBody>
          <a:bodyPr/>
          <a:lstStyle/>
          <a:p>
            <a:fld id="{E1BA0040-24AA-4DE6-B52E-D220D5E24710}" type="slidenum">
              <a:rPr lang="en-US" altLang="ja-JP"/>
              <a:pPr/>
              <a:t>40</a:t>
            </a:fld>
            <a:endParaRPr lang="en-US" altLang="ja-JP"/>
          </a:p>
        </p:txBody>
      </p:sp>
      <p:sp>
        <p:nvSpPr>
          <p:cNvPr id="792578"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a:t>
            </a:r>
            <a:r>
              <a:rPr lang="en-US" altLang="ja-JP"/>
              <a:t>》</a:t>
            </a:r>
            <a:r>
              <a:rPr lang="ja-JP" altLang="en-US"/>
              <a:t>ストーリーライン作成②</a:t>
            </a:r>
          </a:p>
        </p:txBody>
      </p:sp>
      <p:sp>
        <p:nvSpPr>
          <p:cNvPr id="792589" name="Rectangle 13"/>
          <p:cNvSpPr>
            <a:spLocks noChangeArrowheads="1"/>
          </p:cNvSpPr>
          <p:nvPr/>
        </p:nvSpPr>
        <p:spPr bwMode="auto">
          <a:xfrm>
            <a:off x="68263" y="3386138"/>
            <a:ext cx="9015412" cy="3421062"/>
          </a:xfrm>
          <a:prstGeom prst="rect">
            <a:avLst/>
          </a:prstGeom>
          <a:solidFill>
            <a:srgbClr val="DDDDDD"/>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92590" name="Rectangle 14"/>
          <p:cNvSpPr>
            <a:spLocks noChangeArrowheads="1"/>
          </p:cNvSpPr>
          <p:nvPr/>
        </p:nvSpPr>
        <p:spPr bwMode="auto">
          <a:xfrm>
            <a:off x="68263" y="1476375"/>
            <a:ext cx="9015412" cy="511175"/>
          </a:xfrm>
          <a:prstGeom prst="rect">
            <a:avLst/>
          </a:prstGeom>
          <a:solidFill>
            <a:srgbClr val="DDDDDD"/>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92591" name="AutoShape 15"/>
          <p:cNvSpPr>
            <a:spLocks noChangeArrowheads="1"/>
          </p:cNvSpPr>
          <p:nvPr/>
        </p:nvSpPr>
        <p:spPr bwMode="auto">
          <a:xfrm rot="5400000">
            <a:off x="-471487" y="4549775"/>
            <a:ext cx="3352800" cy="1114425"/>
          </a:xfrm>
          <a:prstGeom prst="homePlate">
            <a:avLst>
              <a:gd name="adj" fmla="val 15516"/>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b="1"/>
              <a:t>実効性検討</a:t>
            </a:r>
          </a:p>
        </p:txBody>
      </p:sp>
      <p:sp>
        <p:nvSpPr>
          <p:cNvPr id="792593" name="AutoShape 17"/>
          <p:cNvSpPr>
            <a:spLocks noChangeArrowheads="1"/>
          </p:cNvSpPr>
          <p:nvPr/>
        </p:nvSpPr>
        <p:spPr bwMode="auto">
          <a:xfrm>
            <a:off x="4075113" y="1987550"/>
            <a:ext cx="4059237" cy="4476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カスタマイズが多すぎて、保守コストの負担が膨れ上がっている</a:t>
            </a:r>
          </a:p>
        </p:txBody>
      </p:sp>
      <p:cxnSp>
        <p:nvCxnSpPr>
          <p:cNvPr id="792594" name="AutoShape 18"/>
          <p:cNvCxnSpPr>
            <a:cxnSpLocks noChangeShapeType="1"/>
            <a:stCxn id="792592" idx="3"/>
            <a:endCxn id="792593" idx="1"/>
          </p:cNvCxnSpPr>
          <p:nvPr/>
        </p:nvCxnSpPr>
        <p:spPr bwMode="auto">
          <a:xfrm>
            <a:off x="3598863" y="2211388"/>
            <a:ext cx="466725"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2595" name="Text Box 19"/>
          <p:cNvSpPr txBox="1">
            <a:spLocks noChangeArrowheads="1"/>
          </p:cNvSpPr>
          <p:nvPr/>
        </p:nvSpPr>
        <p:spPr bwMode="auto">
          <a:xfrm>
            <a:off x="1762125" y="1584325"/>
            <a:ext cx="1825625" cy="303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何をするの？</a:t>
            </a:r>
          </a:p>
        </p:txBody>
      </p:sp>
      <p:sp>
        <p:nvSpPr>
          <p:cNvPr id="792596" name="AutoShape 20"/>
          <p:cNvSpPr>
            <a:spLocks noChangeArrowheads="1"/>
          </p:cNvSpPr>
          <p:nvPr/>
        </p:nvSpPr>
        <p:spPr bwMode="auto">
          <a:xfrm>
            <a:off x="4075113" y="1512888"/>
            <a:ext cx="4059237" cy="446087"/>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en-US" altLang="ja-JP" b="1"/>
              <a:t>LRI</a:t>
            </a:r>
            <a:r>
              <a:rPr lang="ja-JP" altLang="en-US" b="1"/>
              <a:t>社提案の</a:t>
            </a:r>
            <a:r>
              <a:rPr lang="en-US" altLang="ja-JP" b="1"/>
              <a:t>Soracle</a:t>
            </a:r>
            <a:r>
              <a:rPr lang="ja-JP" altLang="en-US" b="1"/>
              <a:t>社の</a:t>
            </a:r>
            <a:r>
              <a:rPr lang="en-US" altLang="ja-JP" b="1"/>
              <a:t>ERP</a:t>
            </a:r>
            <a:r>
              <a:rPr lang="ja-JP" altLang="en-US" b="1"/>
              <a:t>パッケージを、カスタマイズを最小限に抑えて導入したい</a:t>
            </a:r>
          </a:p>
        </p:txBody>
      </p:sp>
      <p:cxnSp>
        <p:nvCxnSpPr>
          <p:cNvPr id="792597" name="AutoShape 21"/>
          <p:cNvCxnSpPr>
            <a:cxnSpLocks noChangeShapeType="1"/>
            <a:stCxn id="792595" idx="3"/>
            <a:endCxn id="792596" idx="1"/>
          </p:cNvCxnSpPr>
          <p:nvPr/>
        </p:nvCxnSpPr>
        <p:spPr bwMode="auto">
          <a:xfrm>
            <a:off x="3587750" y="1735138"/>
            <a:ext cx="477838"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2599" name="AutoShape 23"/>
          <p:cNvSpPr>
            <a:spLocks noChangeArrowheads="1"/>
          </p:cNvSpPr>
          <p:nvPr/>
        </p:nvSpPr>
        <p:spPr bwMode="auto">
          <a:xfrm>
            <a:off x="4075113" y="3894138"/>
            <a:ext cx="4059237" cy="70802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現場にとっても、前回のようにベンダーと要件を細かくすり合わせる必要がなく、システム導入がスムーズに進む</a:t>
            </a:r>
          </a:p>
        </p:txBody>
      </p:sp>
      <p:sp>
        <p:nvSpPr>
          <p:cNvPr id="792601" name="AutoShape 25"/>
          <p:cNvSpPr>
            <a:spLocks noChangeArrowheads="1"/>
          </p:cNvSpPr>
          <p:nvPr/>
        </p:nvSpPr>
        <p:spPr bwMode="auto">
          <a:xfrm>
            <a:off x="4075113" y="4630738"/>
            <a:ext cx="4059237" cy="446087"/>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最初は現場にとって負担になるが、慣れれば今よりも効率的な業務が実現でき、負担が軽くなる</a:t>
            </a:r>
          </a:p>
        </p:txBody>
      </p:sp>
      <p:sp>
        <p:nvSpPr>
          <p:cNvPr id="792602" name="AutoShape 26"/>
          <p:cNvSpPr>
            <a:spLocks noChangeArrowheads="1"/>
          </p:cNvSpPr>
          <p:nvPr/>
        </p:nvSpPr>
        <p:spPr bwMode="auto">
          <a:xfrm>
            <a:off x="4075113" y="3411538"/>
            <a:ext cx="4059237" cy="452437"/>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新システムの導入によって、内部統制の対応及び保守コスト削減が実現する</a:t>
            </a:r>
          </a:p>
        </p:txBody>
      </p:sp>
      <p:sp>
        <p:nvSpPr>
          <p:cNvPr id="792607" name="AutoShape 31"/>
          <p:cNvSpPr>
            <a:spLocks noChangeArrowheads="1"/>
          </p:cNvSpPr>
          <p:nvPr/>
        </p:nvSpPr>
        <p:spPr bwMode="auto">
          <a:xfrm>
            <a:off x="4075113" y="2463800"/>
            <a:ext cx="4059237" cy="44450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システム構築時に、当時の業務プロセスをそのままシステム化したためである</a:t>
            </a:r>
          </a:p>
        </p:txBody>
      </p:sp>
      <p:cxnSp>
        <p:nvCxnSpPr>
          <p:cNvPr id="792608" name="AutoShape 32"/>
          <p:cNvCxnSpPr>
            <a:cxnSpLocks noChangeShapeType="1"/>
            <a:stCxn id="792606" idx="3"/>
            <a:endCxn id="792607" idx="1"/>
          </p:cNvCxnSpPr>
          <p:nvPr/>
        </p:nvCxnSpPr>
        <p:spPr bwMode="auto">
          <a:xfrm>
            <a:off x="3598863" y="2687638"/>
            <a:ext cx="466725"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2610" name="AutoShape 34"/>
          <p:cNvSpPr>
            <a:spLocks noChangeArrowheads="1"/>
          </p:cNvSpPr>
          <p:nvPr/>
        </p:nvSpPr>
        <p:spPr bwMode="auto">
          <a:xfrm>
            <a:off x="4075113" y="2938463"/>
            <a:ext cx="4059237" cy="44450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内部統制に対応できず、かつ業界の変化にシステムがついていけなくなる</a:t>
            </a:r>
          </a:p>
        </p:txBody>
      </p:sp>
      <p:cxnSp>
        <p:nvCxnSpPr>
          <p:cNvPr id="792611" name="AutoShape 35"/>
          <p:cNvCxnSpPr>
            <a:cxnSpLocks noChangeShapeType="1"/>
            <a:stCxn id="792609" idx="3"/>
            <a:endCxn id="792610" idx="1"/>
          </p:cNvCxnSpPr>
          <p:nvPr/>
        </p:nvCxnSpPr>
        <p:spPr bwMode="auto">
          <a:xfrm>
            <a:off x="3598863" y="3160713"/>
            <a:ext cx="466725"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2612" name="AutoShape 36"/>
          <p:cNvSpPr>
            <a:spLocks noChangeArrowheads="1"/>
          </p:cNvSpPr>
          <p:nvPr/>
        </p:nvSpPr>
        <p:spPr bwMode="auto">
          <a:xfrm rot="5400000">
            <a:off x="653257" y="2447131"/>
            <a:ext cx="1103312" cy="1114425"/>
          </a:xfrm>
          <a:prstGeom prst="homePlate">
            <a:avLst>
              <a:gd name="adj" fmla="val 16144"/>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問題分析</a:t>
            </a:r>
          </a:p>
        </p:txBody>
      </p:sp>
      <p:cxnSp>
        <p:nvCxnSpPr>
          <p:cNvPr id="792613" name="AutoShape 37"/>
          <p:cNvCxnSpPr>
            <a:cxnSpLocks noChangeShapeType="1"/>
            <a:stCxn id="792598" idx="3"/>
            <a:endCxn id="792602" idx="1"/>
          </p:cNvCxnSpPr>
          <p:nvPr/>
        </p:nvCxnSpPr>
        <p:spPr bwMode="auto">
          <a:xfrm>
            <a:off x="3648075" y="3636963"/>
            <a:ext cx="417513"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2614" name="AutoShape 38"/>
          <p:cNvCxnSpPr>
            <a:cxnSpLocks noChangeShapeType="1"/>
            <a:stCxn id="792598" idx="3"/>
            <a:endCxn id="792599" idx="1"/>
          </p:cNvCxnSpPr>
          <p:nvPr/>
        </p:nvCxnSpPr>
        <p:spPr bwMode="auto">
          <a:xfrm>
            <a:off x="3648075" y="3636963"/>
            <a:ext cx="417513" cy="611187"/>
          </a:xfrm>
          <a:prstGeom prst="bentConnector3">
            <a:avLst>
              <a:gd name="adj1" fmla="val 50949"/>
            </a:avLst>
          </a:prstGeom>
          <a:noFill/>
          <a:ln w="1905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2592" name="Text Box 16"/>
          <p:cNvSpPr txBox="1">
            <a:spLocks noChangeArrowheads="1"/>
          </p:cNvSpPr>
          <p:nvPr/>
        </p:nvSpPr>
        <p:spPr bwMode="auto">
          <a:xfrm>
            <a:off x="1765300" y="1955800"/>
            <a:ext cx="1833563"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今のシステムはどうなの？</a:t>
            </a:r>
          </a:p>
        </p:txBody>
      </p:sp>
      <p:sp>
        <p:nvSpPr>
          <p:cNvPr id="792598" name="Text Box 22"/>
          <p:cNvSpPr txBox="1">
            <a:spLocks noChangeArrowheads="1"/>
          </p:cNvSpPr>
          <p:nvPr/>
        </p:nvSpPr>
        <p:spPr bwMode="auto">
          <a:xfrm>
            <a:off x="1762125" y="3379788"/>
            <a:ext cx="1885950"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その施策はメリットがあるの？</a:t>
            </a:r>
          </a:p>
        </p:txBody>
      </p:sp>
      <p:sp>
        <p:nvSpPr>
          <p:cNvPr id="792604" name="AutoShape 28"/>
          <p:cNvSpPr>
            <a:spLocks noChangeArrowheads="1"/>
          </p:cNvSpPr>
          <p:nvPr/>
        </p:nvSpPr>
        <p:spPr bwMode="auto">
          <a:xfrm>
            <a:off x="4075113" y="6057900"/>
            <a:ext cx="4059237" cy="709613"/>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今回たまたま</a:t>
            </a:r>
            <a:r>
              <a:rPr lang="en-US" altLang="ja-JP" b="1"/>
              <a:t>Soracle</a:t>
            </a:r>
            <a:r>
              <a:rPr lang="ja-JP" altLang="en-US" b="1"/>
              <a:t>社のシステム導入となったが、 </a:t>
            </a:r>
            <a:r>
              <a:rPr lang="en-US" altLang="ja-JP" b="1"/>
              <a:t>NAP</a:t>
            </a:r>
            <a:r>
              <a:rPr lang="ja-JP" altLang="en-US" b="1"/>
              <a:t>社との取引は今後も何ら変わらないことを伝えてほしい</a:t>
            </a:r>
          </a:p>
        </p:txBody>
      </p:sp>
      <p:cxnSp>
        <p:nvCxnSpPr>
          <p:cNvPr id="792605" name="AutoShape 29"/>
          <p:cNvCxnSpPr>
            <a:cxnSpLocks noChangeShapeType="1"/>
            <a:stCxn id="792603" idx="3"/>
            <a:endCxn id="792604" idx="1"/>
          </p:cNvCxnSpPr>
          <p:nvPr/>
        </p:nvCxnSpPr>
        <p:spPr bwMode="auto">
          <a:xfrm>
            <a:off x="3598863" y="6413500"/>
            <a:ext cx="466725"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2603" name="Text Box 27"/>
          <p:cNvSpPr txBox="1">
            <a:spLocks noChangeArrowheads="1"/>
          </p:cNvSpPr>
          <p:nvPr/>
        </p:nvSpPr>
        <p:spPr bwMode="auto">
          <a:xfrm>
            <a:off x="1765300" y="6154738"/>
            <a:ext cx="1833563" cy="515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en-US" altLang="ja-JP" b="1"/>
              <a:t>NAP</a:t>
            </a:r>
            <a:r>
              <a:rPr lang="ja-JP" altLang="en-US" b="1"/>
              <a:t>社との関係には影響しないの？</a:t>
            </a:r>
          </a:p>
        </p:txBody>
      </p:sp>
      <p:sp>
        <p:nvSpPr>
          <p:cNvPr id="792606" name="Text Box 30"/>
          <p:cNvSpPr txBox="1">
            <a:spLocks noChangeArrowheads="1"/>
          </p:cNvSpPr>
          <p:nvPr/>
        </p:nvSpPr>
        <p:spPr bwMode="auto">
          <a:xfrm>
            <a:off x="1765300" y="2430463"/>
            <a:ext cx="1833563"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なぜそうなってしまったの？</a:t>
            </a:r>
          </a:p>
        </p:txBody>
      </p:sp>
      <p:sp>
        <p:nvSpPr>
          <p:cNvPr id="792609" name="Text Box 33"/>
          <p:cNvSpPr txBox="1">
            <a:spLocks noChangeArrowheads="1"/>
          </p:cNvSpPr>
          <p:nvPr/>
        </p:nvSpPr>
        <p:spPr bwMode="auto">
          <a:xfrm>
            <a:off x="1765300" y="2903538"/>
            <a:ext cx="1833563"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放っておくとまずいの？</a:t>
            </a:r>
          </a:p>
        </p:txBody>
      </p:sp>
      <p:sp>
        <p:nvSpPr>
          <p:cNvPr id="792615" name="Text Box 39"/>
          <p:cNvSpPr txBox="1">
            <a:spLocks noChangeArrowheads="1"/>
          </p:cNvSpPr>
          <p:nvPr/>
        </p:nvSpPr>
        <p:spPr bwMode="auto">
          <a:xfrm>
            <a:off x="1762125" y="4489450"/>
            <a:ext cx="188595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業務をシステムに合わせると現場が混乱するのでは？</a:t>
            </a:r>
          </a:p>
        </p:txBody>
      </p:sp>
      <p:cxnSp>
        <p:nvCxnSpPr>
          <p:cNvPr id="792616" name="AutoShape 40"/>
          <p:cNvCxnSpPr>
            <a:cxnSpLocks noChangeShapeType="1"/>
            <a:stCxn id="792615" idx="3"/>
            <a:endCxn id="792601" idx="1"/>
          </p:cNvCxnSpPr>
          <p:nvPr/>
        </p:nvCxnSpPr>
        <p:spPr bwMode="auto">
          <a:xfrm>
            <a:off x="3648075" y="4854575"/>
            <a:ext cx="417513"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2617" name="AutoShape 41"/>
          <p:cNvSpPr>
            <a:spLocks noChangeArrowheads="1"/>
          </p:cNvSpPr>
          <p:nvPr/>
        </p:nvSpPr>
        <p:spPr bwMode="auto">
          <a:xfrm rot="5400000">
            <a:off x="960438" y="1720850"/>
            <a:ext cx="488950" cy="1114425"/>
          </a:xfrm>
          <a:prstGeom prst="homePlate">
            <a:avLst>
              <a:gd name="adj" fmla="val 30181"/>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a:t>現状把握</a:t>
            </a:r>
          </a:p>
        </p:txBody>
      </p:sp>
      <p:sp>
        <p:nvSpPr>
          <p:cNvPr id="792618" name="AutoShape 42"/>
          <p:cNvSpPr>
            <a:spLocks noChangeArrowheads="1"/>
          </p:cNvSpPr>
          <p:nvPr/>
        </p:nvSpPr>
        <p:spPr bwMode="auto">
          <a:xfrm rot="5400000">
            <a:off x="903288" y="1246187"/>
            <a:ext cx="603250" cy="1114425"/>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sz="1600" b="1"/>
              <a:t>解決策検討</a:t>
            </a:r>
          </a:p>
        </p:txBody>
      </p:sp>
      <p:sp>
        <p:nvSpPr>
          <p:cNvPr id="792619" name="Oval 43"/>
          <p:cNvSpPr>
            <a:spLocks noChangeArrowheads="1"/>
          </p:cNvSpPr>
          <p:nvPr/>
        </p:nvSpPr>
        <p:spPr bwMode="auto">
          <a:xfrm>
            <a:off x="90488" y="1616075"/>
            <a:ext cx="612775" cy="349250"/>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結論</a:t>
            </a:r>
          </a:p>
        </p:txBody>
      </p:sp>
      <p:sp>
        <p:nvSpPr>
          <p:cNvPr id="792620" name="AutoShape 44"/>
          <p:cNvSpPr>
            <a:spLocks noChangeArrowheads="1"/>
          </p:cNvSpPr>
          <p:nvPr/>
        </p:nvSpPr>
        <p:spPr bwMode="auto">
          <a:xfrm>
            <a:off x="4075113" y="5581650"/>
            <a:ext cx="4059237" cy="446088"/>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ただし、特殊業務が多い通信ネットワーク事業部についてはカスタマイズを行う予定</a:t>
            </a:r>
          </a:p>
        </p:txBody>
      </p:sp>
      <p:sp>
        <p:nvSpPr>
          <p:cNvPr id="792621" name="AutoShape 45"/>
          <p:cNvSpPr>
            <a:spLocks noChangeArrowheads="1"/>
          </p:cNvSpPr>
          <p:nvPr/>
        </p:nvSpPr>
        <p:spPr bwMode="auto">
          <a:xfrm>
            <a:off x="4075113" y="5106988"/>
            <a:ext cx="4059237" cy="446087"/>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b="1"/>
              <a:t>早期の内部統制対応と会社全体の保守コスト削減のため協力してほしい</a:t>
            </a:r>
          </a:p>
        </p:txBody>
      </p:sp>
      <p:sp>
        <p:nvSpPr>
          <p:cNvPr id="792623" name="Oval 47"/>
          <p:cNvSpPr>
            <a:spLocks noChangeArrowheads="1"/>
          </p:cNvSpPr>
          <p:nvPr/>
        </p:nvSpPr>
        <p:spPr bwMode="auto">
          <a:xfrm>
            <a:off x="90488" y="3535363"/>
            <a:ext cx="612775" cy="347662"/>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600" b="1"/>
              <a:t>WIIFY</a:t>
            </a:r>
          </a:p>
        </p:txBody>
      </p:sp>
      <p:cxnSp>
        <p:nvCxnSpPr>
          <p:cNvPr id="792625" name="AutoShape 49"/>
          <p:cNvCxnSpPr>
            <a:cxnSpLocks noChangeShapeType="1"/>
            <a:stCxn id="792615" idx="3"/>
            <a:endCxn id="792621" idx="1"/>
          </p:cNvCxnSpPr>
          <p:nvPr/>
        </p:nvCxnSpPr>
        <p:spPr bwMode="auto">
          <a:xfrm>
            <a:off x="3648075" y="4854575"/>
            <a:ext cx="417513" cy="474663"/>
          </a:xfrm>
          <a:prstGeom prst="bentConnector3">
            <a:avLst>
              <a:gd name="adj1" fmla="val 50949"/>
            </a:avLst>
          </a:prstGeom>
          <a:noFill/>
          <a:ln w="1905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2626" name="AutoShape 50"/>
          <p:cNvCxnSpPr>
            <a:cxnSpLocks noChangeShapeType="1"/>
            <a:stCxn id="792615" idx="3"/>
            <a:endCxn id="792620" idx="1"/>
          </p:cNvCxnSpPr>
          <p:nvPr/>
        </p:nvCxnSpPr>
        <p:spPr bwMode="auto">
          <a:xfrm>
            <a:off x="3648075" y="4854575"/>
            <a:ext cx="417513" cy="949325"/>
          </a:xfrm>
          <a:prstGeom prst="bentConnector3">
            <a:avLst>
              <a:gd name="adj1" fmla="val 50949"/>
            </a:avLst>
          </a:prstGeom>
          <a:noFill/>
          <a:ln w="1905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92582" name="Group 6"/>
          <p:cNvGrpSpPr>
            <a:grpSpLocks/>
          </p:cNvGrpSpPr>
          <p:nvPr/>
        </p:nvGrpSpPr>
        <p:grpSpPr bwMode="auto">
          <a:xfrm>
            <a:off x="4103688" y="1196975"/>
            <a:ext cx="4016375" cy="336550"/>
            <a:chOff x="3355" y="1162"/>
            <a:chExt cx="2135" cy="219"/>
          </a:xfrm>
        </p:grpSpPr>
        <p:sp>
          <p:nvSpPr>
            <p:cNvPr id="792583" name="Text Box 7"/>
            <p:cNvSpPr txBox="1">
              <a:spLocks noChangeArrowheads="1"/>
            </p:cNvSpPr>
            <p:nvPr/>
          </p:nvSpPr>
          <p:spPr bwMode="auto">
            <a:xfrm>
              <a:off x="3447" y="1162"/>
              <a:ext cx="1950" cy="2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あなたの答え（メッセージ）</a:t>
              </a:r>
            </a:p>
          </p:txBody>
        </p:sp>
        <p:sp>
          <p:nvSpPr>
            <p:cNvPr id="792584" name="Line 8"/>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92579" name="Group 3"/>
          <p:cNvGrpSpPr>
            <a:grpSpLocks/>
          </p:cNvGrpSpPr>
          <p:nvPr/>
        </p:nvGrpSpPr>
        <p:grpSpPr bwMode="auto">
          <a:xfrm>
            <a:off x="1763713" y="1196975"/>
            <a:ext cx="1906587" cy="336550"/>
            <a:chOff x="2018" y="1162"/>
            <a:chExt cx="1134" cy="219"/>
          </a:xfrm>
        </p:grpSpPr>
        <p:sp>
          <p:nvSpPr>
            <p:cNvPr id="792580" name="Text Box 4"/>
            <p:cNvSpPr txBox="1">
              <a:spLocks noChangeArrowheads="1"/>
            </p:cNvSpPr>
            <p:nvPr/>
          </p:nvSpPr>
          <p:spPr bwMode="auto">
            <a:xfrm>
              <a:off x="2018" y="1162"/>
              <a:ext cx="1134" cy="2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聞き手の疑問</a:t>
              </a:r>
            </a:p>
          </p:txBody>
        </p:sp>
        <p:sp>
          <p:nvSpPr>
            <p:cNvPr id="792581" name="Line 5"/>
            <p:cNvSpPr>
              <a:spLocks noChangeShapeType="1"/>
            </p:cNvSpPr>
            <p:nvPr/>
          </p:nvSpPr>
          <p:spPr bwMode="auto">
            <a:xfrm>
              <a:off x="2095" y="1344"/>
              <a:ext cx="9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92585" name="Group 9"/>
          <p:cNvGrpSpPr>
            <a:grpSpLocks/>
          </p:cNvGrpSpPr>
          <p:nvPr/>
        </p:nvGrpSpPr>
        <p:grpSpPr bwMode="auto">
          <a:xfrm>
            <a:off x="34925" y="1196975"/>
            <a:ext cx="1905000" cy="336550"/>
            <a:chOff x="365" y="709"/>
            <a:chExt cx="1200" cy="219"/>
          </a:xfrm>
        </p:grpSpPr>
        <p:sp>
          <p:nvSpPr>
            <p:cNvPr id="792586" name="Text Box 10"/>
            <p:cNvSpPr txBox="1">
              <a:spLocks noChangeArrowheads="1"/>
            </p:cNvSpPr>
            <p:nvPr/>
          </p:nvSpPr>
          <p:spPr bwMode="auto">
            <a:xfrm>
              <a:off x="365" y="709"/>
              <a:ext cx="1200" cy="2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意思決定プロセス</a:t>
              </a:r>
            </a:p>
          </p:txBody>
        </p:sp>
        <p:sp>
          <p:nvSpPr>
            <p:cNvPr id="792587" name="Line 11"/>
            <p:cNvSpPr>
              <a:spLocks noChangeShapeType="1"/>
            </p:cNvSpPr>
            <p:nvPr/>
          </p:nvSpPr>
          <p:spPr bwMode="auto">
            <a:xfrm>
              <a:off x="468" y="891"/>
              <a:ext cx="9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92630" name="Group 54"/>
          <p:cNvGrpSpPr>
            <a:grpSpLocks/>
          </p:cNvGrpSpPr>
          <p:nvPr/>
        </p:nvGrpSpPr>
        <p:grpSpPr bwMode="auto">
          <a:xfrm>
            <a:off x="8170863" y="968375"/>
            <a:ext cx="903287" cy="336550"/>
            <a:chOff x="3355" y="1162"/>
            <a:chExt cx="2135" cy="219"/>
          </a:xfrm>
        </p:grpSpPr>
        <p:sp>
          <p:nvSpPr>
            <p:cNvPr id="792631" name="Text Box 55"/>
            <p:cNvSpPr txBox="1">
              <a:spLocks noChangeArrowheads="1"/>
            </p:cNvSpPr>
            <p:nvPr/>
          </p:nvSpPr>
          <p:spPr bwMode="auto">
            <a:xfrm>
              <a:off x="3449" y="1162"/>
              <a:ext cx="1947" cy="2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600"/>
                <a:t>WIIFY</a:t>
              </a:r>
            </a:p>
          </p:txBody>
        </p:sp>
        <p:sp>
          <p:nvSpPr>
            <p:cNvPr id="792632" name="Line 56"/>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792633" name="Text Box 57"/>
          <p:cNvSpPr txBox="1">
            <a:spLocks noChangeArrowheads="1"/>
          </p:cNvSpPr>
          <p:nvPr/>
        </p:nvSpPr>
        <p:spPr bwMode="auto">
          <a:xfrm>
            <a:off x="8112125" y="1223963"/>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u="sng"/>
              <a:t>社</a:t>
            </a:r>
          </a:p>
        </p:txBody>
      </p:sp>
      <p:sp>
        <p:nvSpPr>
          <p:cNvPr id="792634" name="Text Box 58"/>
          <p:cNvSpPr txBox="1">
            <a:spLocks noChangeArrowheads="1"/>
          </p:cNvSpPr>
          <p:nvPr/>
        </p:nvSpPr>
        <p:spPr bwMode="auto">
          <a:xfrm>
            <a:off x="8362950" y="1223963"/>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u="sng"/>
              <a:t>通</a:t>
            </a:r>
          </a:p>
        </p:txBody>
      </p:sp>
      <p:sp>
        <p:nvSpPr>
          <p:cNvPr id="792635" name="Text Box 59"/>
          <p:cNvSpPr txBox="1">
            <a:spLocks noChangeArrowheads="1"/>
          </p:cNvSpPr>
          <p:nvPr/>
        </p:nvSpPr>
        <p:spPr bwMode="auto">
          <a:xfrm>
            <a:off x="8613775" y="1230313"/>
            <a:ext cx="3175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u="sng"/>
              <a:t>IT</a:t>
            </a:r>
          </a:p>
        </p:txBody>
      </p:sp>
      <p:sp>
        <p:nvSpPr>
          <p:cNvPr id="792636" name="Text Box 60"/>
          <p:cNvSpPr txBox="1">
            <a:spLocks noChangeArrowheads="1"/>
          </p:cNvSpPr>
          <p:nvPr/>
        </p:nvSpPr>
        <p:spPr bwMode="auto">
          <a:xfrm>
            <a:off x="8847138" y="1223963"/>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u="sng"/>
              <a:t>他</a:t>
            </a:r>
          </a:p>
        </p:txBody>
      </p:sp>
      <p:sp>
        <p:nvSpPr>
          <p:cNvPr id="792638" name="Text Box 62"/>
          <p:cNvSpPr txBox="1">
            <a:spLocks noChangeArrowheads="1"/>
          </p:cNvSpPr>
          <p:nvPr/>
        </p:nvSpPr>
        <p:spPr bwMode="auto">
          <a:xfrm>
            <a:off x="8112125" y="3513138"/>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39" name="Text Box 63"/>
          <p:cNvSpPr txBox="1">
            <a:spLocks noChangeArrowheads="1"/>
          </p:cNvSpPr>
          <p:nvPr/>
        </p:nvSpPr>
        <p:spPr bwMode="auto">
          <a:xfrm>
            <a:off x="8362950" y="4111625"/>
            <a:ext cx="3333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40" name="Text Box 64"/>
          <p:cNvSpPr txBox="1">
            <a:spLocks noChangeArrowheads="1"/>
          </p:cNvSpPr>
          <p:nvPr/>
        </p:nvSpPr>
        <p:spPr bwMode="auto">
          <a:xfrm>
            <a:off x="8601075" y="4111625"/>
            <a:ext cx="3333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41" name="Text Box 65"/>
          <p:cNvSpPr txBox="1">
            <a:spLocks noChangeArrowheads="1"/>
          </p:cNvSpPr>
          <p:nvPr/>
        </p:nvSpPr>
        <p:spPr bwMode="auto">
          <a:xfrm>
            <a:off x="8847138" y="4111625"/>
            <a:ext cx="3333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43" name="Text Box 67"/>
          <p:cNvSpPr txBox="1">
            <a:spLocks noChangeArrowheads="1"/>
          </p:cNvSpPr>
          <p:nvPr/>
        </p:nvSpPr>
        <p:spPr bwMode="auto">
          <a:xfrm>
            <a:off x="8601075" y="4716463"/>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44" name="Text Box 68"/>
          <p:cNvSpPr txBox="1">
            <a:spLocks noChangeArrowheads="1"/>
          </p:cNvSpPr>
          <p:nvPr/>
        </p:nvSpPr>
        <p:spPr bwMode="auto">
          <a:xfrm>
            <a:off x="8847138" y="4716463"/>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47" name="Text Box 71"/>
          <p:cNvSpPr txBox="1">
            <a:spLocks noChangeArrowheads="1"/>
          </p:cNvSpPr>
          <p:nvPr/>
        </p:nvSpPr>
        <p:spPr bwMode="auto">
          <a:xfrm>
            <a:off x="8362950" y="5667375"/>
            <a:ext cx="3333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48" name="Text Box 72"/>
          <p:cNvSpPr txBox="1">
            <a:spLocks noChangeArrowheads="1"/>
          </p:cNvSpPr>
          <p:nvPr/>
        </p:nvSpPr>
        <p:spPr bwMode="auto">
          <a:xfrm>
            <a:off x="8601075" y="6275388"/>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49" name="Text Box 73"/>
          <p:cNvSpPr txBox="1">
            <a:spLocks noChangeArrowheads="1"/>
          </p:cNvSpPr>
          <p:nvPr/>
        </p:nvSpPr>
        <p:spPr bwMode="auto">
          <a:xfrm>
            <a:off x="8362950" y="3513138"/>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50" name="Text Box 74"/>
          <p:cNvSpPr txBox="1">
            <a:spLocks noChangeArrowheads="1"/>
          </p:cNvSpPr>
          <p:nvPr/>
        </p:nvSpPr>
        <p:spPr bwMode="auto">
          <a:xfrm>
            <a:off x="8601075" y="3513138"/>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51" name="Text Box 75"/>
          <p:cNvSpPr txBox="1">
            <a:spLocks noChangeArrowheads="1"/>
          </p:cNvSpPr>
          <p:nvPr/>
        </p:nvSpPr>
        <p:spPr bwMode="auto">
          <a:xfrm>
            <a:off x="8847138" y="3513138"/>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52" name="Text Box 76"/>
          <p:cNvSpPr txBox="1">
            <a:spLocks noChangeArrowheads="1"/>
          </p:cNvSpPr>
          <p:nvPr/>
        </p:nvSpPr>
        <p:spPr bwMode="auto">
          <a:xfrm>
            <a:off x="8112125" y="5192713"/>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53" name="Text Box 77"/>
          <p:cNvSpPr txBox="1">
            <a:spLocks noChangeArrowheads="1"/>
          </p:cNvSpPr>
          <p:nvPr/>
        </p:nvSpPr>
        <p:spPr bwMode="auto">
          <a:xfrm>
            <a:off x="8362950" y="5192713"/>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54" name="Text Box 78"/>
          <p:cNvSpPr txBox="1">
            <a:spLocks noChangeArrowheads="1"/>
          </p:cNvSpPr>
          <p:nvPr/>
        </p:nvSpPr>
        <p:spPr bwMode="auto">
          <a:xfrm>
            <a:off x="8601075" y="5192713"/>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
        <p:nvSpPr>
          <p:cNvPr id="792655" name="Text Box 79"/>
          <p:cNvSpPr txBox="1">
            <a:spLocks noChangeArrowheads="1"/>
          </p:cNvSpPr>
          <p:nvPr/>
        </p:nvSpPr>
        <p:spPr bwMode="auto">
          <a:xfrm>
            <a:off x="8847138" y="5192713"/>
            <a:ext cx="3333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200">
                <a:latin typeface="ＭＳ Ｐゴシック" pitchFamily="50" charset="-128"/>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スライド番号プレースホルダー 3"/>
          <p:cNvSpPr>
            <a:spLocks noGrp="1"/>
          </p:cNvSpPr>
          <p:nvPr>
            <p:ph type="sldNum" sz="quarter" idx="10"/>
          </p:nvPr>
        </p:nvSpPr>
        <p:spPr/>
        <p:txBody>
          <a:bodyPr/>
          <a:lstStyle/>
          <a:p>
            <a:fld id="{88B61730-8B5A-4C9D-B1EB-FA7588245590}" type="slidenum">
              <a:rPr lang="en-US" altLang="ja-JP"/>
              <a:pPr/>
              <a:t>41</a:t>
            </a:fld>
            <a:endParaRPr lang="en-US" altLang="ja-JP"/>
          </a:p>
        </p:txBody>
      </p:sp>
      <p:sp>
        <p:nvSpPr>
          <p:cNvPr id="721134" name="AutoShape 238"/>
          <p:cNvSpPr>
            <a:spLocks noChangeArrowheads="1"/>
          </p:cNvSpPr>
          <p:nvPr/>
        </p:nvSpPr>
        <p:spPr bwMode="auto">
          <a:xfrm flipV="1">
            <a:off x="2989263" y="2781300"/>
            <a:ext cx="3095625" cy="287338"/>
          </a:xfrm>
          <a:prstGeom prst="triangle">
            <a:avLst>
              <a:gd name="adj" fmla="val 50000"/>
            </a:avLst>
          </a:prstGeom>
          <a:solidFill>
            <a:srgbClr val="C0C0C0"/>
          </a:solidFill>
          <a:ln w="9525"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0898" name="Rectangle 2"/>
          <p:cNvSpPr>
            <a:spLocks noGrp="1" noChangeArrowheads="1"/>
          </p:cNvSpPr>
          <p:nvPr>
            <p:ph type="title"/>
          </p:nvPr>
        </p:nvSpPr>
        <p:spPr/>
        <p:txBody>
          <a:bodyPr/>
          <a:lstStyle/>
          <a:p>
            <a:r>
              <a:rPr lang="en-US" altLang="ja-JP"/>
              <a:t>2.</a:t>
            </a:r>
            <a:r>
              <a:rPr lang="ja-JP" altLang="en-US"/>
              <a:t>肉付け</a:t>
            </a:r>
            <a:br>
              <a:rPr lang="ja-JP" altLang="en-US"/>
            </a:br>
            <a:r>
              <a:rPr lang="ja-JP" altLang="en-US"/>
              <a:t>答え（メッセージ）を肉付けする（</a:t>
            </a:r>
            <a:r>
              <a:rPr lang="en-US" altLang="ja-JP"/>
              <a:t>1/2</a:t>
            </a:r>
            <a:r>
              <a:rPr lang="ja-JP" altLang="en-US"/>
              <a:t>）</a:t>
            </a:r>
          </a:p>
        </p:txBody>
      </p:sp>
      <p:sp>
        <p:nvSpPr>
          <p:cNvPr id="720899" name="Rectangle 3"/>
          <p:cNvSpPr>
            <a:spLocks noGrp="1" noChangeArrowheads="1"/>
          </p:cNvSpPr>
          <p:nvPr>
            <p:ph type="body" idx="1"/>
          </p:nvPr>
        </p:nvSpPr>
        <p:spPr/>
        <p:txBody>
          <a:bodyPr/>
          <a:lstStyle/>
          <a:p>
            <a:r>
              <a:rPr lang="ja-JP" altLang="en-US"/>
              <a:t>答え（メッセージ）を用意した後に、答えの肉付けを行う。</a:t>
            </a:r>
          </a:p>
        </p:txBody>
      </p:sp>
      <p:sp>
        <p:nvSpPr>
          <p:cNvPr id="720968" name="Text Box 72"/>
          <p:cNvSpPr txBox="1">
            <a:spLocks noChangeArrowheads="1"/>
          </p:cNvSpPr>
          <p:nvPr/>
        </p:nvSpPr>
        <p:spPr bwMode="auto">
          <a:xfrm>
            <a:off x="3228975" y="2743200"/>
            <a:ext cx="2636838"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なぜそう言えるのか（</a:t>
            </a:r>
            <a:r>
              <a:rPr lang="en-US" altLang="ja-JP" sz="1600" b="1"/>
              <a:t>Why?</a:t>
            </a:r>
            <a:r>
              <a:rPr lang="ja-JP" altLang="en-US" sz="1600" b="1"/>
              <a:t>）</a:t>
            </a:r>
          </a:p>
        </p:txBody>
      </p:sp>
      <p:sp>
        <p:nvSpPr>
          <p:cNvPr id="720999" name="Freeform 103"/>
          <p:cNvSpPr>
            <a:spLocks/>
          </p:cNvSpPr>
          <p:nvPr/>
        </p:nvSpPr>
        <p:spPr bwMode="auto">
          <a:xfrm>
            <a:off x="6502400" y="3838575"/>
            <a:ext cx="301625" cy="1277938"/>
          </a:xfrm>
          <a:custGeom>
            <a:avLst/>
            <a:gdLst>
              <a:gd name="T0" fmla="*/ 25 w 25"/>
              <a:gd name="T1" fmla="*/ 3 h 106"/>
              <a:gd name="T2" fmla="*/ 0 w 25"/>
              <a:gd name="T3" fmla="*/ 0 h 106"/>
              <a:gd name="T4" fmla="*/ 0 w 25"/>
              <a:gd name="T5" fmla="*/ 106 h 106"/>
              <a:gd name="T6" fmla="*/ 25 w 25"/>
              <a:gd name="T7" fmla="*/ 3 h 106"/>
            </a:gdLst>
            <a:ahLst/>
            <a:cxnLst>
              <a:cxn ang="0">
                <a:pos x="T0" y="T1"/>
              </a:cxn>
              <a:cxn ang="0">
                <a:pos x="T2" y="T3"/>
              </a:cxn>
              <a:cxn ang="0">
                <a:pos x="T4" y="T5"/>
              </a:cxn>
              <a:cxn ang="0">
                <a:pos x="T6" y="T7"/>
              </a:cxn>
            </a:cxnLst>
            <a:rect l="0" t="0" r="r" b="b"/>
            <a:pathLst>
              <a:path w="25" h="106">
                <a:moveTo>
                  <a:pt x="25" y="3"/>
                </a:moveTo>
                <a:cubicBezTo>
                  <a:pt x="17" y="1"/>
                  <a:pt x="8" y="0"/>
                  <a:pt x="0" y="0"/>
                </a:cubicBezTo>
                <a:lnTo>
                  <a:pt x="0" y="106"/>
                </a:lnTo>
                <a:lnTo>
                  <a:pt x="25" y="3"/>
                </a:lnTo>
                <a:close/>
              </a:path>
            </a:pathLst>
          </a:custGeom>
          <a:solidFill>
            <a:srgbClr val="333333"/>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21000" name="Freeform 104"/>
          <p:cNvSpPr>
            <a:spLocks/>
          </p:cNvSpPr>
          <p:nvPr/>
        </p:nvSpPr>
        <p:spPr bwMode="auto">
          <a:xfrm>
            <a:off x="6272213" y="3875088"/>
            <a:ext cx="1508125" cy="2519362"/>
          </a:xfrm>
          <a:custGeom>
            <a:avLst/>
            <a:gdLst>
              <a:gd name="T0" fmla="*/ 0 w 125"/>
              <a:gd name="T1" fmla="*/ 207 h 209"/>
              <a:gd name="T2" fmla="*/ 19 w 125"/>
              <a:gd name="T3" fmla="*/ 208 h 209"/>
              <a:gd name="T4" fmla="*/ 125 w 125"/>
              <a:gd name="T5" fmla="*/ 103 h 209"/>
              <a:gd name="T6" fmla="*/ 44 w 125"/>
              <a:gd name="T7" fmla="*/ 0 h 209"/>
              <a:gd name="T8" fmla="*/ 19 w 125"/>
              <a:gd name="T9" fmla="*/ 103 h 209"/>
              <a:gd name="T10" fmla="*/ 0 w 125"/>
              <a:gd name="T11" fmla="*/ 207 h 209"/>
            </a:gdLst>
            <a:ahLst/>
            <a:cxnLst>
              <a:cxn ang="0">
                <a:pos x="T0" y="T1"/>
              </a:cxn>
              <a:cxn ang="0">
                <a:pos x="T2" y="T3"/>
              </a:cxn>
              <a:cxn ang="0">
                <a:pos x="T4" y="T5"/>
              </a:cxn>
              <a:cxn ang="0">
                <a:pos x="T6" y="T7"/>
              </a:cxn>
              <a:cxn ang="0">
                <a:pos x="T8" y="T9"/>
              </a:cxn>
              <a:cxn ang="0">
                <a:pos x="T10" y="T11"/>
              </a:cxn>
            </a:cxnLst>
            <a:rect l="0" t="0" r="r" b="b"/>
            <a:pathLst>
              <a:path w="125" h="209">
                <a:moveTo>
                  <a:pt x="0" y="207"/>
                </a:moveTo>
                <a:cubicBezTo>
                  <a:pt x="6" y="208"/>
                  <a:pt x="12" y="208"/>
                  <a:pt x="19" y="208"/>
                </a:cubicBezTo>
                <a:cubicBezTo>
                  <a:pt x="77" y="209"/>
                  <a:pt x="125" y="161"/>
                  <a:pt x="125" y="103"/>
                </a:cubicBezTo>
                <a:cubicBezTo>
                  <a:pt x="125" y="54"/>
                  <a:pt x="92" y="12"/>
                  <a:pt x="44" y="0"/>
                </a:cubicBezTo>
                <a:lnTo>
                  <a:pt x="19" y="103"/>
                </a:lnTo>
                <a:lnTo>
                  <a:pt x="0" y="207"/>
                </a:lnTo>
                <a:close/>
              </a:path>
            </a:pathLst>
          </a:custGeom>
          <a:solidFill>
            <a:srgbClr val="80808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21001" name="Freeform 105"/>
          <p:cNvSpPr>
            <a:spLocks/>
          </p:cNvSpPr>
          <p:nvPr/>
        </p:nvSpPr>
        <p:spPr bwMode="auto">
          <a:xfrm>
            <a:off x="5476875" y="5116513"/>
            <a:ext cx="1025525" cy="1254125"/>
          </a:xfrm>
          <a:custGeom>
            <a:avLst/>
            <a:gdLst>
              <a:gd name="T0" fmla="*/ 0 w 85"/>
              <a:gd name="T1" fmla="*/ 63 h 104"/>
              <a:gd name="T2" fmla="*/ 66 w 85"/>
              <a:gd name="T3" fmla="*/ 104 h 104"/>
              <a:gd name="T4" fmla="*/ 85 w 85"/>
              <a:gd name="T5" fmla="*/ 0 h 104"/>
              <a:gd name="T6" fmla="*/ 0 w 85"/>
              <a:gd name="T7" fmla="*/ 63 h 104"/>
            </a:gdLst>
            <a:ahLst/>
            <a:cxnLst>
              <a:cxn ang="0">
                <a:pos x="T0" y="T1"/>
              </a:cxn>
              <a:cxn ang="0">
                <a:pos x="T2" y="T3"/>
              </a:cxn>
              <a:cxn ang="0">
                <a:pos x="T4" y="T5"/>
              </a:cxn>
              <a:cxn ang="0">
                <a:pos x="T6" y="T7"/>
              </a:cxn>
            </a:cxnLst>
            <a:rect l="0" t="0" r="r" b="b"/>
            <a:pathLst>
              <a:path w="85" h="104">
                <a:moveTo>
                  <a:pt x="0" y="63"/>
                </a:moveTo>
                <a:cubicBezTo>
                  <a:pt x="16" y="85"/>
                  <a:pt x="40" y="99"/>
                  <a:pt x="66" y="104"/>
                </a:cubicBezTo>
                <a:lnTo>
                  <a:pt x="85" y="0"/>
                </a:lnTo>
                <a:lnTo>
                  <a:pt x="0" y="63"/>
                </a:lnTo>
                <a:close/>
              </a:path>
            </a:pathLst>
          </a:custGeom>
          <a:solidFill>
            <a:srgbClr val="969696"/>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21002" name="Freeform 106"/>
          <p:cNvSpPr>
            <a:spLocks/>
          </p:cNvSpPr>
          <p:nvPr/>
        </p:nvSpPr>
        <p:spPr bwMode="auto">
          <a:xfrm>
            <a:off x="5211763" y="4067175"/>
            <a:ext cx="1290637" cy="1808163"/>
          </a:xfrm>
          <a:custGeom>
            <a:avLst/>
            <a:gdLst>
              <a:gd name="T0" fmla="*/ 46 w 107"/>
              <a:gd name="T1" fmla="*/ 0 h 150"/>
              <a:gd name="T2" fmla="*/ 1 w 107"/>
              <a:gd name="T3" fmla="*/ 86 h 150"/>
              <a:gd name="T4" fmla="*/ 22 w 107"/>
              <a:gd name="T5" fmla="*/ 150 h 150"/>
              <a:gd name="T6" fmla="*/ 107 w 107"/>
              <a:gd name="T7" fmla="*/ 87 h 150"/>
              <a:gd name="T8" fmla="*/ 46 w 107"/>
              <a:gd name="T9" fmla="*/ 0 h 150"/>
            </a:gdLst>
            <a:ahLst/>
            <a:cxnLst>
              <a:cxn ang="0">
                <a:pos x="T0" y="T1"/>
              </a:cxn>
              <a:cxn ang="0">
                <a:pos x="T2" y="T3"/>
              </a:cxn>
              <a:cxn ang="0">
                <a:pos x="T4" y="T5"/>
              </a:cxn>
              <a:cxn ang="0">
                <a:pos x="T6" y="T7"/>
              </a:cxn>
              <a:cxn ang="0">
                <a:pos x="T8" y="T9"/>
              </a:cxn>
            </a:cxnLst>
            <a:rect l="0" t="0" r="r" b="b"/>
            <a:pathLst>
              <a:path w="107" h="150">
                <a:moveTo>
                  <a:pt x="46" y="0"/>
                </a:moveTo>
                <a:cubicBezTo>
                  <a:pt x="17" y="20"/>
                  <a:pt x="1" y="52"/>
                  <a:pt x="1" y="86"/>
                </a:cubicBezTo>
                <a:cubicBezTo>
                  <a:pt x="0" y="110"/>
                  <a:pt x="8" y="132"/>
                  <a:pt x="22" y="150"/>
                </a:cubicBezTo>
                <a:lnTo>
                  <a:pt x="107" y="87"/>
                </a:lnTo>
                <a:lnTo>
                  <a:pt x="46" y="0"/>
                </a:lnTo>
                <a:close/>
              </a:path>
            </a:pathLst>
          </a:custGeom>
          <a:solidFill>
            <a:srgbClr val="C0C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721003" name="Freeform 107"/>
          <p:cNvSpPr>
            <a:spLocks/>
          </p:cNvSpPr>
          <p:nvPr/>
        </p:nvSpPr>
        <p:spPr bwMode="auto">
          <a:xfrm>
            <a:off x="5765800" y="3838575"/>
            <a:ext cx="736600" cy="1277938"/>
          </a:xfrm>
          <a:custGeom>
            <a:avLst/>
            <a:gdLst>
              <a:gd name="T0" fmla="*/ 60 w 61"/>
              <a:gd name="T1" fmla="*/ 0 h 106"/>
              <a:gd name="T2" fmla="*/ 0 w 61"/>
              <a:gd name="T3" fmla="*/ 19 h 106"/>
              <a:gd name="T4" fmla="*/ 61 w 61"/>
              <a:gd name="T5" fmla="*/ 106 h 106"/>
              <a:gd name="T6" fmla="*/ 60 w 61"/>
              <a:gd name="T7" fmla="*/ 0 h 106"/>
            </a:gdLst>
            <a:ahLst/>
            <a:cxnLst>
              <a:cxn ang="0">
                <a:pos x="T0" y="T1"/>
              </a:cxn>
              <a:cxn ang="0">
                <a:pos x="T2" y="T3"/>
              </a:cxn>
              <a:cxn ang="0">
                <a:pos x="T4" y="T5"/>
              </a:cxn>
              <a:cxn ang="0">
                <a:pos x="T6" y="T7"/>
              </a:cxn>
            </a:cxnLst>
            <a:rect l="0" t="0" r="r" b="b"/>
            <a:pathLst>
              <a:path w="61" h="106">
                <a:moveTo>
                  <a:pt x="60" y="0"/>
                </a:moveTo>
                <a:cubicBezTo>
                  <a:pt x="39" y="0"/>
                  <a:pt x="17" y="6"/>
                  <a:pt x="0" y="19"/>
                </a:cubicBezTo>
                <a:lnTo>
                  <a:pt x="61" y="106"/>
                </a:lnTo>
                <a:lnTo>
                  <a:pt x="60" y="0"/>
                </a:lnTo>
                <a:close/>
              </a:path>
            </a:pathLst>
          </a:custGeom>
          <a:solidFill>
            <a:schemeClr val="bg1"/>
          </a:solidFill>
          <a:ln w="9525" cmpd="sng">
            <a:solidFill>
              <a:srgbClr val="000000"/>
            </a:solidFill>
            <a:prstDash val="solid"/>
            <a:round/>
            <a:headEnd/>
            <a:tailEnd/>
          </a:ln>
        </p:spPr>
        <p:txBody>
          <a:bodyPr/>
          <a:lstStyle/>
          <a:p>
            <a:endParaRPr lang="ja-JP" altLang="en-US"/>
          </a:p>
        </p:txBody>
      </p:sp>
      <p:sp>
        <p:nvSpPr>
          <p:cNvPr id="721004" name="Rectangle 108"/>
          <p:cNvSpPr>
            <a:spLocks noChangeAspect="1" noChangeArrowheads="1"/>
          </p:cNvSpPr>
          <p:nvPr/>
        </p:nvSpPr>
        <p:spPr bwMode="auto">
          <a:xfrm>
            <a:off x="5403850" y="3513138"/>
            <a:ext cx="1050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62000">
              <a:defRPr kumimoji="1">
                <a:solidFill>
                  <a:schemeClr val="tx1"/>
                </a:solidFill>
                <a:latin typeface="Arial" charset="0"/>
                <a:ea typeface="ＭＳ Ｐゴシック" pitchFamily="50" charset="-128"/>
              </a:defRPr>
            </a:lvl1pPr>
            <a:lvl2pPr marL="571500" algn="l" defTabSz="762000">
              <a:defRPr kumimoji="1">
                <a:solidFill>
                  <a:schemeClr val="tx1"/>
                </a:solidFill>
                <a:latin typeface="Arial" charset="0"/>
                <a:ea typeface="ＭＳ Ｐゴシック" pitchFamily="50" charset="-128"/>
              </a:defRPr>
            </a:lvl2pPr>
            <a:lvl3pPr marL="1143000" algn="l" defTabSz="762000">
              <a:defRPr kumimoji="1">
                <a:solidFill>
                  <a:schemeClr val="tx1"/>
                </a:solidFill>
                <a:latin typeface="Arial" charset="0"/>
                <a:ea typeface="ＭＳ Ｐゴシック" pitchFamily="50" charset="-128"/>
              </a:defRPr>
            </a:lvl3pPr>
            <a:lvl4pPr marL="1714500" algn="l" defTabSz="762000">
              <a:defRPr kumimoji="1">
                <a:solidFill>
                  <a:schemeClr val="tx1"/>
                </a:solidFill>
                <a:latin typeface="Arial" charset="0"/>
                <a:ea typeface="ＭＳ Ｐゴシック" pitchFamily="50" charset="-128"/>
              </a:defRPr>
            </a:lvl4pPr>
            <a:lvl5pPr marL="2286000" algn="l" defTabSz="762000">
              <a:defRPr kumimoji="1">
                <a:solidFill>
                  <a:schemeClr val="tx1"/>
                </a:solidFill>
                <a:latin typeface="Arial" charset="0"/>
                <a:ea typeface="ＭＳ Ｐゴシック" pitchFamily="50" charset="-128"/>
              </a:defRPr>
            </a:lvl5pPr>
            <a:lvl6pPr marL="2743200" defTabSz="762000" fontAlgn="base">
              <a:spcBef>
                <a:spcPct val="0"/>
              </a:spcBef>
              <a:spcAft>
                <a:spcPct val="0"/>
              </a:spcAft>
              <a:defRPr kumimoji="1">
                <a:solidFill>
                  <a:schemeClr val="tx1"/>
                </a:solidFill>
                <a:latin typeface="Arial" charset="0"/>
                <a:ea typeface="ＭＳ Ｐゴシック" pitchFamily="50" charset="-128"/>
              </a:defRPr>
            </a:lvl6pPr>
            <a:lvl7pPr marL="3200400" defTabSz="762000" fontAlgn="base">
              <a:spcBef>
                <a:spcPct val="0"/>
              </a:spcBef>
              <a:spcAft>
                <a:spcPct val="0"/>
              </a:spcAft>
              <a:defRPr kumimoji="1">
                <a:solidFill>
                  <a:schemeClr val="tx1"/>
                </a:solidFill>
                <a:latin typeface="Arial" charset="0"/>
                <a:ea typeface="ＭＳ Ｐゴシック" pitchFamily="50" charset="-128"/>
              </a:defRPr>
            </a:lvl7pPr>
            <a:lvl8pPr marL="3657600" defTabSz="762000" fontAlgn="base">
              <a:spcBef>
                <a:spcPct val="0"/>
              </a:spcBef>
              <a:spcAft>
                <a:spcPct val="0"/>
              </a:spcAft>
              <a:defRPr kumimoji="1">
                <a:solidFill>
                  <a:schemeClr val="tx1"/>
                </a:solidFill>
                <a:latin typeface="Arial" charset="0"/>
                <a:ea typeface="ＭＳ Ｐゴシック" pitchFamily="50" charset="-128"/>
              </a:defRPr>
            </a:lvl8pPr>
            <a:lvl9pPr marL="4114800" defTabSz="7620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200">
                <a:solidFill>
                  <a:srgbClr val="000000"/>
                </a:solidFill>
              </a:rPr>
              <a:t>言葉使いが悪い</a:t>
            </a:r>
          </a:p>
          <a:p>
            <a:pPr algn="ctr"/>
            <a:r>
              <a:rPr lang="en-US" altLang="ja-JP" sz="1200">
                <a:solidFill>
                  <a:srgbClr val="000000"/>
                </a:solidFill>
              </a:rPr>
              <a:t>3.9%</a:t>
            </a:r>
            <a:endParaRPr lang="en-US" altLang="ja-JP" sz="1200"/>
          </a:p>
        </p:txBody>
      </p:sp>
      <p:sp>
        <p:nvSpPr>
          <p:cNvPr id="721005" name="Rectangle 109"/>
          <p:cNvSpPr>
            <a:spLocks noChangeAspect="1" noChangeArrowheads="1"/>
          </p:cNvSpPr>
          <p:nvPr/>
        </p:nvSpPr>
        <p:spPr bwMode="auto">
          <a:xfrm>
            <a:off x="6700838" y="4883150"/>
            <a:ext cx="8763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62000">
              <a:defRPr kumimoji="1">
                <a:solidFill>
                  <a:schemeClr val="tx1"/>
                </a:solidFill>
                <a:latin typeface="Arial" charset="0"/>
                <a:ea typeface="ＭＳ Ｐゴシック" pitchFamily="50" charset="-128"/>
              </a:defRPr>
            </a:lvl1pPr>
            <a:lvl2pPr marL="571500" algn="l" defTabSz="762000">
              <a:defRPr kumimoji="1">
                <a:solidFill>
                  <a:schemeClr val="tx1"/>
                </a:solidFill>
                <a:latin typeface="Arial" charset="0"/>
                <a:ea typeface="ＭＳ Ｐゴシック" pitchFamily="50" charset="-128"/>
              </a:defRPr>
            </a:lvl2pPr>
            <a:lvl3pPr marL="1143000" algn="l" defTabSz="762000">
              <a:defRPr kumimoji="1">
                <a:solidFill>
                  <a:schemeClr val="tx1"/>
                </a:solidFill>
                <a:latin typeface="Arial" charset="0"/>
                <a:ea typeface="ＭＳ Ｐゴシック" pitchFamily="50" charset="-128"/>
              </a:defRPr>
            </a:lvl3pPr>
            <a:lvl4pPr marL="1714500" algn="l" defTabSz="762000">
              <a:defRPr kumimoji="1">
                <a:solidFill>
                  <a:schemeClr val="tx1"/>
                </a:solidFill>
                <a:latin typeface="Arial" charset="0"/>
                <a:ea typeface="ＭＳ Ｐゴシック" pitchFamily="50" charset="-128"/>
              </a:defRPr>
            </a:lvl4pPr>
            <a:lvl5pPr marL="2286000" algn="l" defTabSz="762000">
              <a:defRPr kumimoji="1">
                <a:solidFill>
                  <a:schemeClr val="tx1"/>
                </a:solidFill>
                <a:latin typeface="Arial" charset="0"/>
                <a:ea typeface="ＭＳ Ｐゴシック" pitchFamily="50" charset="-128"/>
              </a:defRPr>
            </a:lvl5pPr>
            <a:lvl6pPr marL="2743200" defTabSz="762000" fontAlgn="base">
              <a:spcBef>
                <a:spcPct val="0"/>
              </a:spcBef>
              <a:spcAft>
                <a:spcPct val="0"/>
              </a:spcAft>
              <a:defRPr kumimoji="1">
                <a:solidFill>
                  <a:schemeClr val="tx1"/>
                </a:solidFill>
                <a:latin typeface="Arial" charset="0"/>
                <a:ea typeface="ＭＳ Ｐゴシック" pitchFamily="50" charset="-128"/>
              </a:defRPr>
            </a:lvl6pPr>
            <a:lvl7pPr marL="3200400" defTabSz="762000" fontAlgn="base">
              <a:spcBef>
                <a:spcPct val="0"/>
              </a:spcBef>
              <a:spcAft>
                <a:spcPct val="0"/>
              </a:spcAft>
              <a:defRPr kumimoji="1">
                <a:solidFill>
                  <a:schemeClr val="tx1"/>
                </a:solidFill>
                <a:latin typeface="Arial" charset="0"/>
                <a:ea typeface="ＭＳ Ｐゴシック" pitchFamily="50" charset="-128"/>
              </a:defRPr>
            </a:lvl7pPr>
            <a:lvl8pPr marL="3657600" defTabSz="762000" fontAlgn="base">
              <a:spcBef>
                <a:spcPct val="0"/>
              </a:spcBef>
              <a:spcAft>
                <a:spcPct val="0"/>
              </a:spcAft>
              <a:defRPr kumimoji="1">
                <a:solidFill>
                  <a:schemeClr val="tx1"/>
                </a:solidFill>
                <a:latin typeface="Arial" charset="0"/>
                <a:ea typeface="ＭＳ Ｐゴシック" pitchFamily="50" charset="-128"/>
              </a:defRPr>
            </a:lvl8pPr>
            <a:lvl9pPr marL="4114800" defTabSz="7620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200">
                <a:solidFill>
                  <a:srgbClr val="000000"/>
                </a:solidFill>
              </a:rPr>
              <a:t>事務的で</a:t>
            </a:r>
          </a:p>
          <a:p>
            <a:pPr algn="ctr"/>
            <a:r>
              <a:rPr lang="ja-JP" altLang="en-US" sz="1200">
                <a:solidFill>
                  <a:srgbClr val="000000"/>
                </a:solidFill>
              </a:rPr>
              <a:t>配慮に欠ける</a:t>
            </a:r>
          </a:p>
          <a:p>
            <a:pPr algn="ctr"/>
            <a:r>
              <a:rPr lang="en-US" altLang="ja-JP" sz="1200">
                <a:solidFill>
                  <a:srgbClr val="000000"/>
                </a:solidFill>
              </a:rPr>
              <a:t>49.0%</a:t>
            </a:r>
            <a:endParaRPr lang="en-US" altLang="ja-JP" sz="1200"/>
          </a:p>
        </p:txBody>
      </p:sp>
      <p:sp>
        <p:nvSpPr>
          <p:cNvPr id="721006" name="Rectangle 110"/>
          <p:cNvSpPr>
            <a:spLocks noChangeAspect="1" noChangeArrowheads="1"/>
          </p:cNvSpPr>
          <p:nvPr/>
        </p:nvSpPr>
        <p:spPr bwMode="auto">
          <a:xfrm>
            <a:off x="5830888" y="5386388"/>
            <a:ext cx="79692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62000">
              <a:defRPr kumimoji="1">
                <a:solidFill>
                  <a:schemeClr val="tx1"/>
                </a:solidFill>
                <a:latin typeface="Arial" charset="0"/>
                <a:ea typeface="ＭＳ Ｐゴシック" pitchFamily="50" charset="-128"/>
              </a:defRPr>
            </a:lvl1pPr>
            <a:lvl2pPr marL="571500" algn="l" defTabSz="762000">
              <a:defRPr kumimoji="1">
                <a:solidFill>
                  <a:schemeClr val="tx1"/>
                </a:solidFill>
                <a:latin typeface="Arial" charset="0"/>
                <a:ea typeface="ＭＳ Ｐゴシック" pitchFamily="50" charset="-128"/>
              </a:defRPr>
            </a:lvl2pPr>
            <a:lvl3pPr marL="1143000" algn="l" defTabSz="762000">
              <a:defRPr kumimoji="1">
                <a:solidFill>
                  <a:schemeClr val="tx1"/>
                </a:solidFill>
                <a:latin typeface="Arial" charset="0"/>
                <a:ea typeface="ＭＳ Ｐゴシック" pitchFamily="50" charset="-128"/>
              </a:defRPr>
            </a:lvl3pPr>
            <a:lvl4pPr marL="1714500" algn="l" defTabSz="762000">
              <a:defRPr kumimoji="1">
                <a:solidFill>
                  <a:schemeClr val="tx1"/>
                </a:solidFill>
                <a:latin typeface="Arial" charset="0"/>
                <a:ea typeface="ＭＳ Ｐゴシック" pitchFamily="50" charset="-128"/>
              </a:defRPr>
            </a:lvl4pPr>
            <a:lvl5pPr marL="2286000" algn="l" defTabSz="762000">
              <a:defRPr kumimoji="1">
                <a:solidFill>
                  <a:schemeClr val="tx1"/>
                </a:solidFill>
                <a:latin typeface="Arial" charset="0"/>
                <a:ea typeface="ＭＳ Ｐゴシック" pitchFamily="50" charset="-128"/>
              </a:defRPr>
            </a:lvl5pPr>
            <a:lvl6pPr marL="2743200" defTabSz="762000" fontAlgn="base">
              <a:spcBef>
                <a:spcPct val="0"/>
              </a:spcBef>
              <a:spcAft>
                <a:spcPct val="0"/>
              </a:spcAft>
              <a:defRPr kumimoji="1">
                <a:solidFill>
                  <a:schemeClr val="tx1"/>
                </a:solidFill>
                <a:latin typeface="Arial" charset="0"/>
                <a:ea typeface="ＭＳ Ｐゴシック" pitchFamily="50" charset="-128"/>
              </a:defRPr>
            </a:lvl6pPr>
            <a:lvl7pPr marL="3200400" defTabSz="762000" fontAlgn="base">
              <a:spcBef>
                <a:spcPct val="0"/>
              </a:spcBef>
              <a:spcAft>
                <a:spcPct val="0"/>
              </a:spcAft>
              <a:defRPr kumimoji="1">
                <a:solidFill>
                  <a:schemeClr val="tx1"/>
                </a:solidFill>
                <a:latin typeface="Arial" charset="0"/>
                <a:ea typeface="ＭＳ Ｐゴシック" pitchFamily="50" charset="-128"/>
              </a:defRPr>
            </a:lvl7pPr>
            <a:lvl8pPr marL="3657600" defTabSz="762000" fontAlgn="base">
              <a:spcBef>
                <a:spcPct val="0"/>
              </a:spcBef>
              <a:spcAft>
                <a:spcPct val="0"/>
              </a:spcAft>
              <a:defRPr kumimoji="1">
                <a:solidFill>
                  <a:schemeClr val="tx1"/>
                </a:solidFill>
                <a:latin typeface="Arial" charset="0"/>
                <a:ea typeface="ＭＳ Ｐゴシック" pitchFamily="50" charset="-128"/>
              </a:defRPr>
            </a:lvl8pPr>
            <a:lvl9pPr marL="4114800" defTabSz="7620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200">
                <a:solidFill>
                  <a:srgbClr val="000000"/>
                </a:solidFill>
              </a:rPr>
              <a:t>説明が</a:t>
            </a:r>
          </a:p>
          <a:p>
            <a:pPr algn="ctr"/>
            <a:r>
              <a:rPr lang="ja-JP" altLang="en-US" sz="1200">
                <a:solidFill>
                  <a:srgbClr val="000000"/>
                </a:solidFill>
              </a:rPr>
              <a:t>分かりにくい</a:t>
            </a:r>
          </a:p>
          <a:p>
            <a:pPr algn="ctr"/>
            <a:r>
              <a:rPr lang="en-US" altLang="ja-JP" sz="1200">
                <a:solidFill>
                  <a:srgbClr val="000000"/>
                </a:solidFill>
              </a:rPr>
              <a:t>11.8%</a:t>
            </a:r>
            <a:endParaRPr lang="en-US" altLang="ja-JP" sz="1200"/>
          </a:p>
        </p:txBody>
      </p:sp>
      <p:sp>
        <p:nvSpPr>
          <p:cNvPr id="721007" name="Rectangle 111"/>
          <p:cNvSpPr>
            <a:spLocks noChangeAspect="1" noChangeArrowheads="1"/>
          </p:cNvSpPr>
          <p:nvPr/>
        </p:nvSpPr>
        <p:spPr bwMode="auto">
          <a:xfrm>
            <a:off x="5364163" y="4821238"/>
            <a:ext cx="8905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62000">
              <a:defRPr kumimoji="1">
                <a:solidFill>
                  <a:schemeClr val="tx1"/>
                </a:solidFill>
                <a:latin typeface="Arial" charset="0"/>
                <a:ea typeface="ＭＳ Ｐゴシック" pitchFamily="50" charset="-128"/>
              </a:defRPr>
            </a:lvl1pPr>
            <a:lvl2pPr marL="571500" algn="l" defTabSz="762000">
              <a:defRPr kumimoji="1">
                <a:solidFill>
                  <a:schemeClr val="tx1"/>
                </a:solidFill>
                <a:latin typeface="Arial" charset="0"/>
                <a:ea typeface="ＭＳ Ｐゴシック" pitchFamily="50" charset="-128"/>
              </a:defRPr>
            </a:lvl2pPr>
            <a:lvl3pPr marL="1143000" algn="l" defTabSz="762000">
              <a:defRPr kumimoji="1">
                <a:solidFill>
                  <a:schemeClr val="tx1"/>
                </a:solidFill>
                <a:latin typeface="Arial" charset="0"/>
                <a:ea typeface="ＭＳ Ｐゴシック" pitchFamily="50" charset="-128"/>
              </a:defRPr>
            </a:lvl3pPr>
            <a:lvl4pPr marL="1714500" algn="l" defTabSz="762000">
              <a:defRPr kumimoji="1">
                <a:solidFill>
                  <a:schemeClr val="tx1"/>
                </a:solidFill>
                <a:latin typeface="Arial" charset="0"/>
                <a:ea typeface="ＭＳ Ｐゴシック" pitchFamily="50" charset="-128"/>
              </a:defRPr>
            </a:lvl4pPr>
            <a:lvl5pPr marL="2286000" algn="l" defTabSz="762000">
              <a:defRPr kumimoji="1">
                <a:solidFill>
                  <a:schemeClr val="tx1"/>
                </a:solidFill>
                <a:latin typeface="Arial" charset="0"/>
                <a:ea typeface="ＭＳ Ｐゴシック" pitchFamily="50" charset="-128"/>
              </a:defRPr>
            </a:lvl5pPr>
            <a:lvl6pPr marL="2743200" defTabSz="762000" fontAlgn="base">
              <a:spcBef>
                <a:spcPct val="0"/>
              </a:spcBef>
              <a:spcAft>
                <a:spcPct val="0"/>
              </a:spcAft>
              <a:defRPr kumimoji="1">
                <a:solidFill>
                  <a:schemeClr val="tx1"/>
                </a:solidFill>
                <a:latin typeface="Arial" charset="0"/>
                <a:ea typeface="ＭＳ Ｐゴシック" pitchFamily="50" charset="-128"/>
              </a:defRPr>
            </a:lvl6pPr>
            <a:lvl7pPr marL="3200400" defTabSz="762000" fontAlgn="base">
              <a:spcBef>
                <a:spcPct val="0"/>
              </a:spcBef>
              <a:spcAft>
                <a:spcPct val="0"/>
              </a:spcAft>
              <a:defRPr kumimoji="1">
                <a:solidFill>
                  <a:schemeClr val="tx1"/>
                </a:solidFill>
                <a:latin typeface="Arial" charset="0"/>
                <a:ea typeface="ＭＳ Ｐゴシック" pitchFamily="50" charset="-128"/>
              </a:defRPr>
            </a:lvl7pPr>
            <a:lvl8pPr marL="3657600" defTabSz="762000" fontAlgn="base">
              <a:spcBef>
                <a:spcPct val="0"/>
              </a:spcBef>
              <a:spcAft>
                <a:spcPct val="0"/>
              </a:spcAft>
              <a:defRPr kumimoji="1">
                <a:solidFill>
                  <a:schemeClr val="tx1"/>
                </a:solidFill>
                <a:latin typeface="Arial" charset="0"/>
                <a:ea typeface="ＭＳ Ｐゴシック" pitchFamily="50" charset="-128"/>
              </a:defRPr>
            </a:lvl8pPr>
            <a:lvl9pPr marL="4114800" defTabSz="7620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200">
                <a:solidFill>
                  <a:srgbClr val="000000"/>
                </a:solidFill>
              </a:rPr>
              <a:t>質問に的確な</a:t>
            </a:r>
          </a:p>
          <a:p>
            <a:pPr algn="ctr"/>
            <a:r>
              <a:rPr lang="ja-JP" altLang="en-US" sz="1200">
                <a:solidFill>
                  <a:srgbClr val="000000"/>
                </a:solidFill>
              </a:rPr>
              <a:t>回答なし</a:t>
            </a:r>
          </a:p>
          <a:p>
            <a:pPr algn="ctr"/>
            <a:r>
              <a:rPr lang="en-US" altLang="ja-JP" sz="1200">
                <a:solidFill>
                  <a:srgbClr val="000000"/>
                </a:solidFill>
              </a:rPr>
              <a:t>25.5%</a:t>
            </a:r>
            <a:endParaRPr lang="en-US" altLang="ja-JP" sz="1200"/>
          </a:p>
        </p:txBody>
      </p:sp>
      <p:sp>
        <p:nvSpPr>
          <p:cNvPr id="721008" name="Rectangle 112"/>
          <p:cNvSpPr>
            <a:spLocks noChangeAspect="1" noChangeArrowheads="1"/>
          </p:cNvSpPr>
          <p:nvPr/>
        </p:nvSpPr>
        <p:spPr bwMode="auto">
          <a:xfrm>
            <a:off x="5980113" y="4090988"/>
            <a:ext cx="446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62000">
              <a:defRPr kumimoji="1">
                <a:solidFill>
                  <a:schemeClr val="tx1"/>
                </a:solidFill>
                <a:latin typeface="Arial" charset="0"/>
                <a:ea typeface="ＭＳ Ｐゴシック" pitchFamily="50" charset="-128"/>
              </a:defRPr>
            </a:lvl1pPr>
            <a:lvl2pPr marL="571500" algn="l" defTabSz="762000">
              <a:defRPr kumimoji="1">
                <a:solidFill>
                  <a:schemeClr val="tx1"/>
                </a:solidFill>
                <a:latin typeface="Arial" charset="0"/>
                <a:ea typeface="ＭＳ Ｐゴシック" pitchFamily="50" charset="-128"/>
              </a:defRPr>
            </a:lvl2pPr>
            <a:lvl3pPr marL="1143000" algn="l" defTabSz="762000">
              <a:defRPr kumimoji="1">
                <a:solidFill>
                  <a:schemeClr val="tx1"/>
                </a:solidFill>
                <a:latin typeface="Arial" charset="0"/>
                <a:ea typeface="ＭＳ Ｐゴシック" pitchFamily="50" charset="-128"/>
              </a:defRPr>
            </a:lvl3pPr>
            <a:lvl4pPr marL="1714500" algn="l" defTabSz="762000">
              <a:defRPr kumimoji="1">
                <a:solidFill>
                  <a:schemeClr val="tx1"/>
                </a:solidFill>
                <a:latin typeface="Arial" charset="0"/>
                <a:ea typeface="ＭＳ Ｐゴシック" pitchFamily="50" charset="-128"/>
              </a:defRPr>
            </a:lvl4pPr>
            <a:lvl5pPr marL="2286000" algn="l" defTabSz="762000">
              <a:defRPr kumimoji="1">
                <a:solidFill>
                  <a:schemeClr val="tx1"/>
                </a:solidFill>
                <a:latin typeface="Arial" charset="0"/>
                <a:ea typeface="ＭＳ Ｐゴシック" pitchFamily="50" charset="-128"/>
              </a:defRPr>
            </a:lvl5pPr>
            <a:lvl6pPr marL="2743200" defTabSz="762000" fontAlgn="base">
              <a:spcBef>
                <a:spcPct val="0"/>
              </a:spcBef>
              <a:spcAft>
                <a:spcPct val="0"/>
              </a:spcAft>
              <a:defRPr kumimoji="1">
                <a:solidFill>
                  <a:schemeClr val="tx1"/>
                </a:solidFill>
                <a:latin typeface="Arial" charset="0"/>
                <a:ea typeface="ＭＳ Ｐゴシック" pitchFamily="50" charset="-128"/>
              </a:defRPr>
            </a:lvl6pPr>
            <a:lvl7pPr marL="3200400" defTabSz="762000" fontAlgn="base">
              <a:spcBef>
                <a:spcPct val="0"/>
              </a:spcBef>
              <a:spcAft>
                <a:spcPct val="0"/>
              </a:spcAft>
              <a:defRPr kumimoji="1">
                <a:solidFill>
                  <a:schemeClr val="tx1"/>
                </a:solidFill>
                <a:latin typeface="Arial" charset="0"/>
                <a:ea typeface="ＭＳ Ｐゴシック" pitchFamily="50" charset="-128"/>
              </a:defRPr>
            </a:lvl7pPr>
            <a:lvl8pPr marL="3657600" defTabSz="762000" fontAlgn="base">
              <a:spcBef>
                <a:spcPct val="0"/>
              </a:spcBef>
              <a:spcAft>
                <a:spcPct val="0"/>
              </a:spcAft>
              <a:defRPr kumimoji="1">
                <a:solidFill>
                  <a:schemeClr val="tx1"/>
                </a:solidFill>
                <a:latin typeface="Arial" charset="0"/>
                <a:ea typeface="ＭＳ Ｐゴシック" pitchFamily="50" charset="-128"/>
              </a:defRPr>
            </a:lvl8pPr>
            <a:lvl9pPr marL="4114800" defTabSz="7620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200">
                <a:solidFill>
                  <a:srgbClr val="000000"/>
                </a:solidFill>
              </a:rPr>
              <a:t>その他</a:t>
            </a:r>
          </a:p>
          <a:p>
            <a:pPr algn="ctr"/>
            <a:r>
              <a:rPr lang="en-US" altLang="ja-JP" sz="1200">
                <a:solidFill>
                  <a:srgbClr val="000000"/>
                </a:solidFill>
              </a:rPr>
              <a:t>9.8%</a:t>
            </a:r>
            <a:endParaRPr lang="en-US" altLang="ja-JP" sz="1200"/>
          </a:p>
        </p:txBody>
      </p:sp>
      <p:sp>
        <p:nvSpPr>
          <p:cNvPr id="721009" name="Freeform 113"/>
          <p:cNvSpPr>
            <a:spLocks/>
          </p:cNvSpPr>
          <p:nvPr/>
        </p:nvSpPr>
        <p:spPr bwMode="auto">
          <a:xfrm flipH="1">
            <a:off x="6427788" y="3621088"/>
            <a:ext cx="228600" cy="400050"/>
          </a:xfrm>
          <a:custGeom>
            <a:avLst/>
            <a:gdLst>
              <a:gd name="T0" fmla="*/ 0 w 120"/>
              <a:gd name="T1" fmla="*/ 252 h 252"/>
              <a:gd name="T2" fmla="*/ 36 w 120"/>
              <a:gd name="T3" fmla="*/ 0 h 252"/>
              <a:gd name="T4" fmla="*/ 120 w 120"/>
              <a:gd name="T5" fmla="*/ 0 h 252"/>
            </a:gdLst>
            <a:ahLst/>
            <a:cxnLst>
              <a:cxn ang="0">
                <a:pos x="T0" y="T1"/>
              </a:cxn>
              <a:cxn ang="0">
                <a:pos x="T2" y="T3"/>
              </a:cxn>
              <a:cxn ang="0">
                <a:pos x="T4" y="T5"/>
              </a:cxn>
            </a:cxnLst>
            <a:rect l="0" t="0" r="r" b="b"/>
            <a:pathLst>
              <a:path w="120" h="252">
                <a:moveTo>
                  <a:pt x="0" y="252"/>
                </a:moveTo>
                <a:lnTo>
                  <a:pt x="36" y="0"/>
                </a:lnTo>
                <a:lnTo>
                  <a:pt x="120" y="0"/>
                </a:ln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721010" name="Group 114"/>
          <p:cNvGrpSpPr>
            <a:grpSpLocks/>
          </p:cNvGrpSpPr>
          <p:nvPr/>
        </p:nvGrpSpPr>
        <p:grpSpPr bwMode="auto">
          <a:xfrm>
            <a:off x="6556375" y="3729038"/>
            <a:ext cx="1655763" cy="1081087"/>
            <a:chOff x="1610" y="2069"/>
            <a:chExt cx="1043" cy="681"/>
          </a:xfrm>
        </p:grpSpPr>
        <p:sp>
          <p:nvSpPr>
            <p:cNvPr id="721011" name="Freeform 115"/>
            <p:cNvSpPr>
              <a:spLocks/>
            </p:cNvSpPr>
            <p:nvPr/>
          </p:nvSpPr>
          <p:spPr bwMode="auto">
            <a:xfrm>
              <a:off x="1610" y="2078"/>
              <a:ext cx="998" cy="672"/>
            </a:xfrm>
            <a:custGeom>
              <a:avLst/>
              <a:gdLst>
                <a:gd name="T0" fmla="*/ 303 w 1136"/>
                <a:gd name="T1" fmla="*/ 1 h 672"/>
                <a:gd name="T2" fmla="*/ 303 w 1136"/>
                <a:gd name="T3" fmla="*/ 168 h 672"/>
                <a:gd name="T4" fmla="*/ 0 w 1136"/>
                <a:gd name="T5" fmla="*/ 416 h 672"/>
                <a:gd name="T6" fmla="*/ 303 w 1136"/>
                <a:gd name="T7" fmla="*/ 272 h 672"/>
                <a:gd name="T8" fmla="*/ 303 w 1136"/>
                <a:gd name="T9" fmla="*/ 425 h 672"/>
                <a:gd name="T10" fmla="*/ 312 w 1136"/>
                <a:gd name="T11" fmla="*/ 424 h 672"/>
                <a:gd name="T12" fmla="*/ 560 w 1136"/>
                <a:gd name="T13" fmla="*/ 424 h 672"/>
                <a:gd name="T14" fmla="*/ 256 w 1136"/>
                <a:gd name="T15" fmla="*/ 672 h 672"/>
                <a:gd name="T16" fmla="*/ 696 w 1136"/>
                <a:gd name="T17" fmla="*/ 432 h 672"/>
                <a:gd name="T18" fmla="*/ 1136 w 1136"/>
                <a:gd name="T19" fmla="*/ 432 h 672"/>
                <a:gd name="T20" fmla="*/ 1136 w 1136"/>
                <a:gd name="T21" fmla="*/ 0 h 672"/>
                <a:gd name="T22" fmla="*/ 303 w 1136"/>
                <a:gd name="T23" fmla="*/ 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6" h="672">
                  <a:moveTo>
                    <a:pt x="303" y="1"/>
                  </a:moveTo>
                  <a:lnTo>
                    <a:pt x="303" y="168"/>
                  </a:lnTo>
                  <a:lnTo>
                    <a:pt x="0" y="416"/>
                  </a:lnTo>
                  <a:lnTo>
                    <a:pt x="303" y="272"/>
                  </a:lnTo>
                  <a:lnTo>
                    <a:pt x="303" y="425"/>
                  </a:lnTo>
                  <a:lnTo>
                    <a:pt x="312" y="424"/>
                  </a:lnTo>
                  <a:lnTo>
                    <a:pt x="560" y="424"/>
                  </a:lnTo>
                  <a:lnTo>
                    <a:pt x="256" y="672"/>
                  </a:lnTo>
                  <a:lnTo>
                    <a:pt x="696" y="432"/>
                  </a:lnTo>
                  <a:lnTo>
                    <a:pt x="1136" y="432"/>
                  </a:lnTo>
                  <a:lnTo>
                    <a:pt x="1136" y="0"/>
                  </a:lnTo>
                  <a:lnTo>
                    <a:pt x="303" y="1"/>
                  </a:lnTo>
                </a:path>
              </a:pathLst>
            </a:custGeom>
            <a:solidFill>
              <a:srgbClr val="B2B2B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1012" name="Rectangle 116"/>
            <p:cNvSpPr>
              <a:spLocks noChangeArrowheads="1"/>
            </p:cNvSpPr>
            <p:nvPr/>
          </p:nvSpPr>
          <p:spPr bwMode="auto">
            <a:xfrm>
              <a:off x="1882" y="2069"/>
              <a:ext cx="77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defTabSz="762000">
                <a:defRPr kumimoji="1">
                  <a:solidFill>
                    <a:schemeClr val="tx1"/>
                  </a:solidFill>
                  <a:latin typeface="Arial" charset="0"/>
                  <a:ea typeface="ＭＳ Ｐゴシック" pitchFamily="50" charset="-128"/>
                </a:defRPr>
              </a:lvl1pPr>
              <a:lvl2pPr marL="571500" algn="l" defTabSz="762000">
                <a:defRPr kumimoji="1">
                  <a:solidFill>
                    <a:schemeClr val="tx1"/>
                  </a:solidFill>
                  <a:latin typeface="Arial" charset="0"/>
                  <a:ea typeface="ＭＳ Ｐゴシック" pitchFamily="50" charset="-128"/>
                </a:defRPr>
              </a:lvl2pPr>
              <a:lvl3pPr marL="1143000" algn="l" defTabSz="762000">
                <a:defRPr kumimoji="1">
                  <a:solidFill>
                    <a:schemeClr val="tx1"/>
                  </a:solidFill>
                  <a:latin typeface="Arial" charset="0"/>
                  <a:ea typeface="ＭＳ Ｐゴシック" pitchFamily="50" charset="-128"/>
                </a:defRPr>
              </a:lvl3pPr>
              <a:lvl4pPr marL="1714500" algn="l" defTabSz="762000">
                <a:defRPr kumimoji="1">
                  <a:solidFill>
                    <a:schemeClr val="tx1"/>
                  </a:solidFill>
                  <a:latin typeface="Arial" charset="0"/>
                  <a:ea typeface="ＭＳ Ｐゴシック" pitchFamily="50" charset="-128"/>
                </a:defRPr>
              </a:lvl4pPr>
              <a:lvl5pPr marL="2286000" algn="l" defTabSz="762000">
                <a:defRPr kumimoji="1">
                  <a:solidFill>
                    <a:schemeClr val="tx1"/>
                  </a:solidFill>
                  <a:latin typeface="Arial" charset="0"/>
                  <a:ea typeface="ＭＳ Ｐゴシック" pitchFamily="50" charset="-128"/>
                </a:defRPr>
              </a:lvl5pPr>
              <a:lvl6pPr marL="2743200" defTabSz="762000" fontAlgn="base">
                <a:spcBef>
                  <a:spcPct val="0"/>
                </a:spcBef>
                <a:spcAft>
                  <a:spcPct val="0"/>
                </a:spcAft>
                <a:defRPr kumimoji="1">
                  <a:solidFill>
                    <a:schemeClr val="tx1"/>
                  </a:solidFill>
                  <a:latin typeface="Arial" charset="0"/>
                  <a:ea typeface="ＭＳ Ｐゴシック" pitchFamily="50" charset="-128"/>
                </a:defRPr>
              </a:lvl6pPr>
              <a:lvl7pPr marL="3200400" defTabSz="762000" fontAlgn="base">
                <a:spcBef>
                  <a:spcPct val="0"/>
                </a:spcBef>
                <a:spcAft>
                  <a:spcPct val="0"/>
                </a:spcAft>
                <a:defRPr kumimoji="1">
                  <a:solidFill>
                    <a:schemeClr val="tx1"/>
                  </a:solidFill>
                  <a:latin typeface="Arial" charset="0"/>
                  <a:ea typeface="ＭＳ Ｐゴシック" pitchFamily="50" charset="-128"/>
                </a:defRPr>
              </a:lvl7pPr>
              <a:lvl8pPr marL="3657600" defTabSz="762000" fontAlgn="base">
                <a:spcBef>
                  <a:spcPct val="0"/>
                </a:spcBef>
                <a:spcAft>
                  <a:spcPct val="0"/>
                </a:spcAft>
                <a:defRPr kumimoji="1">
                  <a:solidFill>
                    <a:schemeClr val="tx1"/>
                  </a:solidFill>
                  <a:latin typeface="Arial" charset="0"/>
                  <a:ea typeface="ＭＳ Ｐゴシック" pitchFamily="50" charset="-128"/>
                </a:defRPr>
              </a:lvl8pPr>
              <a:lvl9pPr marL="4114800" defTabSz="7620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200"/>
                <a:t>応対態度が悪いことに起因すると考えられる</a:t>
              </a:r>
            </a:p>
          </p:txBody>
        </p:sp>
      </p:grpSp>
      <p:sp>
        <p:nvSpPr>
          <p:cNvPr id="721020" name="Freeform 124"/>
          <p:cNvSpPr>
            <a:spLocks/>
          </p:cNvSpPr>
          <p:nvPr/>
        </p:nvSpPr>
        <p:spPr bwMode="auto">
          <a:xfrm flipH="1" flipV="1">
            <a:off x="4540250" y="5457825"/>
            <a:ext cx="1727200" cy="1066800"/>
          </a:xfrm>
          <a:custGeom>
            <a:avLst/>
            <a:gdLst>
              <a:gd name="T0" fmla="*/ 303 w 1136"/>
              <a:gd name="T1" fmla="*/ 1 h 672"/>
              <a:gd name="T2" fmla="*/ 303 w 1136"/>
              <a:gd name="T3" fmla="*/ 168 h 672"/>
              <a:gd name="T4" fmla="*/ 0 w 1136"/>
              <a:gd name="T5" fmla="*/ 416 h 672"/>
              <a:gd name="T6" fmla="*/ 303 w 1136"/>
              <a:gd name="T7" fmla="*/ 272 h 672"/>
              <a:gd name="T8" fmla="*/ 303 w 1136"/>
              <a:gd name="T9" fmla="*/ 425 h 672"/>
              <a:gd name="T10" fmla="*/ 312 w 1136"/>
              <a:gd name="T11" fmla="*/ 424 h 672"/>
              <a:gd name="T12" fmla="*/ 560 w 1136"/>
              <a:gd name="T13" fmla="*/ 424 h 672"/>
              <a:gd name="T14" fmla="*/ 256 w 1136"/>
              <a:gd name="T15" fmla="*/ 672 h 672"/>
              <a:gd name="T16" fmla="*/ 696 w 1136"/>
              <a:gd name="T17" fmla="*/ 432 h 672"/>
              <a:gd name="T18" fmla="*/ 1136 w 1136"/>
              <a:gd name="T19" fmla="*/ 432 h 672"/>
              <a:gd name="T20" fmla="*/ 1136 w 1136"/>
              <a:gd name="T21" fmla="*/ 0 h 672"/>
              <a:gd name="T22" fmla="*/ 303 w 1136"/>
              <a:gd name="T23" fmla="*/ 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6" h="672">
                <a:moveTo>
                  <a:pt x="303" y="1"/>
                </a:moveTo>
                <a:lnTo>
                  <a:pt x="303" y="168"/>
                </a:lnTo>
                <a:lnTo>
                  <a:pt x="0" y="416"/>
                </a:lnTo>
                <a:lnTo>
                  <a:pt x="303" y="272"/>
                </a:lnTo>
                <a:lnTo>
                  <a:pt x="303" y="425"/>
                </a:lnTo>
                <a:lnTo>
                  <a:pt x="312" y="424"/>
                </a:lnTo>
                <a:lnTo>
                  <a:pt x="560" y="424"/>
                </a:lnTo>
                <a:lnTo>
                  <a:pt x="256" y="672"/>
                </a:lnTo>
                <a:lnTo>
                  <a:pt x="696" y="432"/>
                </a:lnTo>
                <a:lnTo>
                  <a:pt x="1136" y="432"/>
                </a:lnTo>
                <a:lnTo>
                  <a:pt x="1136" y="0"/>
                </a:lnTo>
                <a:lnTo>
                  <a:pt x="303" y="1"/>
                </a:lnTo>
              </a:path>
            </a:pathLst>
          </a:custGeom>
          <a:solidFill>
            <a:srgbClr val="B2B2B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1014" name="Rectangle 118"/>
          <p:cNvSpPr>
            <a:spLocks noChangeArrowheads="1"/>
          </p:cNvSpPr>
          <p:nvPr/>
        </p:nvSpPr>
        <p:spPr bwMode="auto">
          <a:xfrm>
            <a:off x="4500563" y="5826125"/>
            <a:ext cx="14065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defTabSz="762000">
              <a:defRPr kumimoji="1">
                <a:solidFill>
                  <a:schemeClr val="tx1"/>
                </a:solidFill>
                <a:latin typeface="Arial" charset="0"/>
                <a:ea typeface="ＭＳ Ｐゴシック" pitchFamily="50" charset="-128"/>
              </a:defRPr>
            </a:lvl1pPr>
            <a:lvl2pPr marL="571500" algn="l" defTabSz="762000">
              <a:defRPr kumimoji="1">
                <a:solidFill>
                  <a:schemeClr val="tx1"/>
                </a:solidFill>
                <a:latin typeface="Arial" charset="0"/>
                <a:ea typeface="ＭＳ Ｐゴシック" pitchFamily="50" charset="-128"/>
              </a:defRPr>
            </a:lvl2pPr>
            <a:lvl3pPr marL="1143000" algn="l" defTabSz="762000">
              <a:defRPr kumimoji="1">
                <a:solidFill>
                  <a:schemeClr val="tx1"/>
                </a:solidFill>
                <a:latin typeface="Arial" charset="0"/>
                <a:ea typeface="ＭＳ Ｐゴシック" pitchFamily="50" charset="-128"/>
              </a:defRPr>
            </a:lvl3pPr>
            <a:lvl4pPr marL="1714500" algn="l" defTabSz="762000">
              <a:defRPr kumimoji="1">
                <a:solidFill>
                  <a:schemeClr val="tx1"/>
                </a:solidFill>
                <a:latin typeface="Arial" charset="0"/>
                <a:ea typeface="ＭＳ Ｐゴシック" pitchFamily="50" charset="-128"/>
              </a:defRPr>
            </a:lvl4pPr>
            <a:lvl5pPr marL="2286000" algn="l" defTabSz="762000">
              <a:defRPr kumimoji="1">
                <a:solidFill>
                  <a:schemeClr val="tx1"/>
                </a:solidFill>
                <a:latin typeface="Arial" charset="0"/>
                <a:ea typeface="ＭＳ Ｐゴシック" pitchFamily="50" charset="-128"/>
              </a:defRPr>
            </a:lvl5pPr>
            <a:lvl6pPr marL="2743200" defTabSz="762000" fontAlgn="base">
              <a:spcBef>
                <a:spcPct val="0"/>
              </a:spcBef>
              <a:spcAft>
                <a:spcPct val="0"/>
              </a:spcAft>
              <a:defRPr kumimoji="1">
                <a:solidFill>
                  <a:schemeClr val="tx1"/>
                </a:solidFill>
                <a:latin typeface="Arial" charset="0"/>
                <a:ea typeface="ＭＳ Ｐゴシック" pitchFamily="50" charset="-128"/>
              </a:defRPr>
            </a:lvl6pPr>
            <a:lvl7pPr marL="3200400" defTabSz="762000" fontAlgn="base">
              <a:spcBef>
                <a:spcPct val="0"/>
              </a:spcBef>
              <a:spcAft>
                <a:spcPct val="0"/>
              </a:spcAft>
              <a:defRPr kumimoji="1">
                <a:solidFill>
                  <a:schemeClr val="tx1"/>
                </a:solidFill>
                <a:latin typeface="Arial" charset="0"/>
                <a:ea typeface="ＭＳ Ｐゴシック" pitchFamily="50" charset="-128"/>
              </a:defRPr>
            </a:lvl7pPr>
            <a:lvl8pPr marL="3657600" defTabSz="762000" fontAlgn="base">
              <a:spcBef>
                <a:spcPct val="0"/>
              </a:spcBef>
              <a:spcAft>
                <a:spcPct val="0"/>
              </a:spcAft>
              <a:defRPr kumimoji="1">
                <a:solidFill>
                  <a:schemeClr val="tx1"/>
                </a:solidFill>
                <a:latin typeface="Arial" charset="0"/>
                <a:ea typeface="ＭＳ Ｐゴシック" pitchFamily="50" charset="-128"/>
              </a:defRPr>
            </a:lvl8pPr>
            <a:lvl9pPr marL="4114800" defTabSz="7620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200"/>
              <a:t>応対内容が不十分であることに起因すると考えられる</a:t>
            </a:r>
          </a:p>
        </p:txBody>
      </p:sp>
      <p:sp>
        <p:nvSpPr>
          <p:cNvPr id="720958" name="AutoShape 62"/>
          <p:cNvSpPr>
            <a:spLocks noChangeArrowheads="1"/>
          </p:cNvSpPr>
          <p:nvPr/>
        </p:nvSpPr>
        <p:spPr bwMode="auto">
          <a:xfrm>
            <a:off x="4787900" y="1628775"/>
            <a:ext cx="3600450" cy="1052513"/>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endParaRPr lang="en-US" altLang="ja-JP"/>
          </a:p>
          <a:p>
            <a:pPr>
              <a:buFontTx/>
              <a:buChar char="•"/>
            </a:pPr>
            <a:r>
              <a:rPr lang="ja-JP" altLang="en-US"/>
              <a:t>コールセンターの「応対態度の悪さ」や「応対内容の不十分さ」が原因であると考えられる。</a:t>
            </a:r>
          </a:p>
        </p:txBody>
      </p:sp>
      <p:sp>
        <p:nvSpPr>
          <p:cNvPr id="721194" name="AutoShape 298"/>
          <p:cNvSpPr>
            <a:spLocks noChangeArrowheads="1"/>
          </p:cNvSpPr>
          <p:nvPr/>
        </p:nvSpPr>
        <p:spPr bwMode="auto">
          <a:xfrm>
            <a:off x="755650" y="1628775"/>
            <a:ext cx="3600450" cy="1052513"/>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endParaRPr lang="en-US" altLang="ja-JP"/>
          </a:p>
          <a:p>
            <a:pPr>
              <a:buFontTx/>
              <a:buChar char="•"/>
            </a:pPr>
            <a:r>
              <a:rPr lang="ja-JP" altLang="en-US"/>
              <a:t>わが社の顧客満足度が低下しているのはなぜなのか？</a:t>
            </a:r>
          </a:p>
        </p:txBody>
      </p:sp>
      <p:sp>
        <p:nvSpPr>
          <p:cNvPr id="721196" name="AutoShape 300"/>
          <p:cNvSpPr>
            <a:spLocks noChangeArrowheads="1"/>
          </p:cNvSpPr>
          <p:nvPr/>
        </p:nvSpPr>
        <p:spPr bwMode="auto">
          <a:xfrm>
            <a:off x="4464050" y="1917700"/>
            <a:ext cx="215900" cy="647700"/>
          </a:xfrm>
          <a:prstGeom prst="rightArrow">
            <a:avLst>
              <a:gd name="adj1" fmla="val 50000"/>
              <a:gd name="adj2" fmla="val 25000"/>
            </a:avLst>
          </a:prstGeom>
          <a:solidFill>
            <a:schemeClr val="bg1"/>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1197" name="Text Box 301"/>
          <p:cNvSpPr txBox="1">
            <a:spLocks noChangeArrowheads="1"/>
          </p:cNvSpPr>
          <p:nvPr/>
        </p:nvSpPr>
        <p:spPr bwMode="auto">
          <a:xfrm>
            <a:off x="4800600" y="1628775"/>
            <a:ext cx="16430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答え（メッセージ）</a:t>
            </a:r>
          </a:p>
        </p:txBody>
      </p:sp>
      <p:sp>
        <p:nvSpPr>
          <p:cNvPr id="721198" name="Text Box 302"/>
          <p:cNvSpPr txBox="1">
            <a:spLocks noChangeArrowheads="1"/>
          </p:cNvSpPr>
          <p:nvPr/>
        </p:nvSpPr>
        <p:spPr bwMode="auto">
          <a:xfrm>
            <a:off x="800100" y="1628775"/>
            <a:ext cx="13779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聞き手の疑問</a:t>
            </a:r>
          </a:p>
        </p:txBody>
      </p:sp>
      <p:sp>
        <p:nvSpPr>
          <p:cNvPr id="721199" name="Rectangle 303"/>
          <p:cNvSpPr>
            <a:spLocks noChangeArrowheads="1"/>
          </p:cNvSpPr>
          <p:nvPr/>
        </p:nvSpPr>
        <p:spPr bwMode="auto">
          <a:xfrm flipH="1">
            <a:off x="755650" y="3141663"/>
            <a:ext cx="7632700" cy="3455987"/>
          </a:xfrm>
          <a:prstGeom prst="rect">
            <a:avLst/>
          </a:prstGeom>
          <a:noFill/>
          <a:ln w="2857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1200" name="Text Box 304"/>
          <p:cNvSpPr txBox="1">
            <a:spLocks noChangeArrowheads="1"/>
          </p:cNvSpPr>
          <p:nvPr/>
        </p:nvSpPr>
        <p:spPr bwMode="auto">
          <a:xfrm>
            <a:off x="755650" y="3163888"/>
            <a:ext cx="7842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肉付け</a:t>
            </a:r>
          </a:p>
        </p:txBody>
      </p:sp>
      <p:sp>
        <p:nvSpPr>
          <p:cNvPr id="721201" name="Text Box 305"/>
          <p:cNvSpPr txBox="1">
            <a:spLocks noChangeArrowheads="1"/>
          </p:cNvSpPr>
          <p:nvPr/>
        </p:nvSpPr>
        <p:spPr bwMode="auto">
          <a:xfrm>
            <a:off x="5003800" y="3213100"/>
            <a:ext cx="28543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u="sng"/>
              <a:t>コールセンターに対する顧客の不満</a:t>
            </a:r>
          </a:p>
        </p:txBody>
      </p:sp>
      <p:sp>
        <p:nvSpPr>
          <p:cNvPr id="721202" name="Text Box 306"/>
          <p:cNvSpPr txBox="1">
            <a:spLocks noChangeArrowheads="1"/>
          </p:cNvSpPr>
          <p:nvPr/>
        </p:nvSpPr>
        <p:spPr bwMode="auto">
          <a:xfrm>
            <a:off x="1804988" y="3213100"/>
            <a:ext cx="196850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u="sng"/>
              <a:t>顧客が不満を感じること</a:t>
            </a:r>
            <a:br>
              <a:rPr lang="ja-JP" altLang="en-US" u="sng"/>
            </a:br>
            <a:r>
              <a:rPr lang="ja-JP" altLang="en-US" u="sng"/>
              <a:t>（複数回答）</a:t>
            </a:r>
          </a:p>
        </p:txBody>
      </p:sp>
      <p:sp>
        <p:nvSpPr>
          <p:cNvPr id="721203" name="Text Box 307"/>
          <p:cNvSpPr txBox="1">
            <a:spLocks noChangeArrowheads="1"/>
          </p:cNvSpPr>
          <p:nvPr/>
        </p:nvSpPr>
        <p:spPr bwMode="auto">
          <a:xfrm>
            <a:off x="890588" y="4090988"/>
            <a:ext cx="15938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r"/>
            <a:r>
              <a:rPr lang="ja-JP" altLang="en-US" sz="1200"/>
              <a:t>コールセンターの対応</a:t>
            </a:r>
          </a:p>
        </p:txBody>
      </p:sp>
      <p:sp>
        <p:nvSpPr>
          <p:cNvPr id="721204" name="Text Box 308"/>
          <p:cNvSpPr txBox="1">
            <a:spLocks noChangeArrowheads="1"/>
          </p:cNvSpPr>
          <p:nvPr/>
        </p:nvSpPr>
        <p:spPr bwMode="auto">
          <a:xfrm>
            <a:off x="1084263" y="4376738"/>
            <a:ext cx="14001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r"/>
            <a:r>
              <a:rPr lang="ja-JP" altLang="en-US" sz="1200"/>
              <a:t>営業担当者の対応</a:t>
            </a:r>
          </a:p>
        </p:txBody>
      </p:sp>
      <p:sp>
        <p:nvSpPr>
          <p:cNvPr id="721207" name="Text Box 311"/>
          <p:cNvSpPr txBox="1">
            <a:spLocks noChangeArrowheads="1"/>
          </p:cNvSpPr>
          <p:nvPr/>
        </p:nvSpPr>
        <p:spPr bwMode="auto">
          <a:xfrm>
            <a:off x="820738" y="5233988"/>
            <a:ext cx="16637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r"/>
            <a:r>
              <a:rPr lang="ja-JP" altLang="en-US" sz="1200"/>
              <a:t>ダイレクトメールの内容</a:t>
            </a:r>
          </a:p>
        </p:txBody>
      </p:sp>
      <p:sp>
        <p:nvSpPr>
          <p:cNvPr id="721208" name="Text Box 312"/>
          <p:cNvSpPr txBox="1">
            <a:spLocks noChangeArrowheads="1"/>
          </p:cNvSpPr>
          <p:nvPr/>
        </p:nvSpPr>
        <p:spPr bwMode="auto">
          <a:xfrm>
            <a:off x="982663" y="4948238"/>
            <a:ext cx="15017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r"/>
            <a:r>
              <a:rPr lang="ja-JP" altLang="en-US" sz="1200"/>
              <a:t>ホームページの内容</a:t>
            </a:r>
          </a:p>
        </p:txBody>
      </p:sp>
      <p:sp>
        <p:nvSpPr>
          <p:cNvPr id="721209" name="Text Box 313"/>
          <p:cNvSpPr txBox="1">
            <a:spLocks noChangeArrowheads="1"/>
          </p:cNvSpPr>
          <p:nvPr/>
        </p:nvSpPr>
        <p:spPr bwMode="auto">
          <a:xfrm>
            <a:off x="1028700" y="5519738"/>
            <a:ext cx="1455738"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r"/>
            <a:r>
              <a:rPr lang="ja-JP" altLang="en-US" sz="1200"/>
              <a:t>コマーシャルの内容</a:t>
            </a:r>
          </a:p>
        </p:txBody>
      </p:sp>
      <p:sp>
        <p:nvSpPr>
          <p:cNvPr id="721210" name="Text Box 314"/>
          <p:cNvSpPr txBox="1">
            <a:spLocks noChangeArrowheads="1"/>
          </p:cNvSpPr>
          <p:nvPr/>
        </p:nvSpPr>
        <p:spPr bwMode="auto">
          <a:xfrm>
            <a:off x="1541463" y="4662488"/>
            <a:ext cx="9429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r"/>
            <a:r>
              <a:rPr lang="ja-JP" altLang="en-US" sz="1200"/>
              <a:t>商品の内容</a:t>
            </a:r>
          </a:p>
        </p:txBody>
      </p:sp>
      <p:sp>
        <p:nvSpPr>
          <p:cNvPr id="721211" name="Text Box 315"/>
          <p:cNvSpPr txBox="1">
            <a:spLocks noChangeArrowheads="1"/>
          </p:cNvSpPr>
          <p:nvPr/>
        </p:nvSpPr>
        <p:spPr bwMode="auto">
          <a:xfrm>
            <a:off x="1857375" y="5805488"/>
            <a:ext cx="62706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r"/>
            <a:r>
              <a:rPr lang="ja-JP" altLang="en-US" sz="1200"/>
              <a:t>その他</a:t>
            </a:r>
          </a:p>
        </p:txBody>
      </p:sp>
      <p:sp>
        <p:nvSpPr>
          <p:cNvPr id="721213" name="Rectangle 317"/>
          <p:cNvSpPr>
            <a:spLocks noChangeArrowheads="1"/>
          </p:cNvSpPr>
          <p:nvPr/>
        </p:nvSpPr>
        <p:spPr bwMode="auto">
          <a:xfrm>
            <a:off x="2484438" y="4156075"/>
            <a:ext cx="1439862" cy="142875"/>
          </a:xfrm>
          <a:prstGeom prst="rect">
            <a:avLst/>
          </a:prstGeom>
          <a:solidFill>
            <a:srgbClr val="DDDDD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1214" name="Rectangle 318"/>
          <p:cNvSpPr>
            <a:spLocks noChangeArrowheads="1"/>
          </p:cNvSpPr>
          <p:nvPr/>
        </p:nvSpPr>
        <p:spPr bwMode="auto">
          <a:xfrm>
            <a:off x="2484438" y="4441825"/>
            <a:ext cx="906462" cy="142875"/>
          </a:xfrm>
          <a:prstGeom prst="rect">
            <a:avLst/>
          </a:prstGeom>
          <a:solidFill>
            <a:srgbClr val="DDDDD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1215" name="Rectangle 319"/>
          <p:cNvSpPr>
            <a:spLocks noChangeArrowheads="1"/>
          </p:cNvSpPr>
          <p:nvPr/>
        </p:nvSpPr>
        <p:spPr bwMode="auto">
          <a:xfrm>
            <a:off x="2484438" y="4727575"/>
            <a:ext cx="719137" cy="142875"/>
          </a:xfrm>
          <a:prstGeom prst="rect">
            <a:avLst/>
          </a:prstGeom>
          <a:solidFill>
            <a:srgbClr val="DDDDD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1216" name="Rectangle 320"/>
          <p:cNvSpPr>
            <a:spLocks noChangeArrowheads="1"/>
          </p:cNvSpPr>
          <p:nvPr/>
        </p:nvSpPr>
        <p:spPr bwMode="auto">
          <a:xfrm>
            <a:off x="2484438" y="5013325"/>
            <a:ext cx="604837" cy="142875"/>
          </a:xfrm>
          <a:prstGeom prst="rect">
            <a:avLst/>
          </a:prstGeom>
          <a:solidFill>
            <a:srgbClr val="DDDDD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1217" name="Rectangle 321"/>
          <p:cNvSpPr>
            <a:spLocks noChangeArrowheads="1"/>
          </p:cNvSpPr>
          <p:nvPr/>
        </p:nvSpPr>
        <p:spPr bwMode="auto">
          <a:xfrm>
            <a:off x="2484438" y="5300663"/>
            <a:ext cx="590550" cy="142875"/>
          </a:xfrm>
          <a:prstGeom prst="rect">
            <a:avLst/>
          </a:prstGeom>
          <a:solidFill>
            <a:srgbClr val="DDDDD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1218" name="Rectangle 322"/>
          <p:cNvSpPr>
            <a:spLocks noChangeArrowheads="1"/>
          </p:cNvSpPr>
          <p:nvPr/>
        </p:nvSpPr>
        <p:spPr bwMode="auto">
          <a:xfrm>
            <a:off x="2484438" y="5589588"/>
            <a:ext cx="403225" cy="142875"/>
          </a:xfrm>
          <a:prstGeom prst="rect">
            <a:avLst/>
          </a:prstGeom>
          <a:solidFill>
            <a:srgbClr val="DDDDD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1219" name="Rectangle 323"/>
          <p:cNvSpPr>
            <a:spLocks noChangeArrowheads="1"/>
          </p:cNvSpPr>
          <p:nvPr/>
        </p:nvSpPr>
        <p:spPr bwMode="auto">
          <a:xfrm>
            <a:off x="2484438" y="5872163"/>
            <a:ext cx="517525" cy="142875"/>
          </a:xfrm>
          <a:prstGeom prst="rect">
            <a:avLst/>
          </a:prstGeom>
          <a:solidFill>
            <a:srgbClr val="DDDDD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21222" name="Group 326"/>
          <p:cNvGrpSpPr>
            <a:grpSpLocks/>
          </p:cNvGrpSpPr>
          <p:nvPr/>
        </p:nvGrpSpPr>
        <p:grpSpPr bwMode="auto">
          <a:xfrm>
            <a:off x="2484438" y="4076700"/>
            <a:ext cx="1800225" cy="2089150"/>
            <a:chOff x="1565" y="2568"/>
            <a:chExt cx="1134" cy="1316"/>
          </a:xfrm>
        </p:grpSpPr>
        <p:sp>
          <p:nvSpPr>
            <p:cNvPr id="721212" name="Line 316"/>
            <p:cNvSpPr>
              <a:spLocks noChangeShapeType="1"/>
            </p:cNvSpPr>
            <p:nvPr/>
          </p:nvSpPr>
          <p:spPr bwMode="auto">
            <a:xfrm>
              <a:off x="1565" y="2568"/>
              <a:ext cx="0" cy="13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21220" name="Line 324"/>
            <p:cNvSpPr>
              <a:spLocks noChangeShapeType="1"/>
            </p:cNvSpPr>
            <p:nvPr/>
          </p:nvSpPr>
          <p:spPr bwMode="auto">
            <a:xfrm>
              <a:off x="1565" y="3884"/>
              <a:ext cx="11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21221" name="Text Box 325"/>
          <p:cNvSpPr txBox="1">
            <a:spLocks noChangeArrowheads="1"/>
          </p:cNvSpPr>
          <p:nvPr/>
        </p:nvSpPr>
        <p:spPr bwMode="auto">
          <a:xfrm>
            <a:off x="3613150" y="6186488"/>
            <a:ext cx="773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割合（</a:t>
            </a:r>
            <a:r>
              <a:rPr lang="en-US" altLang="ja-JP" sz="1200"/>
              <a:t>%</a:t>
            </a:r>
            <a:r>
              <a:rPr lang="ja-JP" altLang="en-US" sz="1200"/>
              <a:t>）</a:t>
            </a:r>
          </a:p>
        </p:txBody>
      </p:sp>
      <p:sp>
        <p:nvSpPr>
          <p:cNvPr id="721225" name="Text Box 329"/>
          <p:cNvSpPr txBox="1">
            <a:spLocks noChangeArrowheads="1"/>
          </p:cNvSpPr>
          <p:nvPr/>
        </p:nvSpPr>
        <p:spPr bwMode="auto">
          <a:xfrm>
            <a:off x="3879850" y="4097338"/>
            <a:ext cx="476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200"/>
              <a:t>64.1</a:t>
            </a:r>
          </a:p>
        </p:txBody>
      </p:sp>
      <p:sp>
        <p:nvSpPr>
          <p:cNvPr id="721226" name="Text Box 330"/>
          <p:cNvSpPr txBox="1">
            <a:spLocks noChangeArrowheads="1"/>
          </p:cNvSpPr>
          <p:nvPr/>
        </p:nvSpPr>
        <p:spPr bwMode="auto">
          <a:xfrm>
            <a:off x="3348038" y="4383088"/>
            <a:ext cx="476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200"/>
              <a:t>43.7</a:t>
            </a:r>
          </a:p>
        </p:txBody>
      </p:sp>
      <p:sp>
        <p:nvSpPr>
          <p:cNvPr id="721227" name="Text Box 331"/>
          <p:cNvSpPr txBox="1">
            <a:spLocks noChangeArrowheads="1"/>
          </p:cNvSpPr>
          <p:nvPr/>
        </p:nvSpPr>
        <p:spPr bwMode="auto">
          <a:xfrm>
            <a:off x="3016250" y="5240338"/>
            <a:ext cx="476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200"/>
              <a:t>28.9</a:t>
            </a:r>
          </a:p>
        </p:txBody>
      </p:sp>
      <p:sp>
        <p:nvSpPr>
          <p:cNvPr id="721228" name="Text Box 332"/>
          <p:cNvSpPr txBox="1">
            <a:spLocks noChangeArrowheads="1"/>
          </p:cNvSpPr>
          <p:nvPr/>
        </p:nvSpPr>
        <p:spPr bwMode="auto">
          <a:xfrm>
            <a:off x="3070225" y="4954588"/>
            <a:ext cx="476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200"/>
              <a:t>30.5</a:t>
            </a:r>
          </a:p>
        </p:txBody>
      </p:sp>
      <p:sp>
        <p:nvSpPr>
          <p:cNvPr id="721229" name="Text Box 333"/>
          <p:cNvSpPr txBox="1">
            <a:spLocks noChangeArrowheads="1"/>
          </p:cNvSpPr>
          <p:nvPr/>
        </p:nvSpPr>
        <p:spPr bwMode="auto">
          <a:xfrm>
            <a:off x="2843213" y="5526088"/>
            <a:ext cx="476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200"/>
              <a:t>21.3</a:t>
            </a:r>
          </a:p>
        </p:txBody>
      </p:sp>
      <p:sp>
        <p:nvSpPr>
          <p:cNvPr id="721230" name="Text Box 334"/>
          <p:cNvSpPr txBox="1">
            <a:spLocks noChangeArrowheads="1"/>
          </p:cNvSpPr>
          <p:nvPr/>
        </p:nvSpPr>
        <p:spPr bwMode="auto">
          <a:xfrm>
            <a:off x="3203575" y="4668838"/>
            <a:ext cx="476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200"/>
              <a:t>34.8</a:t>
            </a:r>
          </a:p>
        </p:txBody>
      </p:sp>
      <p:sp>
        <p:nvSpPr>
          <p:cNvPr id="721232" name="Text Box 336"/>
          <p:cNvSpPr txBox="1">
            <a:spLocks noChangeArrowheads="1"/>
          </p:cNvSpPr>
          <p:nvPr/>
        </p:nvSpPr>
        <p:spPr bwMode="auto">
          <a:xfrm>
            <a:off x="2943225" y="5805488"/>
            <a:ext cx="476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200"/>
              <a:t>26.1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スライド番号プレースホルダー 3"/>
          <p:cNvSpPr>
            <a:spLocks noGrp="1"/>
          </p:cNvSpPr>
          <p:nvPr>
            <p:ph type="sldNum" sz="quarter" idx="10"/>
          </p:nvPr>
        </p:nvSpPr>
        <p:spPr/>
        <p:txBody>
          <a:bodyPr/>
          <a:lstStyle/>
          <a:p>
            <a:fld id="{71F7E1E9-E055-4D25-89E6-F175C048EF68}" type="slidenum">
              <a:rPr lang="en-US" altLang="ja-JP"/>
              <a:pPr/>
              <a:t>42</a:t>
            </a:fld>
            <a:endParaRPr lang="en-US" altLang="ja-JP"/>
          </a:p>
        </p:txBody>
      </p:sp>
      <p:sp>
        <p:nvSpPr>
          <p:cNvPr id="750594" name="AutoShape 2"/>
          <p:cNvSpPr>
            <a:spLocks noChangeArrowheads="1"/>
          </p:cNvSpPr>
          <p:nvPr/>
        </p:nvSpPr>
        <p:spPr bwMode="auto">
          <a:xfrm>
            <a:off x="4773613" y="1628775"/>
            <a:ext cx="3600450" cy="1052513"/>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endParaRPr lang="en-US" altLang="ja-JP"/>
          </a:p>
          <a:p>
            <a:pPr>
              <a:buFontTx/>
              <a:buChar char="•"/>
            </a:pPr>
            <a:r>
              <a:rPr lang="ja-JP" altLang="en-US"/>
              <a:t>非接触型</a:t>
            </a:r>
            <a:r>
              <a:rPr lang="en-US" altLang="ja-JP"/>
              <a:t>IC</a:t>
            </a:r>
            <a:r>
              <a:rPr lang="ja-JP" altLang="en-US"/>
              <a:t>チップが埋め込まれたチケット用紙を使用して、スムーズな予約管理や入場管理を行う。</a:t>
            </a:r>
          </a:p>
        </p:txBody>
      </p:sp>
      <p:sp>
        <p:nvSpPr>
          <p:cNvPr id="750595" name="AutoShape 3"/>
          <p:cNvSpPr>
            <a:spLocks noChangeArrowheads="1"/>
          </p:cNvSpPr>
          <p:nvPr/>
        </p:nvSpPr>
        <p:spPr bwMode="auto">
          <a:xfrm flipV="1">
            <a:off x="3009900" y="2781300"/>
            <a:ext cx="3095625" cy="287338"/>
          </a:xfrm>
          <a:prstGeom prst="triangle">
            <a:avLst>
              <a:gd name="adj" fmla="val 50000"/>
            </a:avLst>
          </a:prstGeom>
          <a:solidFill>
            <a:srgbClr val="C0C0C0"/>
          </a:solidFill>
          <a:ln w="9525"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0597" name="Rectangle 5"/>
          <p:cNvSpPr>
            <a:spLocks noGrp="1" noChangeArrowheads="1"/>
          </p:cNvSpPr>
          <p:nvPr>
            <p:ph type="title"/>
          </p:nvPr>
        </p:nvSpPr>
        <p:spPr>
          <a:xfrm>
            <a:off x="457200" y="454025"/>
            <a:ext cx="8218488" cy="457200"/>
          </a:xfrm>
        </p:spPr>
        <p:txBody>
          <a:bodyPr/>
          <a:lstStyle/>
          <a:p>
            <a:r>
              <a:rPr lang="ja-JP" altLang="en-US"/>
              <a:t>答え（メッセージ）を肉付けする（</a:t>
            </a:r>
            <a:r>
              <a:rPr lang="en-US" altLang="ja-JP"/>
              <a:t>2/2</a:t>
            </a:r>
            <a:r>
              <a:rPr lang="ja-JP" altLang="en-US"/>
              <a:t>）</a:t>
            </a:r>
          </a:p>
        </p:txBody>
      </p:sp>
      <p:sp>
        <p:nvSpPr>
          <p:cNvPr id="750598" name="Rectangle 6"/>
          <p:cNvSpPr>
            <a:spLocks noGrp="1" noChangeArrowheads="1"/>
          </p:cNvSpPr>
          <p:nvPr>
            <p:ph type="body" idx="1"/>
          </p:nvPr>
        </p:nvSpPr>
        <p:spPr/>
        <p:txBody>
          <a:bodyPr/>
          <a:lstStyle/>
          <a:p>
            <a:r>
              <a:rPr lang="ja-JP" altLang="en-US"/>
              <a:t>スライド化は</a:t>
            </a:r>
            <a:r>
              <a:rPr lang="en-US" altLang="ja-JP"/>
              <a:t>4</a:t>
            </a:r>
            <a:r>
              <a:rPr lang="ja-JP" altLang="en-US"/>
              <a:t>章で行う。ここでは、どんな肉付けをするかを決めておく。</a:t>
            </a:r>
          </a:p>
        </p:txBody>
      </p:sp>
      <p:sp>
        <p:nvSpPr>
          <p:cNvPr id="750603" name="Text Box 11"/>
          <p:cNvSpPr txBox="1">
            <a:spLocks noChangeArrowheads="1"/>
          </p:cNvSpPr>
          <p:nvPr/>
        </p:nvSpPr>
        <p:spPr bwMode="auto">
          <a:xfrm>
            <a:off x="3036888" y="2743200"/>
            <a:ext cx="30591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具体的にはどうするのか（</a:t>
            </a:r>
            <a:r>
              <a:rPr lang="en-US" altLang="ja-JP" sz="1600" b="1"/>
              <a:t>How?</a:t>
            </a:r>
            <a:r>
              <a:rPr lang="ja-JP" altLang="en-US" sz="1600" b="1"/>
              <a:t>）</a:t>
            </a:r>
          </a:p>
        </p:txBody>
      </p:sp>
      <p:sp>
        <p:nvSpPr>
          <p:cNvPr id="750601" name="Rectangle 9"/>
          <p:cNvSpPr>
            <a:spLocks noChangeArrowheads="1"/>
          </p:cNvSpPr>
          <p:nvPr/>
        </p:nvSpPr>
        <p:spPr bwMode="auto">
          <a:xfrm flipH="1">
            <a:off x="755650" y="3141663"/>
            <a:ext cx="7632700" cy="3455987"/>
          </a:xfrm>
          <a:prstGeom prst="rect">
            <a:avLst/>
          </a:prstGeom>
          <a:noFill/>
          <a:ln w="2857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0622" name="Rectangle 30"/>
          <p:cNvSpPr>
            <a:spLocks noChangeArrowheads="1"/>
          </p:cNvSpPr>
          <p:nvPr/>
        </p:nvSpPr>
        <p:spPr bwMode="auto">
          <a:xfrm flipH="1">
            <a:off x="5862638" y="4970463"/>
            <a:ext cx="101441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98525">
              <a:spcBef>
                <a:spcPct val="30000"/>
              </a:spcBef>
              <a:buChar char="•"/>
              <a:defRPr kumimoji="1" sz="1600">
                <a:solidFill>
                  <a:schemeClr val="tx1"/>
                </a:solidFill>
                <a:latin typeface="Arial" charset="0"/>
                <a:ea typeface="ＭＳ Ｐゴシック" pitchFamily="50" charset="-128"/>
              </a:defRPr>
            </a:lvl1pPr>
            <a:lvl2pPr marL="669925" indent="-193675" algn="l" defTabSz="898525">
              <a:spcBef>
                <a:spcPct val="30000"/>
              </a:spcBef>
              <a:buChar char="–"/>
              <a:defRPr kumimoji="1" sz="1600">
                <a:solidFill>
                  <a:schemeClr val="tx1"/>
                </a:solidFill>
                <a:latin typeface="Arial" charset="0"/>
                <a:ea typeface="ＭＳ Ｐゴシック" pitchFamily="50" charset="-128"/>
              </a:defRPr>
            </a:lvl2pPr>
            <a:lvl3pPr marL="1042988" indent="-180975" algn="l" defTabSz="898525">
              <a:spcBef>
                <a:spcPct val="30000"/>
              </a:spcBef>
              <a:buChar char="•"/>
              <a:defRPr kumimoji="1" sz="1600">
                <a:solidFill>
                  <a:schemeClr val="tx1"/>
                </a:solidFill>
                <a:latin typeface="Arial" charset="0"/>
                <a:ea typeface="ＭＳ Ｐゴシック" pitchFamily="50" charset="-128"/>
              </a:defRPr>
            </a:lvl3pPr>
            <a:lvl4pPr marL="1428750" indent="-193675" algn="l" defTabSz="898525">
              <a:spcBef>
                <a:spcPct val="30000"/>
              </a:spcBef>
              <a:buChar char="–"/>
              <a:defRPr kumimoji="1" sz="1600">
                <a:solidFill>
                  <a:schemeClr val="tx1"/>
                </a:solidFill>
                <a:latin typeface="Arial" charset="0"/>
                <a:ea typeface="ＭＳ Ｐゴシック" pitchFamily="50" charset="-128"/>
              </a:defRPr>
            </a:lvl4pPr>
            <a:lvl5pPr marL="1812925" indent="-190500" algn="l" defTabSz="898525">
              <a:spcBef>
                <a:spcPct val="30000"/>
              </a:spcBef>
              <a:buChar char="»"/>
              <a:defRPr kumimoji="1" sz="1600">
                <a:solidFill>
                  <a:schemeClr val="tx1"/>
                </a:solidFill>
                <a:latin typeface="Arial" charset="0"/>
                <a:ea typeface="ＭＳ Ｐゴシック" pitchFamily="50" charset="-128"/>
              </a:defRPr>
            </a:lvl5pPr>
            <a:lvl6pPr marL="2270125" indent="-190500" defTabSz="898525" fontAlgn="base">
              <a:spcBef>
                <a:spcPct val="30000"/>
              </a:spcBef>
              <a:spcAft>
                <a:spcPct val="0"/>
              </a:spcAft>
              <a:buChar char="»"/>
              <a:defRPr kumimoji="1" sz="1600">
                <a:solidFill>
                  <a:schemeClr val="tx1"/>
                </a:solidFill>
                <a:latin typeface="Arial" charset="0"/>
                <a:ea typeface="ＭＳ Ｐゴシック" pitchFamily="50" charset="-128"/>
              </a:defRPr>
            </a:lvl6pPr>
            <a:lvl7pPr marL="2727325" indent="-190500" defTabSz="898525" fontAlgn="base">
              <a:spcBef>
                <a:spcPct val="30000"/>
              </a:spcBef>
              <a:spcAft>
                <a:spcPct val="0"/>
              </a:spcAft>
              <a:buChar char="»"/>
              <a:defRPr kumimoji="1" sz="1600">
                <a:solidFill>
                  <a:schemeClr val="tx1"/>
                </a:solidFill>
                <a:latin typeface="Arial" charset="0"/>
                <a:ea typeface="ＭＳ Ｐゴシック" pitchFamily="50" charset="-128"/>
              </a:defRPr>
            </a:lvl7pPr>
            <a:lvl8pPr marL="3184525" indent="-190500" defTabSz="898525" fontAlgn="base">
              <a:spcBef>
                <a:spcPct val="30000"/>
              </a:spcBef>
              <a:spcAft>
                <a:spcPct val="0"/>
              </a:spcAft>
              <a:buChar char="»"/>
              <a:defRPr kumimoji="1" sz="1600">
                <a:solidFill>
                  <a:schemeClr val="tx1"/>
                </a:solidFill>
                <a:latin typeface="Arial" charset="0"/>
                <a:ea typeface="ＭＳ Ｐゴシック" pitchFamily="50" charset="-128"/>
              </a:defRPr>
            </a:lvl8pPr>
            <a:lvl9pPr marL="3641725" indent="-190500" defTabSz="898525" fontAlgn="base">
              <a:spcBef>
                <a:spcPct val="30000"/>
              </a:spcBef>
              <a:spcAft>
                <a:spcPct val="0"/>
              </a:spcAft>
              <a:buChar char="»"/>
              <a:defRPr kumimoji="1" sz="1600">
                <a:solidFill>
                  <a:schemeClr val="tx1"/>
                </a:solidFill>
                <a:latin typeface="Arial" charset="0"/>
                <a:ea typeface="ＭＳ Ｐゴシック" pitchFamily="50" charset="-128"/>
              </a:defRPr>
            </a:lvl9pPr>
          </a:lstStyle>
          <a:p>
            <a:pPr algn="ctr">
              <a:buFontTx/>
              <a:buNone/>
            </a:pPr>
            <a:r>
              <a:rPr lang="ja-JP" altLang="en-US" sz="1200"/>
              <a:t>中央コンピュータで管理・集計</a:t>
            </a:r>
          </a:p>
        </p:txBody>
      </p:sp>
      <p:sp>
        <p:nvSpPr>
          <p:cNvPr id="750623" name="Oval 31"/>
          <p:cNvSpPr>
            <a:spLocks noChangeArrowheads="1"/>
          </p:cNvSpPr>
          <p:nvPr/>
        </p:nvSpPr>
        <p:spPr bwMode="auto">
          <a:xfrm flipH="1">
            <a:off x="5508625" y="3883025"/>
            <a:ext cx="1625600" cy="785813"/>
          </a:xfrm>
          <a:prstGeom prst="ellipse">
            <a:avLst/>
          </a:prstGeom>
          <a:gradFill rotWithShape="1">
            <a:gsLst>
              <a:gs pos="0">
                <a:srgbClr val="6699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pic>
        <p:nvPicPr>
          <p:cNvPr id="750624" name="Picture 3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00738" y="3984625"/>
            <a:ext cx="735012"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0625" name="Picture 33" descr="BS00089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21425" y="4379913"/>
            <a:ext cx="412750" cy="487362"/>
          </a:xfrm>
          <a:prstGeom prst="rect">
            <a:avLst/>
          </a:prstGeom>
          <a:noFill/>
          <a:extLst>
            <a:ext uri="{909E8E84-426E-40DD-AFC4-6F175D3DCCD1}">
              <a14:hiddenFill xmlns:a14="http://schemas.microsoft.com/office/drawing/2010/main">
                <a:solidFill>
                  <a:srgbClr val="FFFFFF"/>
                </a:solidFill>
              </a14:hiddenFill>
            </a:ext>
          </a:extLst>
        </p:spPr>
      </p:pic>
      <p:sp>
        <p:nvSpPr>
          <p:cNvPr id="750626" name="AutoShape 34"/>
          <p:cNvSpPr>
            <a:spLocks noChangeArrowheads="1"/>
          </p:cNvSpPr>
          <p:nvPr/>
        </p:nvSpPr>
        <p:spPr bwMode="auto">
          <a:xfrm flipH="1">
            <a:off x="4140200" y="4005263"/>
            <a:ext cx="723900" cy="2127250"/>
          </a:xfrm>
          <a:prstGeom prst="roundRect">
            <a:avLst>
              <a:gd name="adj" fmla="val 16667"/>
            </a:avLst>
          </a:prstGeom>
          <a:solidFill>
            <a:schemeClr val="bg1"/>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0627" name="Text Box 35"/>
          <p:cNvSpPr txBox="1">
            <a:spLocks noChangeArrowheads="1"/>
          </p:cNvSpPr>
          <p:nvPr/>
        </p:nvSpPr>
        <p:spPr bwMode="auto">
          <a:xfrm flipH="1">
            <a:off x="4056063" y="3302000"/>
            <a:ext cx="1063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hangingPunct="0"/>
            <a:r>
              <a:rPr lang="ja-JP" altLang="en-US" u="sng"/>
              <a:t>管理サーバ</a:t>
            </a:r>
          </a:p>
        </p:txBody>
      </p:sp>
      <p:pic>
        <p:nvPicPr>
          <p:cNvPr id="750629" name="Picture 3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2942" t="19206" r="8838" b="54102"/>
          <a:stretch>
            <a:fillRect/>
          </a:stretch>
        </p:blipFill>
        <p:spPr bwMode="auto">
          <a:xfrm>
            <a:off x="4254500" y="4508500"/>
            <a:ext cx="511175" cy="1089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0630" name="AutoShape 38"/>
          <p:cNvSpPr>
            <a:spLocks noChangeArrowheads="1"/>
          </p:cNvSpPr>
          <p:nvPr/>
        </p:nvSpPr>
        <p:spPr bwMode="auto">
          <a:xfrm flipH="1">
            <a:off x="5110163" y="4195763"/>
            <a:ext cx="469900" cy="1749425"/>
          </a:xfrm>
          <a:prstGeom prst="leftRightArrow">
            <a:avLst>
              <a:gd name="adj1" fmla="val 58472"/>
              <a:gd name="adj2" fmla="val 3448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参照</a:t>
            </a:r>
          </a:p>
        </p:txBody>
      </p:sp>
      <p:pic>
        <p:nvPicPr>
          <p:cNvPr id="750631" name="Picture 39"/>
          <p:cNvPicPr>
            <a:picLocks noChangeAspect="1" noChangeArrowheads="1"/>
          </p:cNvPicPr>
          <p:nvPr/>
        </p:nvPicPr>
        <p:blipFill>
          <a:blip r:embed="rId5">
            <a:extLst>
              <a:ext uri="{28A0092B-C50C-407E-A947-70E740481C1C}">
                <a14:useLocalDpi xmlns:a14="http://schemas.microsoft.com/office/drawing/2010/main" val="0"/>
              </a:ext>
            </a:extLst>
          </a:blip>
          <a:srcRect l="1173" t="51994" r="87434" b="19870"/>
          <a:stretch>
            <a:fillRect/>
          </a:stretch>
        </p:blipFill>
        <p:spPr bwMode="auto">
          <a:xfrm>
            <a:off x="3148013" y="5424488"/>
            <a:ext cx="568325" cy="596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0632"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l="8025" t="3572" r="8025" b="6340"/>
          <a:stretch>
            <a:fillRect/>
          </a:stretch>
        </p:blipFill>
        <p:spPr bwMode="auto">
          <a:xfrm>
            <a:off x="2716213" y="5038725"/>
            <a:ext cx="346075" cy="503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0633" name="Picture 4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6970" t="18837" r="3255" b="54276"/>
          <a:stretch>
            <a:fillRect/>
          </a:stretch>
        </p:blipFill>
        <p:spPr bwMode="auto">
          <a:xfrm>
            <a:off x="2254250" y="5300663"/>
            <a:ext cx="584200" cy="596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50634" name="Group 42"/>
          <p:cNvGrpSpPr>
            <a:grpSpLocks/>
          </p:cNvGrpSpPr>
          <p:nvPr/>
        </p:nvGrpSpPr>
        <p:grpSpPr bwMode="auto">
          <a:xfrm flipH="1">
            <a:off x="3044825" y="3800475"/>
            <a:ext cx="806450" cy="546100"/>
            <a:chOff x="4422" y="2485"/>
            <a:chExt cx="508" cy="344"/>
          </a:xfrm>
        </p:grpSpPr>
        <p:sp>
          <p:nvSpPr>
            <p:cNvPr id="750635" name="AutoShape 43"/>
            <p:cNvSpPr>
              <a:spLocks noChangeArrowheads="1"/>
            </p:cNvSpPr>
            <p:nvPr/>
          </p:nvSpPr>
          <p:spPr bwMode="auto">
            <a:xfrm flipH="1">
              <a:off x="4468" y="2485"/>
              <a:ext cx="401" cy="344"/>
            </a:xfrm>
            <a:prstGeom prst="rightArrow">
              <a:avLst>
                <a:gd name="adj1" fmla="val 50000"/>
                <a:gd name="adj2" fmla="val 2914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0636" name="Text Box 44"/>
            <p:cNvSpPr txBox="1">
              <a:spLocks noChangeArrowheads="1"/>
            </p:cNvSpPr>
            <p:nvPr/>
          </p:nvSpPr>
          <p:spPr bwMode="auto">
            <a:xfrm>
              <a:off x="4422" y="2579"/>
              <a:ext cx="508"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r>
                <a:rPr lang="ja-JP" altLang="en-US" sz="1200"/>
                <a:t>予約情報</a:t>
              </a:r>
            </a:p>
          </p:txBody>
        </p:sp>
      </p:grpSp>
      <p:grpSp>
        <p:nvGrpSpPr>
          <p:cNvPr id="750637" name="Group 45"/>
          <p:cNvGrpSpPr>
            <a:grpSpLocks/>
          </p:cNvGrpSpPr>
          <p:nvPr/>
        </p:nvGrpSpPr>
        <p:grpSpPr bwMode="auto">
          <a:xfrm flipH="1">
            <a:off x="2317750" y="3644900"/>
            <a:ext cx="773113" cy="800100"/>
            <a:chOff x="4901" y="2415"/>
            <a:chExt cx="487" cy="504"/>
          </a:xfrm>
        </p:grpSpPr>
        <p:pic>
          <p:nvPicPr>
            <p:cNvPr id="750638" name="Picture 4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1" t="19748" r="81462" b="53732"/>
            <a:stretch>
              <a:fillRect/>
            </a:stretch>
          </p:blipFill>
          <p:spPr bwMode="auto">
            <a:xfrm>
              <a:off x="4901" y="2415"/>
              <a:ext cx="263" cy="4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0639" name="Picture 47"/>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995" t="21550" r="76692" b="56987"/>
            <a:stretch>
              <a:fillRect/>
            </a:stretch>
          </p:blipFill>
          <p:spPr bwMode="auto">
            <a:xfrm>
              <a:off x="4964" y="2583"/>
              <a:ext cx="424" cy="3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50640" name="Text Box 48"/>
          <p:cNvSpPr txBox="1">
            <a:spLocks noChangeArrowheads="1"/>
          </p:cNvSpPr>
          <p:nvPr/>
        </p:nvSpPr>
        <p:spPr bwMode="auto">
          <a:xfrm flipH="1">
            <a:off x="2632075" y="3302000"/>
            <a:ext cx="7143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hangingPunct="0"/>
            <a:r>
              <a:rPr lang="ja-JP" altLang="en-US" u="sng"/>
              <a:t>来場者</a:t>
            </a:r>
          </a:p>
        </p:txBody>
      </p:sp>
      <p:sp>
        <p:nvSpPr>
          <p:cNvPr id="750641" name="Text Box 49"/>
          <p:cNvSpPr txBox="1">
            <a:spLocks noChangeArrowheads="1"/>
          </p:cNvSpPr>
          <p:nvPr/>
        </p:nvSpPr>
        <p:spPr bwMode="auto">
          <a:xfrm flipH="1">
            <a:off x="5675313" y="3303588"/>
            <a:ext cx="1160462"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hangingPunct="0"/>
            <a:r>
              <a:rPr lang="ja-JP" altLang="en-US" u="sng"/>
              <a:t>管理センター</a:t>
            </a:r>
          </a:p>
        </p:txBody>
      </p:sp>
      <p:sp>
        <p:nvSpPr>
          <p:cNvPr id="750642" name="Text Box 50"/>
          <p:cNvSpPr txBox="1">
            <a:spLocks noChangeArrowheads="1"/>
          </p:cNvSpPr>
          <p:nvPr/>
        </p:nvSpPr>
        <p:spPr bwMode="auto">
          <a:xfrm flipH="1">
            <a:off x="2266950" y="4437063"/>
            <a:ext cx="1416050" cy="466725"/>
          </a:xfrm>
          <a:prstGeom prst="rect">
            <a:avLst/>
          </a:prstGeom>
          <a:solidFill>
            <a:srgbClr val="FFFF9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r>
              <a:rPr lang="ja-JP" altLang="en-US" sz="1200"/>
              <a:t>パビリオンや催事を事前予約</a:t>
            </a:r>
          </a:p>
        </p:txBody>
      </p:sp>
      <p:sp>
        <p:nvSpPr>
          <p:cNvPr id="750643" name="Text Box 51"/>
          <p:cNvSpPr txBox="1">
            <a:spLocks noChangeArrowheads="1"/>
          </p:cNvSpPr>
          <p:nvPr/>
        </p:nvSpPr>
        <p:spPr bwMode="auto">
          <a:xfrm flipH="1">
            <a:off x="2266950" y="5986463"/>
            <a:ext cx="1416050" cy="466725"/>
          </a:xfrm>
          <a:prstGeom prst="rect">
            <a:avLst/>
          </a:prstGeom>
          <a:solidFill>
            <a:srgbClr val="FFFF9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r>
              <a:rPr lang="ja-JP" altLang="en-US" sz="1200"/>
              <a:t>自動ゲートによるスムーズな入退場</a:t>
            </a:r>
          </a:p>
        </p:txBody>
      </p:sp>
      <p:sp>
        <p:nvSpPr>
          <p:cNvPr id="750644" name="Text Box 52"/>
          <p:cNvSpPr txBox="1">
            <a:spLocks noChangeArrowheads="1"/>
          </p:cNvSpPr>
          <p:nvPr/>
        </p:nvSpPr>
        <p:spPr bwMode="auto">
          <a:xfrm flipH="1">
            <a:off x="5756275" y="5373688"/>
            <a:ext cx="1074738" cy="831850"/>
          </a:xfrm>
          <a:prstGeom prst="rect">
            <a:avLst/>
          </a:prstGeom>
          <a:solidFill>
            <a:srgbClr val="FFFF9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r>
              <a:rPr lang="ja-JP" altLang="en-US" sz="1200"/>
              <a:t>施設内の混雑状況に合わせた来場者数調整</a:t>
            </a:r>
          </a:p>
        </p:txBody>
      </p:sp>
      <p:sp>
        <p:nvSpPr>
          <p:cNvPr id="750645" name="AutoShape 53"/>
          <p:cNvSpPr>
            <a:spLocks noChangeArrowheads="1"/>
          </p:cNvSpPr>
          <p:nvPr/>
        </p:nvSpPr>
        <p:spPr bwMode="auto">
          <a:xfrm>
            <a:off x="3141663" y="4970463"/>
            <a:ext cx="636587" cy="546100"/>
          </a:xfrm>
          <a:prstGeom prst="rightArrow">
            <a:avLst>
              <a:gd name="adj1" fmla="val 50000"/>
              <a:gd name="adj2" fmla="val 2914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0646" name="Text Box 54"/>
          <p:cNvSpPr txBox="1">
            <a:spLocks noChangeArrowheads="1"/>
          </p:cNvSpPr>
          <p:nvPr/>
        </p:nvSpPr>
        <p:spPr bwMode="auto">
          <a:xfrm flipH="1">
            <a:off x="3044825" y="5106988"/>
            <a:ext cx="8064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0" hangingPunct="0"/>
            <a:r>
              <a:rPr lang="ja-JP" altLang="en-US" sz="1200"/>
              <a:t>入場情報</a:t>
            </a:r>
          </a:p>
        </p:txBody>
      </p:sp>
      <p:sp>
        <p:nvSpPr>
          <p:cNvPr id="750648" name="Text Box 56"/>
          <p:cNvSpPr txBox="1">
            <a:spLocks noChangeArrowheads="1"/>
          </p:cNvSpPr>
          <p:nvPr/>
        </p:nvSpPr>
        <p:spPr bwMode="auto">
          <a:xfrm>
            <a:off x="4800600" y="1628775"/>
            <a:ext cx="16430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答え（メッセージ）</a:t>
            </a:r>
          </a:p>
        </p:txBody>
      </p:sp>
      <p:sp>
        <p:nvSpPr>
          <p:cNvPr id="750649" name="AutoShape 57"/>
          <p:cNvSpPr>
            <a:spLocks noChangeArrowheads="1"/>
          </p:cNvSpPr>
          <p:nvPr/>
        </p:nvSpPr>
        <p:spPr bwMode="auto">
          <a:xfrm>
            <a:off x="755650" y="1628775"/>
            <a:ext cx="3600450" cy="1052513"/>
          </a:xfrm>
          <a:prstGeom prst="roundRect">
            <a:avLst>
              <a:gd name="adj" fmla="val 16667"/>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endParaRPr lang="en-US" altLang="ja-JP"/>
          </a:p>
          <a:p>
            <a:pPr>
              <a:buFontTx/>
              <a:buChar char="•"/>
            </a:pPr>
            <a:r>
              <a:rPr lang="ja-JP" altLang="en-US"/>
              <a:t>大変な混雑が予想される万博会場で、どうやって予約管理や入場管理を行えばよいか？</a:t>
            </a:r>
          </a:p>
        </p:txBody>
      </p:sp>
      <p:sp>
        <p:nvSpPr>
          <p:cNvPr id="750650" name="Text Box 58"/>
          <p:cNvSpPr txBox="1">
            <a:spLocks noChangeArrowheads="1"/>
          </p:cNvSpPr>
          <p:nvPr/>
        </p:nvSpPr>
        <p:spPr bwMode="auto">
          <a:xfrm>
            <a:off x="800100" y="1628775"/>
            <a:ext cx="13779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聞き手の疑問</a:t>
            </a:r>
          </a:p>
        </p:txBody>
      </p:sp>
      <p:sp>
        <p:nvSpPr>
          <p:cNvPr id="750651" name="AutoShape 59"/>
          <p:cNvSpPr>
            <a:spLocks noChangeArrowheads="1"/>
          </p:cNvSpPr>
          <p:nvPr/>
        </p:nvSpPr>
        <p:spPr bwMode="auto">
          <a:xfrm>
            <a:off x="4464050" y="1917700"/>
            <a:ext cx="215900" cy="647700"/>
          </a:xfrm>
          <a:prstGeom prst="rightArrow">
            <a:avLst>
              <a:gd name="adj1" fmla="val 50000"/>
              <a:gd name="adj2" fmla="val 25000"/>
            </a:avLst>
          </a:prstGeom>
          <a:solidFill>
            <a:schemeClr val="bg1"/>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0653" name="Text Box 61"/>
          <p:cNvSpPr txBox="1">
            <a:spLocks noChangeArrowheads="1"/>
          </p:cNvSpPr>
          <p:nvPr/>
        </p:nvSpPr>
        <p:spPr bwMode="auto">
          <a:xfrm>
            <a:off x="755650" y="3163888"/>
            <a:ext cx="7842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肉付け</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3"/>
          <p:cNvSpPr>
            <a:spLocks noGrp="1"/>
          </p:cNvSpPr>
          <p:nvPr>
            <p:ph type="sldNum" sz="quarter" idx="10"/>
          </p:nvPr>
        </p:nvSpPr>
        <p:spPr/>
        <p:txBody>
          <a:bodyPr/>
          <a:lstStyle/>
          <a:p>
            <a:fld id="{217E8A8F-0342-4CD0-A466-F2758922BA25}" type="slidenum">
              <a:rPr lang="en-US" altLang="ja-JP"/>
              <a:pPr/>
              <a:t>43</a:t>
            </a:fld>
            <a:endParaRPr lang="en-US" altLang="ja-JP"/>
          </a:p>
        </p:txBody>
      </p:sp>
      <p:sp>
        <p:nvSpPr>
          <p:cNvPr id="719874" name="Rectangle 2"/>
          <p:cNvSpPr>
            <a:spLocks noGrp="1" noChangeArrowheads="1"/>
          </p:cNvSpPr>
          <p:nvPr>
            <p:ph type="title"/>
          </p:nvPr>
        </p:nvSpPr>
        <p:spPr>
          <a:xfrm>
            <a:off x="457200" y="454025"/>
            <a:ext cx="8218488" cy="457200"/>
          </a:xfrm>
        </p:spPr>
        <p:txBody>
          <a:bodyPr/>
          <a:lstStyle/>
          <a:p>
            <a:r>
              <a:rPr lang="ja-JP" altLang="en-US"/>
              <a:t>情報を収集する</a:t>
            </a:r>
          </a:p>
        </p:txBody>
      </p:sp>
      <p:sp>
        <p:nvSpPr>
          <p:cNvPr id="719875" name="Rectangle 3"/>
          <p:cNvSpPr>
            <a:spLocks noGrp="1" noChangeArrowheads="1"/>
          </p:cNvSpPr>
          <p:nvPr>
            <p:ph type="body" idx="1"/>
          </p:nvPr>
        </p:nvSpPr>
        <p:spPr>
          <a:xfrm>
            <a:off x="457200" y="1128713"/>
            <a:ext cx="8229600" cy="641350"/>
          </a:xfrm>
        </p:spPr>
        <p:txBody>
          <a:bodyPr/>
          <a:lstStyle/>
          <a:p>
            <a:r>
              <a:rPr lang="ja-JP" altLang="en-US"/>
              <a:t>説得力を高めるために、答え（メッセージ）の裏づけとなる情報を様々な手段を用いて収集する。</a:t>
            </a:r>
          </a:p>
        </p:txBody>
      </p:sp>
      <p:sp>
        <p:nvSpPr>
          <p:cNvPr id="719899" name="Rectangle 27"/>
          <p:cNvSpPr>
            <a:spLocks noChangeArrowheads="1"/>
          </p:cNvSpPr>
          <p:nvPr/>
        </p:nvSpPr>
        <p:spPr bwMode="auto">
          <a:xfrm>
            <a:off x="3757613" y="1773238"/>
            <a:ext cx="1606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u="sng">
                <a:latin typeface="ＭＳ Ｐゴシック" pitchFamily="50" charset="-128"/>
              </a:rPr>
              <a:t>情報収集の手段</a:t>
            </a:r>
          </a:p>
        </p:txBody>
      </p:sp>
      <p:sp>
        <p:nvSpPr>
          <p:cNvPr id="719876" name="Rectangle 4"/>
          <p:cNvSpPr>
            <a:spLocks noChangeArrowheads="1"/>
          </p:cNvSpPr>
          <p:nvPr/>
        </p:nvSpPr>
        <p:spPr bwMode="auto">
          <a:xfrm>
            <a:off x="2540000" y="2235200"/>
            <a:ext cx="4105275" cy="3817938"/>
          </a:xfrm>
          <a:prstGeom prst="rect">
            <a:avLst/>
          </a:prstGeom>
          <a:solidFill>
            <a:schemeClr val="bg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9877" name="AutoShape 5"/>
          <p:cNvSpPr>
            <a:spLocks noChangeArrowheads="1"/>
          </p:cNvSpPr>
          <p:nvPr/>
        </p:nvSpPr>
        <p:spPr bwMode="auto">
          <a:xfrm rot="18900000" flipV="1">
            <a:off x="2846388" y="2359025"/>
            <a:ext cx="4033837" cy="2862263"/>
          </a:xfrm>
          <a:prstGeom prst="rightArrow">
            <a:avLst>
              <a:gd name="adj1" fmla="val 75009"/>
              <a:gd name="adj2" fmla="val 5624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9878" name="Line 6"/>
          <p:cNvSpPr>
            <a:spLocks noChangeShapeType="1"/>
          </p:cNvSpPr>
          <p:nvPr/>
        </p:nvSpPr>
        <p:spPr bwMode="auto">
          <a:xfrm>
            <a:off x="2533650" y="4179888"/>
            <a:ext cx="4117975" cy="0"/>
          </a:xfrm>
          <a:prstGeom prst="line">
            <a:avLst/>
          </a:prstGeom>
          <a:noFill/>
          <a:ln w="2857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9879" name="Line 7"/>
          <p:cNvSpPr>
            <a:spLocks noChangeShapeType="1"/>
          </p:cNvSpPr>
          <p:nvPr/>
        </p:nvSpPr>
        <p:spPr bwMode="auto">
          <a:xfrm>
            <a:off x="4556125" y="2228850"/>
            <a:ext cx="0" cy="3830638"/>
          </a:xfrm>
          <a:prstGeom prst="line">
            <a:avLst/>
          </a:prstGeom>
          <a:noFill/>
          <a:ln w="2857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9880" name="Line 8"/>
          <p:cNvSpPr>
            <a:spLocks noChangeShapeType="1"/>
          </p:cNvSpPr>
          <p:nvPr/>
        </p:nvSpPr>
        <p:spPr bwMode="auto">
          <a:xfrm>
            <a:off x="2244725" y="2590800"/>
            <a:ext cx="0" cy="3106738"/>
          </a:xfrm>
          <a:prstGeom prst="line">
            <a:avLst/>
          </a:prstGeom>
          <a:noFill/>
          <a:ln w="19050">
            <a:solidFill>
              <a:schemeClr val="bg2"/>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9881" name="Rectangle 9"/>
          <p:cNvSpPr>
            <a:spLocks noChangeArrowheads="1"/>
          </p:cNvSpPr>
          <p:nvPr/>
        </p:nvSpPr>
        <p:spPr bwMode="auto">
          <a:xfrm>
            <a:off x="1835150" y="3630613"/>
            <a:ext cx="428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2075" tIns="46038" rIns="92075" bIns="46038">
            <a:spAutoFit/>
          </a:bodyPr>
          <a:lstStyle/>
          <a:p>
            <a:pPr algn="l"/>
            <a:r>
              <a:rPr lang="ja-JP" altLang="en-US" sz="1600">
                <a:latin typeface="ＭＳ Ｐゴシック" pitchFamily="50" charset="-128"/>
              </a:rPr>
              <a:t>情報深度</a:t>
            </a:r>
          </a:p>
        </p:txBody>
      </p:sp>
      <p:sp>
        <p:nvSpPr>
          <p:cNvPr id="719882" name="Line 10"/>
          <p:cNvSpPr>
            <a:spLocks noChangeShapeType="1"/>
          </p:cNvSpPr>
          <p:nvPr/>
        </p:nvSpPr>
        <p:spPr bwMode="auto">
          <a:xfrm>
            <a:off x="2967038" y="6275388"/>
            <a:ext cx="3251200" cy="0"/>
          </a:xfrm>
          <a:prstGeom prst="line">
            <a:avLst/>
          </a:prstGeom>
          <a:noFill/>
          <a:ln w="19050">
            <a:solidFill>
              <a:schemeClr val="bg2"/>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9883" name="Rectangle 11"/>
          <p:cNvSpPr>
            <a:spLocks noChangeArrowheads="1"/>
          </p:cNvSpPr>
          <p:nvPr/>
        </p:nvSpPr>
        <p:spPr bwMode="auto">
          <a:xfrm>
            <a:off x="4035425" y="6326188"/>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a:latin typeface="ＭＳ Ｐゴシック" pitchFamily="50" charset="-128"/>
              </a:rPr>
              <a:t>所要時間</a:t>
            </a:r>
          </a:p>
        </p:txBody>
      </p:sp>
      <p:sp>
        <p:nvSpPr>
          <p:cNvPr id="719884" name="Rectangle 12"/>
          <p:cNvSpPr>
            <a:spLocks noChangeArrowheads="1"/>
          </p:cNvSpPr>
          <p:nvPr/>
        </p:nvSpPr>
        <p:spPr bwMode="auto">
          <a:xfrm>
            <a:off x="2012950" y="2206625"/>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a:latin typeface="ＭＳ Ｐゴシック" pitchFamily="50" charset="-128"/>
              </a:rPr>
              <a:t>詳</a:t>
            </a:r>
          </a:p>
        </p:txBody>
      </p:sp>
      <p:sp>
        <p:nvSpPr>
          <p:cNvPr id="719885" name="Rectangle 13"/>
          <p:cNvSpPr>
            <a:spLocks noChangeArrowheads="1"/>
          </p:cNvSpPr>
          <p:nvPr/>
        </p:nvSpPr>
        <p:spPr bwMode="auto">
          <a:xfrm>
            <a:off x="2012950" y="5675313"/>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a:latin typeface="ＭＳ Ｐゴシック" pitchFamily="50" charset="-128"/>
              </a:rPr>
              <a:t>簡</a:t>
            </a:r>
          </a:p>
        </p:txBody>
      </p:sp>
      <p:sp>
        <p:nvSpPr>
          <p:cNvPr id="719886" name="Rectangle 14"/>
          <p:cNvSpPr>
            <a:spLocks noChangeArrowheads="1"/>
          </p:cNvSpPr>
          <p:nvPr/>
        </p:nvSpPr>
        <p:spPr bwMode="auto">
          <a:xfrm>
            <a:off x="2517775" y="610870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a:latin typeface="ＭＳ Ｐゴシック" pitchFamily="50" charset="-128"/>
              </a:rPr>
              <a:t>短</a:t>
            </a:r>
          </a:p>
        </p:txBody>
      </p:sp>
      <p:sp>
        <p:nvSpPr>
          <p:cNvPr id="719887" name="Rectangle 15"/>
          <p:cNvSpPr>
            <a:spLocks noChangeArrowheads="1"/>
          </p:cNvSpPr>
          <p:nvPr/>
        </p:nvSpPr>
        <p:spPr bwMode="auto">
          <a:xfrm>
            <a:off x="6275388" y="610870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a:latin typeface="ＭＳ Ｐゴシック" pitchFamily="50" charset="-128"/>
              </a:rPr>
              <a:t>長</a:t>
            </a:r>
          </a:p>
        </p:txBody>
      </p:sp>
      <p:sp>
        <p:nvSpPr>
          <p:cNvPr id="719888" name="Rectangle 16"/>
          <p:cNvSpPr>
            <a:spLocks noChangeArrowheads="1"/>
          </p:cNvSpPr>
          <p:nvPr/>
        </p:nvSpPr>
        <p:spPr bwMode="auto">
          <a:xfrm>
            <a:off x="3059113" y="3843338"/>
            <a:ext cx="107315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a:latin typeface="ＭＳ Ｐゴシック" pitchFamily="50" charset="-128"/>
              </a:rPr>
              <a:t>社内成果物</a:t>
            </a:r>
          </a:p>
        </p:txBody>
      </p:sp>
      <p:sp>
        <p:nvSpPr>
          <p:cNvPr id="719889" name="Rectangle 17"/>
          <p:cNvSpPr>
            <a:spLocks noChangeArrowheads="1"/>
          </p:cNvSpPr>
          <p:nvPr/>
        </p:nvSpPr>
        <p:spPr bwMode="auto">
          <a:xfrm>
            <a:off x="3492500" y="4637088"/>
            <a:ext cx="89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a:latin typeface="ＭＳ Ｐゴシック" pitchFamily="50" charset="-128"/>
              </a:rPr>
              <a:t>記事検索</a:t>
            </a:r>
          </a:p>
        </p:txBody>
      </p:sp>
      <p:sp>
        <p:nvSpPr>
          <p:cNvPr id="719890" name="Rectangle 18"/>
          <p:cNvSpPr>
            <a:spLocks noChangeArrowheads="1"/>
          </p:cNvSpPr>
          <p:nvPr/>
        </p:nvSpPr>
        <p:spPr bwMode="auto">
          <a:xfrm>
            <a:off x="4716463" y="4202113"/>
            <a:ext cx="7191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a:latin typeface="ＭＳ Ｐゴシック" pitchFamily="50" charset="-128"/>
              </a:rPr>
              <a:t>図書館</a:t>
            </a:r>
          </a:p>
        </p:txBody>
      </p:sp>
      <p:sp>
        <p:nvSpPr>
          <p:cNvPr id="719891" name="Rectangle 19"/>
          <p:cNvSpPr>
            <a:spLocks noChangeArrowheads="1"/>
          </p:cNvSpPr>
          <p:nvPr/>
        </p:nvSpPr>
        <p:spPr bwMode="auto">
          <a:xfrm>
            <a:off x="4581525" y="4508500"/>
            <a:ext cx="854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a:latin typeface="ＭＳ Ｐゴシック" pitchFamily="50" charset="-128"/>
              </a:rPr>
              <a:t>書店で</a:t>
            </a:r>
          </a:p>
          <a:p>
            <a:pPr algn="l"/>
            <a:r>
              <a:rPr lang="ja-JP" altLang="en-US">
                <a:latin typeface="ＭＳ Ｐゴシック" pitchFamily="50" charset="-128"/>
              </a:rPr>
              <a:t>書籍探し</a:t>
            </a:r>
          </a:p>
        </p:txBody>
      </p:sp>
      <p:sp>
        <p:nvSpPr>
          <p:cNvPr id="719892" name="Rectangle 20"/>
          <p:cNvSpPr>
            <a:spLocks noChangeArrowheads="1"/>
          </p:cNvSpPr>
          <p:nvPr/>
        </p:nvSpPr>
        <p:spPr bwMode="auto">
          <a:xfrm>
            <a:off x="4776788" y="3771900"/>
            <a:ext cx="1163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a:latin typeface="ＭＳ Ｐゴシック" pitchFamily="50" charset="-128"/>
              </a:rPr>
              <a:t>統計センター</a:t>
            </a:r>
          </a:p>
        </p:txBody>
      </p:sp>
      <p:sp>
        <p:nvSpPr>
          <p:cNvPr id="719893" name="Rectangle 21"/>
          <p:cNvSpPr>
            <a:spLocks noChangeArrowheads="1"/>
          </p:cNvSpPr>
          <p:nvPr/>
        </p:nvSpPr>
        <p:spPr bwMode="auto">
          <a:xfrm>
            <a:off x="3635375" y="3271838"/>
            <a:ext cx="10906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a:latin typeface="ＭＳ Ｐゴシック" pitchFamily="50" charset="-128"/>
              </a:rPr>
              <a:t>社内有識者</a:t>
            </a:r>
          </a:p>
          <a:p>
            <a:pPr algn="l"/>
            <a:r>
              <a:rPr lang="ja-JP" altLang="en-US">
                <a:latin typeface="ＭＳ Ｐゴシック" pitchFamily="50" charset="-128"/>
              </a:rPr>
              <a:t>インタビュー</a:t>
            </a:r>
          </a:p>
        </p:txBody>
      </p:sp>
      <p:sp>
        <p:nvSpPr>
          <p:cNvPr id="719894" name="Rectangle 22"/>
          <p:cNvSpPr>
            <a:spLocks noChangeArrowheads="1"/>
          </p:cNvSpPr>
          <p:nvPr/>
        </p:nvSpPr>
        <p:spPr bwMode="auto">
          <a:xfrm>
            <a:off x="5508625" y="2335213"/>
            <a:ext cx="10906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a:latin typeface="ＭＳ Ｐゴシック" pitchFamily="50" charset="-128"/>
              </a:rPr>
              <a:t>社外有識者</a:t>
            </a:r>
          </a:p>
          <a:p>
            <a:pPr algn="l"/>
            <a:r>
              <a:rPr lang="ja-JP" altLang="en-US">
                <a:latin typeface="ＭＳ Ｐゴシック" pitchFamily="50" charset="-128"/>
              </a:rPr>
              <a:t>インタビュー</a:t>
            </a:r>
          </a:p>
        </p:txBody>
      </p:sp>
      <p:sp>
        <p:nvSpPr>
          <p:cNvPr id="719895" name="Rectangle 23"/>
          <p:cNvSpPr>
            <a:spLocks noChangeArrowheads="1"/>
          </p:cNvSpPr>
          <p:nvPr/>
        </p:nvSpPr>
        <p:spPr bwMode="auto">
          <a:xfrm>
            <a:off x="5189538" y="2781300"/>
            <a:ext cx="8953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a:latin typeface="ＭＳ Ｐゴシック" pitchFamily="50" charset="-128"/>
              </a:rPr>
              <a:t>業界団体</a:t>
            </a:r>
          </a:p>
          <a:p>
            <a:pPr algn="l"/>
            <a:r>
              <a:rPr lang="ja-JP" altLang="en-US">
                <a:latin typeface="ＭＳ Ｐゴシック" pitchFamily="50" charset="-128"/>
              </a:rPr>
              <a:t>コンタクト</a:t>
            </a:r>
          </a:p>
        </p:txBody>
      </p:sp>
      <p:sp>
        <p:nvSpPr>
          <p:cNvPr id="719896" name="Rectangle 24"/>
          <p:cNvSpPr>
            <a:spLocks noChangeArrowheads="1"/>
          </p:cNvSpPr>
          <p:nvPr/>
        </p:nvSpPr>
        <p:spPr bwMode="auto">
          <a:xfrm>
            <a:off x="3059113" y="4941888"/>
            <a:ext cx="793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a:latin typeface="ＭＳ Ｐゴシック" pitchFamily="50" charset="-128"/>
              </a:rPr>
              <a:t>インターネット</a:t>
            </a:r>
          </a:p>
        </p:txBody>
      </p:sp>
      <p:sp>
        <p:nvSpPr>
          <p:cNvPr id="719897" name="Rectangle 25"/>
          <p:cNvSpPr>
            <a:spLocks noChangeArrowheads="1"/>
          </p:cNvSpPr>
          <p:nvPr/>
        </p:nvSpPr>
        <p:spPr bwMode="auto">
          <a:xfrm>
            <a:off x="5045075" y="3273425"/>
            <a:ext cx="8953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a:latin typeface="ＭＳ Ｐゴシック" pitchFamily="50" charset="-128"/>
              </a:rPr>
              <a:t>専門誌等</a:t>
            </a:r>
          </a:p>
          <a:p>
            <a:pPr algn="l"/>
            <a:r>
              <a:rPr lang="ja-JP" altLang="en-US">
                <a:latin typeface="ＭＳ Ｐゴシック" pitchFamily="50" charset="-128"/>
              </a:rPr>
              <a:t>取寄せ</a:t>
            </a:r>
          </a:p>
        </p:txBody>
      </p:sp>
      <p:sp>
        <p:nvSpPr>
          <p:cNvPr id="719898" name="Rectangle 26"/>
          <p:cNvSpPr>
            <a:spLocks noChangeArrowheads="1"/>
          </p:cNvSpPr>
          <p:nvPr/>
        </p:nvSpPr>
        <p:spPr bwMode="auto">
          <a:xfrm>
            <a:off x="2663825" y="5589588"/>
            <a:ext cx="989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a:latin typeface="ＭＳ Ｐゴシック" pitchFamily="50" charset="-128"/>
              </a:rPr>
              <a:t>周囲に聞く</a:t>
            </a:r>
          </a:p>
        </p:txBody>
      </p:sp>
      <p:sp>
        <p:nvSpPr>
          <p:cNvPr id="719901" name="AutoShape 29"/>
          <p:cNvSpPr>
            <a:spLocks noChangeArrowheads="1"/>
          </p:cNvSpPr>
          <p:nvPr/>
        </p:nvSpPr>
        <p:spPr bwMode="auto">
          <a:xfrm>
            <a:off x="2411413" y="2420938"/>
            <a:ext cx="1562100" cy="627062"/>
          </a:xfrm>
          <a:prstGeom prst="wedgeRectCallout">
            <a:avLst>
              <a:gd name="adj1" fmla="val 47255"/>
              <a:gd name="adj2" fmla="val 72787"/>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b="1"/>
              <a:t>大局を捉えながら</a:t>
            </a:r>
          </a:p>
          <a:p>
            <a:r>
              <a:rPr lang="ja-JP" altLang="en-US" b="1"/>
              <a:t>細部に入っていく</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3"/>
          <p:cNvSpPr>
            <a:spLocks noGrp="1"/>
          </p:cNvSpPr>
          <p:nvPr>
            <p:ph type="sldNum" sz="quarter" idx="10"/>
          </p:nvPr>
        </p:nvSpPr>
        <p:spPr/>
        <p:txBody>
          <a:bodyPr/>
          <a:lstStyle/>
          <a:p>
            <a:fld id="{5F48DBD5-ED7A-48C1-90F1-6CED90BBB6DF}" type="slidenum">
              <a:rPr lang="en-US" altLang="ja-JP"/>
              <a:pPr/>
              <a:t>44</a:t>
            </a:fld>
            <a:endParaRPr lang="en-US" altLang="ja-JP"/>
          </a:p>
        </p:txBody>
      </p:sp>
      <p:sp>
        <p:nvSpPr>
          <p:cNvPr id="748546" name="Rectangle 2"/>
          <p:cNvSpPr>
            <a:spLocks noGrp="1" noChangeArrowheads="1"/>
          </p:cNvSpPr>
          <p:nvPr>
            <p:ph type="title"/>
          </p:nvPr>
        </p:nvSpPr>
        <p:spPr>
          <a:xfrm>
            <a:off x="457200" y="454025"/>
            <a:ext cx="8218488" cy="457200"/>
          </a:xfrm>
        </p:spPr>
        <p:txBody>
          <a:bodyPr/>
          <a:lstStyle/>
          <a:p>
            <a:r>
              <a:rPr lang="ja-JP" altLang="en-US"/>
              <a:t>思考特性に応じて情報を使い分ける</a:t>
            </a:r>
          </a:p>
        </p:txBody>
      </p:sp>
      <p:sp>
        <p:nvSpPr>
          <p:cNvPr id="748547" name="Rectangle 3"/>
          <p:cNvSpPr>
            <a:spLocks noGrp="1" noChangeArrowheads="1"/>
          </p:cNvSpPr>
          <p:nvPr>
            <p:ph type="body" idx="1"/>
          </p:nvPr>
        </p:nvSpPr>
        <p:spPr>
          <a:xfrm>
            <a:off x="457200" y="1128713"/>
            <a:ext cx="8229600" cy="641350"/>
          </a:xfrm>
        </p:spPr>
        <p:txBody>
          <a:bodyPr/>
          <a:lstStyle/>
          <a:p>
            <a:r>
              <a:rPr lang="ja-JP" altLang="en-US"/>
              <a:t>どのような情報が心に響くかは聞き手によって異なる。聞き手の思考特性に応じて、使用する情報を見極めることが重要である。</a:t>
            </a:r>
          </a:p>
        </p:txBody>
      </p:sp>
      <p:pic>
        <p:nvPicPr>
          <p:cNvPr id="748563" name="Picture 19" descr="j04096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2381250"/>
            <a:ext cx="2232025" cy="1784350"/>
          </a:xfrm>
          <a:prstGeom prst="rect">
            <a:avLst/>
          </a:prstGeom>
          <a:noFill/>
          <a:extLst>
            <a:ext uri="{909E8E84-426E-40DD-AFC4-6F175D3DCCD1}">
              <a14:hiddenFill xmlns:a14="http://schemas.microsoft.com/office/drawing/2010/main">
                <a:solidFill>
                  <a:srgbClr val="FFFFFF"/>
                </a:solidFill>
              </a14:hiddenFill>
            </a:ext>
          </a:extLst>
        </p:spPr>
      </p:pic>
      <p:sp>
        <p:nvSpPr>
          <p:cNvPr id="748564" name="Text Box 20"/>
          <p:cNvSpPr txBox="1">
            <a:spLocks noChangeArrowheads="1"/>
          </p:cNvSpPr>
          <p:nvPr/>
        </p:nvSpPr>
        <p:spPr bwMode="auto">
          <a:xfrm>
            <a:off x="1260475" y="1844675"/>
            <a:ext cx="21367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u="sng"/>
              <a:t>当事者情報－第三者情報</a:t>
            </a:r>
          </a:p>
        </p:txBody>
      </p:sp>
      <p:sp>
        <p:nvSpPr>
          <p:cNvPr id="748565" name="AutoShape 21"/>
          <p:cNvSpPr>
            <a:spLocks noChangeArrowheads="1"/>
          </p:cNvSpPr>
          <p:nvPr/>
        </p:nvSpPr>
        <p:spPr bwMode="auto">
          <a:xfrm>
            <a:off x="252413" y="2516188"/>
            <a:ext cx="1592262" cy="1489075"/>
          </a:xfrm>
          <a:prstGeom prst="roundRect">
            <a:avLst>
              <a:gd name="adj" fmla="val 9593"/>
            </a:avLst>
          </a:prstGeom>
          <a:noFill/>
          <a:ln w="9525"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ja-JP" altLang="en-US"/>
              <a:t>わが社の顧客の約半数は、この新しい技術に興味があると回答しています。</a:t>
            </a:r>
            <a:br>
              <a:rPr lang="ja-JP" altLang="en-US"/>
            </a:br>
            <a:r>
              <a:rPr lang="ja-JP" altLang="en-US"/>
              <a:t>（当事者情報）</a:t>
            </a:r>
          </a:p>
        </p:txBody>
      </p:sp>
      <p:sp>
        <p:nvSpPr>
          <p:cNvPr id="748566" name="Freeform 22"/>
          <p:cNvSpPr>
            <a:spLocks/>
          </p:cNvSpPr>
          <p:nvPr/>
        </p:nvSpPr>
        <p:spPr bwMode="auto">
          <a:xfrm>
            <a:off x="1785938" y="2941638"/>
            <a:ext cx="334962" cy="261937"/>
          </a:xfrm>
          <a:custGeom>
            <a:avLst/>
            <a:gdLst>
              <a:gd name="T0" fmla="*/ 0 w 438"/>
              <a:gd name="T1" fmla="*/ 403 h 528"/>
              <a:gd name="T2" fmla="*/ 438 w 438"/>
              <a:gd name="T3" fmla="*/ 0 h 528"/>
              <a:gd name="T4" fmla="*/ 6 w 438"/>
              <a:gd name="T5" fmla="*/ 528 h 528"/>
            </a:gdLst>
            <a:ahLst/>
            <a:cxnLst>
              <a:cxn ang="0">
                <a:pos x="T0" y="T1"/>
              </a:cxn>
              <a:cxn ang="0">
                <a:pos x="T2" y="T3"/>
              </a:cxn>
              <a:cxn ang="0">
                <a:pos x="T4" y="T5"/>
              </a:cxn>
            </a:cxnLst>
            <a:rect l="0" t="0" r="r" b="b"/>
            <a:pathLst>
              <a:path w="438" h="528">
                <a:moveTo>
                  <a:pt x="0" y="403"/>
                </a:moveTo>
                <a:lnTo>
                  <a:pt x="438" y="0"/>
                </a:lnTo>
                <a:lnTo>
                  <a:pt x="6" y="52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8568" name="Text Box 24"/>
          <p:cNvSpPr txBox="1">
            <a:spLocks noChangeArrowheads="1"/>
          </p:cNvSpPr>
          <p:nvPr/>
        </p:nvSpPr>
        <p:spPr bwMode="auto">
          <a:xfrm>
            <a:off x="1404938" y="2132013"/>
            <a:ext cx="112553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プレゼンター</a:t>
            </a:r>
          </a:p>
        </p:txBody>
      </p:sp>
      <p:sp>
        <p:nvSpPr>
          <p:cNvPr id="748569" name="Text Box 25"/>
          <p:cNvSpPr txBox="1">
            <a:spLocks noChangeArrowheads="1"/>
          </p:cNvSpPr>
          <p:nvPr/>
        </p:nvSpPr>
        <p:spPr bwMode="auto">
          <a:xfrm>
            <a:off x="2805113" y="2132013"/>
            <a:ext cx="68738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聞き手</a:t>
            </a:r>
          </a:p>
        </p:txBody>
      </p:sp>
      <p:sp>
        <p:nvSpPr>
          <p:cNvPr id="748570" name="AutoShape 26"/>
          <p:cNvSpPr>
            <a:spLocks noChangeArrowheads="1"/>
          </p:cNvSpPr>
          <p:nvPr/>
        </p:nvSpPr>
        <p:spPr bwMode="auto">
          <a:xfrm>
            <a:off x="244475" y="4859338"/>
            <a:ext cx="1879600" cy="1377950"/>
          </a:xfrm>
          <a:prstGeom prst="roundRect">
            <a:avLst>
              <a:gd name="adj" fmla="val 9593"/>
            </a:avLst>
          </a:prstGeom>
          <a:noFill/>
          <a:ln w="28575"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J"/>
            </a:pPr>
            <a:r>
              <a:rPr lang="ja-JP" altLang="en-US"/>
              <a:t>顧客がそう考えているのならば、早速その技術を使って新商品を開発しましょう！</a:t>
            </a:r>
          </a:p>
        </p:txBody>
      </p:sp>
      <p:sp>
        <p:nvSpPr>
          <p:cNvPr id="748571" name="AutoShape 27"/>
          <p:cNvSpPr>
            <a:spLocks noChangeArrowheads="1"/>
          </p:cNvSpPr>
          <p:nvPr/>
        </p:nvSpPr>
        <p:spPr bwMode="auto">
          <a:xfrm>
            <a:off x="2476500" y="4859338"/>
            <a:ext cx="1879600" cy="1377950"/>
          </a:xfrm>
          <a:prstGeom prst="roundRect">
            <a:avLst>
              <a:gd name="adj" fmla="val 9593"/>
            </a:avLst>
          </a:prstGeom>
          <a:noFill/>
          <a:ln w="28575"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L"/>
            </a:pPr>
            <a:r>
              <a:rPr lang="ja-JP" altLang="en-US"/>
              <a:t>その技術は本当に普及するのかしら？外部の専門家に意見を聞いてもらえませんか？</a:t>
            </a:r>
          </a:p>
        </p:txBody>
      </p:sp>
      <p:sp>
        <p:nvSpPr>
          <p:cNvPr id="748572" name="Text Box 28"/>
          <p:cNvSpPr txBox="1">
            <a:spLocks noChangeArrowheads="1"/>
          </p:cNvSpPr>
          <p:nvPr/>
        </p:nvSpPr>
        <p:spPr bwMode="auto">
          <a:xfrm>
            <a:off x="179388" y="4292600"/>
            <a:ext cx="216376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b="1"/>
              <a:t>関係者のリアルな情報を重んじる聞き手ならば・・・</a:t>
            </a:r>
          </a:p>
        </p:txBody>
      </p:sp>
      <p:sp>
        <p:nvSpPr>
          <p:cNvPr id="748573" name="Text Box 29"/>
          <p:cNvSpPr txBox="1">
            <a:spLocks noChangeArrowheads="1"/>
          </p:cNvSpPr>
          <p:nvPr/>
        </p:nvSpPr>
        <p:spPr bwMode="auto">
          <a:xfrm>
            <a:off x="2408238" y="4292600"/>
            <a:ext cx="216376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b="1"/>
              <a:t>客観的な視点を重んじる聞き手ならば・・・</a:t>
            </a:r>
          </a:p>
        </p:txBody>
      </p:sp>
      <p:pic>
        <p:nvPicPr>
          <p:cNvPr id="748576" name="Picture 32" descr="j04096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13" y="2381250"/>
            <a:ext cx="2232025" cy="1784350"/>
          </a:xfrm>
          <a:prstGeom prst="rect">
            <a:avLst/>
          </a:prstGeom>
          <a:noFill/>
          <a:extLst>
            <a:ext uri="{909E8E84-426E-40DD-AFC4-6F175D3DCCD1}">
              <a14:hiddenFill xmlns:a14="http://schemas.microsoft.com/office/drawing/2010/main">
                <a:solidFill>
                  <a:srgbClr val="FFFFFF"/>
                </a:solidFill>
              </a14:hiddenFill>
            </a:ext>
          </a:extLst>
        </p:spPr>
      </p:pic>
      <p:sp>
        <p:nvSpPr>
          <p:cNvPr id="748577" name="Text Box 33"/>
          <p:cNvSpPr txBox="1">
            <a:spLocks noChangeArrowheads="1"/>
          </p:cNvSpPr>
          <p:nvPr/>
        </p:nvSpPr>
        <p:spPr bwMode="auto">
          <a:xfrm>
            <a:off x="5976938" y="1844675"/>
            <a:ext cx="1781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u="sng"/>
              <a:t>定量情報－定性情報</a:t>
            </a:r>
          </a:p>
        </p:txBody>
      </p:sp>
      <p:sp>
        <p:nvSpPr>
          <p:cNvPr id="748578" name="AutoShape 34"/>
          <p:cNvSpPr>
            <a:spLocks noChangeArrowheads="1"/>
          </p:cNvSpPr>
          <p:nvPr/>
        </p:nvSpPr>
        <p:spPr bwMode="auto">
          <a:xfrm>
            <a:off x="4789488" y="2516188"/>
            <a:ext cx="1592262" cy="1489075"/>
          </a:xfrm>
          <a:prstGeom prst="roundRect">
            <a:avLst>
              <a:gd name="adj" fmla="val 9593"/>
            </a:avLst>
          </a:prstGeom>
          <a:noFill/>
          <a:ln w="9525"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r>
              <a:rPr lang="ja-JP" altLang="en-US"/>
              <a:t>女性社員の</a:t>
            </a:r>
            <a:r>
              <a:rPr lang="en-US" altLang="ja-JP"/>
              <a:t>50%</a:t>
            </a:r>
            <a:r>
              <a:rPr lang="ja-JP" altLang="en-US"/>
              <a:t>は、「わが社は女性にとって働きにくい職場だ」と考えているようです。</a:t>
            </a:r>
            <a:br>
              <a:rPr lang="ja-JP" altLang="en-US"/>
            </a:br>
            <a:r>
              <a:rPr lang="ja-JP" altLang="en-US"/>
              <a:t>（定量情報）</a:t>
            </a:r>
          </a:p>
        </p:txBody>
      </p:sp>
      <p:sp>
        <p:nvSpPr>
          <p:cNvPr id="748579" name="Freeform 35"/>
          <p:cNvSpPr>
            <a:spLocks/>
          </p:cNvSpPr>
          <p:nvPr/>
        </p:nvSpPr>
        <p:spPr bwMode="auto">
          <a:xfrm>
            <a:off x="6323013" y="2941638"/>
            <a:ext cx="334962" cy="261937"/>
          </a:xfrm>
          <a:custGeom>
            <a:avLst/>
            <a:gdLst>
              <a:gd name="T0" fmla="*/ 0 w 438"/>
              <a:gd name="T1" fmla="*/ 403 h 528"/>
              <a:gd name="T2" fmla="*/ 438 w 438"/>
              <a:gd name="T3" fmla="*/ 0 h 528"/>
              <a:gd name="T4" fmla="*/ 6 w 438"/>
              <a:gd name="T5" fmla="*/ 528 h 528"/>
            </a:gdLst>
            <a:ahLst/>
            <a:cxnLst>
              <a:cxn ang="0">
                <a:pos x="T0" y="T1"/>
              </a:cxn>
              <a:cxn ang="0">
                <a:pos x="T2" y="T3"/>
              </a:cxn>
              <a:cxn ang="0">
                <a:pos x="T4" y="T5"/>
              </a:cxn>
            </a:cxnLst>
            <a:rect l="0" t="0" r="r" b="b"/>
            <a:pathLst>
              <a:path w="438" h="528">
                <a:moveTo>
                  <a:pt x="0" y="403"/>
                </a:moveTo>
                <a:lnTo>
                  <a:pt x="438" y="0"/>
                </a:lnTo>
                <a:lnTo>
                  <a:pt x="6" y="52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8580" name="Text Box 36"/>
          <p:cNvSpPr txBox="1">
            <a:spLocks noChangeArrowheads="1"/>
          </p:cNvSpPr>
          <p:nvPr/>
        </p:nvSpPr>
        <p:spPr bwMode="auto">
          <a:xfrm>
            <a:off x="5942013" y="2132013"/>
            <a:ext cx="112553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プレゼンター</a:t>
            </a:r>
          </a:p>
        </p:txBody>
      </p:sp>
      <p:sp>
        <p:nvSpPr>
          <p:cNvPr id="748581" name="Text Box 37"/>
          <p:cNvSpPr txBox="1">
            <a:spLocks noChangeArrowheads="1"/>
          </p:cNvSpPr>
          <p:nvPr/>
        </p:nvSpPr>
        <p:spPr bwMode="auto">
          <a:xfrm>
            <a:off x="7342188" y="2132013"/>
            <a:ext cx="68738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聞き手</a:t>
            </a:r>
          </a:p>
        </p:txBody>
      </p:sp>
      <p:sp>
        <p:nvSpPr>
          <p:cNvPr id="748582" name="AutoShape 38"/>
          <p:cNvSpPr>
            <a:spLocks noChangeArrowheads="1"/>
          </p:cNvSpPr>
          <p:nvPr/>
        </p:nvSpPr>
        <p:spPr bwMode="auto">
          <a:xfrm>
            <a:off x="4781550" y="4859338"/>
            <a:ext cx="1879600" cy="1377950"/>
          </a:xfrm>
          <a:prstGeom prst="roundRect">
            <a:avLst>
              <a:gd name="adj" fmla="val 9593"/>
            </a:avLst>
          </a:prstGeom>
          <a:noFill/>
          <a:ln w="28575"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J"/>
            </a:pPr>
            <a:r>
              <a:rPr lang="ja-JP" altLang="en-US"/>
              <a:t>それは問題ですね。社員を失わないために、早速何か手を打ちましょう！</a:t>
            </a:r>
          </a:p>
        </p:txBody>
      </p:sp>
      <p:sp>
        <p:nvSpPr>
          <p:cNvPr id="748583" name="AutoShape 39"/>
          <p:cNvSpPr>
            <a:spLocks noChangeArrowheads="1"/>
          </p:cNvSpPr>
          <p:nvPr/>
        </p:nvSpPr>
        <p:spPr bwMode="auto">
          <a:xfrm>
            <a:off x="7013575" y="4859338"/>
            <a:ext cx="1879600" cy="1377950"/>
          </a:xfrm>
          <a:prstGeom prst="roundRect">
            <a:avLst>
              <a:gd name="adj" fmla="val 9593"/>
            </a:avLst>
          </a:prstGeom>
          <a:noFill/>
          <a:ln w="28575"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L"/>
            </a:pPr>
            <a:r>
              <a:rPr lang="ja-JP" altLang="en-US"/>
              <a:t>どのくらい深刻なのか分からないですね。具体的には誰がどういう不満を言っているのですか？</a:t>
            </a:r>
          </a:p>
        </p:txBody>
      </p:sp>
      <p:sp>
        <p:nvSpPr>
          <p:cNvPr id="748584" name="Text Box 40"/>
          <p:cNvSpPr txBox="1">
            <a:spLocks noChangeArrowheads="1"/>
          </p:cNvSpPr>
          <p:nvPr/>
        </p:nvSpPr>
        <p:spPr bwMode="auto">
          <a:xfrm>
            <a:off x="4716463" y="4292600"/>
            <a:ext cx="216376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b="1"/>
              <a:t>数字で理解する</a:t>
            </a:r>
            <a:br>
              <a:rPr lang="ja-JP" altLang="en-US" b="1"/>
            </a:br>
            <a:r>
              <a:rPr lang="ja-JP" altLang="en-US" b="1"/>
              <a:t>聞き手ならば・・・</a:t>
            </a:r>
          </a:p>
        </p:txBody>
      </p:sp>
      <p:sp>
        <p:nvSpPr>
          <p:cNvPr id="748585" name="Text Box 41"/>
          <p:cNvSpPr txBox="1">
            <a:spLocks noChangeArrowheads="1"/>
          </p:cNvSpPr>
          <p:nvPr/>
        </p:nvSpPr>
        <p:spPr bwMode="auto">
          <a:xfrm>
            <a:off x="6945313" y="4292600"/>
            <a:ext cx="216376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b="1"/>
              <a:t>感覚で理解する</a:t>
            </a:r>
            <a:br>
              <a:rPr lang="ja-JP" altLang="en-US" b="1"/>
            </a:br>
            <a:r>
              <a:rPr lang="ja-JP" altLang="en-US" b="1"/>
              <a:t>聞き手ならば・・・</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p:cNvSpPr>
            <a:spLocks noGrp="1"/>
          </p:cNvSpPr>
          <p:nvPr>
            <p:ph type="sldNum" sz="quarter" idx="10"/>
          </p:nvPr>
        </p:nvSpPr>
        <p:spPr/>
        <p:txBody>
          <a:bodyPr/>
          <a:lstStyle/>
          <a:p>
            <a:fld id="{AAC917A5-2C43-475D-888E-774B65C8F5C8}" type="slidenum">
              <a:rPr lang="en-US" altLang="ja-JP"/>
              <a:pPr/>
              <a:t>45</a:t>
            </a:fld>
            <a:endParaRPr lang="en-US" altLang="ja-JP"/>
          </a:p>
        </p:txBody>
      </p:sp>
      <p:sp>
        <p:nvSpPr>
          <p:cNvPr id="672770"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肉付け</a:t>
            </a:r>
          </a:p>
        </p:txBody>
      </p:sp>
      <p:sp>
        <p:nvSpPr>
          <p:cNvPr id="672771" name="Rectangle 3"/>
          <p:cNvSpPr>
            <a:spLocks noGrp="1" noChangeArrowheads="1"/>
          </p:cNvSpPr>
          <p:nvPr>
            <p:ph type="body" idx="1"/>
          </p:nvPr>
        </p:nvSpPr>
        <p:spPr/>
        <p:txBody>
          <a:bodyPr/>
          <a:lstStyle/>
          <a:p>
            <a:r>
              <a:rPr lang="ja-JP" altLang="en-US"/>
              <a:t>以下の状況設定を踏まえて、ストーリーラインの肉付けをしてください。</a:t>
            </a:r>
          </a:p>
        </p:txBody>
      </p:sp>
      <p:sp>
        <p:nvSpPr>
          <p:cNvPr id="672838" name="AutoShape 70"/>
          <p:cNvSpPr>
            <a:spLocks noChangeArrowheads="1"/>
          </p:cNvSpPr>
          <p:nvPr/>
        </p:nvSpPr>
        <p:spPr bwMode="auto">
          <a:xfrm>
            <a:off x="466725" y="1773238"/>
            <a:ext cx="8210550" cy="4824412"/>
          </a:xfrm>
          <a:prstGeom prst="roundRect">
            <a:avLst>
              <a:gd name="adj" fmla="val 4324"/>
            </a:avLst>
          </a:prstGeom>
          <a:noFill/>
          <a:ln w="15875">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72839" name="AutoShape 71"/>
          <p:cNvSpPr>
            <a:spLocks noChangeArrowheads="1"/>
          </p:cNvSpPr>
          <p:nvPr/>
        </p:nvSpPr>
        <p:spPr bwMode="auto">
          <a:xfrm>
            <a:off x="466725" y="1635125"/>
            <a:ext cx="1789113" cy="354013"/>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78" tIns="46789" rIns="89978" bIns="46789" anchor="ctr"/>
          <a:lstStyle/>
          <a:p>
            <a:pPr eaLnBrk="0" hangingPunct="0">
              <a:lnSpc>
                <a:spcPct val="80000"/>
              </a:lnSpc>
              <a:spcBef>
                <a:spcPct val="50000"/>
              </a:spcBef>
            </a:pPr>
            <a:r>
              <a:rPr kumimoji="0" lang="ja-JP" altLang="en-US" sz="1600" b="1">
                <a:solidFill>
                  <a:schemeClr val="bg1"/>
                </a:solidFill>
              </a:rPr>
              <a:t>状況設定</a:t>
            </a:r>
          </a:p>
        </p:txBody>
      </p:sp>
      <p:pic>
        <p:nvPicPr>
          <p:cNvPr id="672840" name="Picture 72" descr="j0422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63" y="2276475"/>
            <a:ext cx="2720975" cy="4032250"/>
          </a:xfrm>
          <a:prstGeom prst="rect">
            <a:avLst/>
          </a:prstGeom>
          <a:noFill/>
          <a:extLst>
            <a:ext uri="{909E8E84-426E-40DD-AFC4-6F175D3DCCD1}">
              <a14:hiddenFill xmlns:a14="http://schemas.microsoft.com/office/drawing/2010/main">
                <a:solidFill>
                  <a:srgbClr val="FFFFFF"/>
                </a:solidFill>
              </a14:hiddenFill>
            </a:ext>
          </a:extLst>
        </p:spPr>
      </p:pic>
      <p:sp>
        <p:nvSpPr>
          <p:cNvPr id="672841" name="Text Box 73"/>
          <p:cNvSpPr txBox="1">
            <a:spLocks noChangeArrowheads="1"/>
          </p:cNvSpPr>
          <p:nvPr/>
        </p:nvSpPr>
        <p:spPr bwMode="auto">
          <a:xfrm>
            <a:off x="3986213" y="2779713"/>
            <a:ext cx="3970337" cy="278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600"/>
              <a:t>（</a:t>
            </a:r>
            <a:r>
              <a:rPr lang="en-US" altLang="ja-JP" sz="1600"/>
              <a:t>《</a:t>
            </a:r>
            <a:r>
              <a:rPr lang="ja-JP" altLang="en-US" sz="1600"/>
              <a:t>演習</a:t>
            </a:r>
            <a:r>
              <a:rPr lang="en-US" altLang="ja-JP" sz="1600"/>
              <a:t>》</a:t>
            </a:r>
            <a:r>
              <a:rPr lang="ja-JP" altLang="en-US" sz="1600"/>
              <a:t>ストーリーライン①の続き）</a:t>
            </a:r>
          </a:p>
          <a:p>
            <a:pPr algn="l"/>
            <a:endParaRPr lang="ja-JP" altLang="en-US" sz="1600"/>
          </a:p>
          <a:p>
            <a:pPr algn="l"/>
            <a:r>
              <a:rPr lang="ja-JP" altLang="en-US" sz="1600"/>
              <a:t>営業部長に話すべきストーリーラインは固まった。だが、部下の提案に対してはいつも「なぜ？」「どうして？」とあれこれ突っ込んでくる営業部長には、きちんと情報武装した上でプレゼンしなければならない。</a:t>
            </a:r>
          </a:p>
          <a:p>
            <a:pPr algn="l"/>
            <a:endParaRPr lang="ja-JP" altLang="en-US" sz="1600"/>
          </a:p>
          <a:p>
            <a:pPr algn="l"/>
            <a:r>
              <a:rPr lang="ja-JP" altLang="en-US" sz="1600"/>
              <a:t>営業部長を説得するために、どのような情報でストーリーラインを肉付けすればよいだろうか？</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0"/>
          </p:nvPr>
        </p:nvSpPr>
        <p:spPr/>
        <p:txBody>
          <a:bodyPr/>
          <a:lstStyle/>
          <a:p>
            <a:fld id="{39D97C51-A212-4B05-BC35-796D887ED876}" type="slidenum">
              <a:rPr lang="en-US" altLang="ja-JP"/>
              <a:pPr/>
              <a:t>46</a:t>
            </a:fld>
            <a:endParaRPr lang="en-US" altLang="ja-JP"/>
          </a:p>
        </p:txBody>
      </p:sp>
      <p:sp>
        <p:nvSpPr>
          <p:cNvPr id="788482" name="Rectangle 2"/>
          <p:cNvSpPr>
            <a:spLocks noGrp="1" noChangeArrowheads="1"/>
          </p:cNvSpPr>
          <p:nvPr>
            <p:ph type="title"/>
          </p:nvPr>
        </p:nvSpPr>
        <p:spPr>
          <a:xfrm>
            <a:off x="457200" y="454025"/>
            <a:ext cx="8218488" cy="457200"/>
          </a:xfrm>
        </p:spPr>
        <p:txBody>
          <a:bodyPr/>
          <a:lstStyle/>
          <a:p>
            <a:r>
              <a:rPr lang="en-US" altLang="ja-JP"/>
              <a:t>《</a:t>
            </a:r>
            <a:r>
              <a:rPr lang="ja-JP" altLang="en-US"/>
              <a:t>ワークシート</a:t>
            </a:r>
            <a:r>
              <a:rPr lang="en-US" altLang="ja-JP"/>
              <a:t>》</a:t>
            </a:r>
            <a:r>
              <a:rPr lang="ja-JP" altLang="en-US"/>
              <a:t>肉付け</a:t>
            </a:r>
          </a:p>
        </p:txBody>
      </p:sp>
      <p:grpSp>
        <p:nvGrpSpPr>
          <p:cNvPr id="788484" name="Group 4"/>
          <p:cNvGrpSpPr>
            <a:grpSpLocks/>
          </p:cNvGrpSpPr>
          <p:nvPr/>
        </p:nvGrpSpPr>
        <p:grpSpPr bwMode="auto">
          <a:xfrm>
            <a:off x="900113" y="1147763"/>
            <a:ext cx="3505200" cy="336550"/>
            <a:chOff x="3355" y="1162"/>
            <a:chExt cx="2135" cy="212"/>
          </a:xfrm>
        </p:grpSpPr>
        <p:sp>
          <p:nvSpPr>
            <p:cNvPr id="788485" name="Text Box 5"/>
            <p:cNvSpPr txBox="1">
              <a:spLocks noChangeArrowheads="1"/>
            </p:cNvSpPr>
            <p:nvPr/>
          </p:nvSpPr>
          <p:spPr bwMode="auto">
            <a:xfrm>
              <a:off x="3447" y="1162"/>
              <a:ext cx="195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あなたの答え（メッセージ）</a:t>
              </a:r>
            </a:p>
          </p:txBody>
        </p:sp>
        <p:sp>
          <p:nvSpPr>
            <p:cNvPr id="788486" name="Line 6"/>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88487" name="Group 7"/>
          <p:cNvGrpSpPr>
            <a:grpSpLocks/>
          </p:cNvGrpSpPr>
          <p:nvPr/>
        </p:nvGrpSpPr>
        <p:grpSpPr bwMode="auto">
          <a:xfrm>
            <a:off x="4762500" y="1147763"/>
            <a:ext cx="3409950" cy="336550"/>
            <a:chOff x="3355" y="1162"/>
            <a:chExt cx="2135" cy="212"/>
          </a:xfrm>
        </p:grpSpPr>
        <p:sp>
          <p:nvSpPr>
            <p:cNvPr id="788488" name="Text Box 8"/>
            <p:cNvSpPr txBox="1">
              <a:spLocks noChangeArrowheads="1"/>
            </p:cNvSpPr>
            <p:nvPr/>
          </p:nvSpPr>
          <p:spPr bwMode="auto">
            <a:xfrm>
              <a:off x="3447" y="1162"/>
              <a:ext cx="195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a:t>肉付けとなる情報</a:t>
              </a:r>
            </a:p>
          </p:txBody>
        </p:sp>
        <p:sp>
          <p:nvSpPr>
            <p:cNvPr id="788489" name="Line 9"/>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スライド番号プレースホルダー 3"/>
          <p:cNvSpPr>
            <a:spLocks noGrp="1"/>
          </p:cNvSpPr>
          <p:nvPr>
            <p:ph type="sldNum" sz="quarter" idx="10"/>
          </p:nvPr>
        </p:nvSpPr>
        <p:spPr/>
        <p:txBody>
          <a:bodyPr/>
          <a:lstStyle/>
          <a:p>
            <a:fld id="{109E3533-C228-4993-94E9-F897D65D815B}" type="slidenum">
              <a:rPr lang="en-US" altLang="ja-JP"/>
              <a:pPr/>
              <a:t>47</a:t>
            </a:fld>
            <a:endParaRPr lang="en-US" altLang="ja-JP"/>
          </a:p>
        </p:txBody>
      </p:sp>
      <p:sp>
        <p:nvSpPr>
          <p:cNvPr id="724994"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a:t>
            </a:r>
            <a:r>
              <a:rPr lang="en-US" altLang="ja-JP"/>
              <a:t>》</a:t>
            </a:r>
            <a:r>
              <a:rPr lang="ja-JP" altLang="en-US"/>
              <a:t>肉付け</a:t>
            </a:r>
          </a:p>
        </p:txBody>
      </p:sp>
      <p:grpSp>
        <p:nvGrpSpPr>
          <p:cNvPr id="725000" name="Group 8"/>
          <p:cNvGrpSpPr>
            <a:grpSpLocks/>
          </p:cNvGrpSpPr>
          <p:nvPr/>
        </p:nvGrpSpPr>
        <p:grpSpPr bwMode="auto">
          <a:xfrm>
            <a:off x="2736850" y="1052513"/>
            <a:ext cx="3057525" cy="304800"/>
            <a:chOff x="3355" y="1162"/>
            <a:chExt cx="2135" cy="192"/>
          </a:xfrm>
        </p:grpSpPr>
        <p:sp>
          <p:nvSpPr>
            <p:cNvPr id="725001" name="Text Box 9"/>
            <p:cNvSpPr txBox="1">
              <a:spLocks noChangeArrowheads="1"/>
            </p:cNvSpPr>
            <p:nvPr/>
          </p:nvSpPr>
          <p:spPr bwMode="auto">
            <a:xfrm>
              <a:off x="3447" y="1162"/>
              <a:ext cx="1950"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t>あなたの答え（メッセージ）</a:t>
              </a:r>
            </a:p>
          </p:txBody>
        </p:sp>
        <p:sp>
          <p:nvSpPr>
            <p:cNvPr id="725002" name="Line 10"/>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725003" name="AutoShape 11"/>
          <p:cNvSpPr>
            <a:spLocks noChangeArrowheads="1"/>
          </p:cNvSpPr>
          <p:nvPr/>
        </p:nvSpPr>
        <p:spPr bwMode="auto">
          <a:xfrm>
            <a:off x="2701925" y="2503488"/>
            <a:ext cx="3092450"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全ての問合せに対応できていない上、問合せを受けていない通常の既存顧客のフォローが手薄になっている</a:t>
            </a:r>
          </a:p>
        </p:txBody>
      </p:sp>
      <p:sp>
        <p:nvSpPr>
          <p:cNvPr id="725004" name="AutoShape 12"/>
          <p:cNvSpPr>
            <a:spLocks noChangeArrowheads="1"/>
          </p:cNvSpPr>
          <p:nvPr/>
        </p:nvSpPr>
        <p:spPr bwMode="auto">
          <a:xfrm>
            <a:off x="2700338" y="4043363"/>
            <a:ext cx="3094037"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新商品の販売ロスが発生する上、フォローが手薄になった既存顧客がわが社から離反する</a:t>
            </a:r>
          </a:p>
        </p:txBody>
      </p:sp>
      <p:sp>
        <p:nvSpPr>
          <p:cNvPr id="725005" name="AutoShape 13"/>
          <p:cNvSpPr>
            <a:spLocks noChangeArrowheads="1"/>
          </p:cNvSpPr>
          <p:nvPr/>
        </p:nvSpPr>
        <p:spPr bwMode="auto">
          <a:xfrm>
            <a:off x="2701925" y="4813300"/>
            <a:ext cx="3092450"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顧客企業と営業担当者の間で長期的な関係を構築したいため、一時的なヘルプではなく正社員がよい</a:t>
            </a:r>
          </a:p>
        </p:txBody>
      </p:sp>
      <p:sp>
        <p:nvSpPr>
          <p:cNvPr id="725006" name="AutoShape 14"/>
          <p:cNvSpPr>
            <a:spLocks noChangeArrowheads="1"/>
          </p:cNvSpPr>
          <p:nvPr/>
        </p:nvSpPr>
        <p:spPr bwMode="auto">
          <a:xfrm>
            <a:off x="2709863" y="5583238"/>
            <a:ext cx="3074987" cy="528637"/>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複写機の営業経験があればベストだが、ソリューション営業経験があればよい</a:t>
            </a:r>
          </a:p>
        </p:txBody>
      </p:sp>
      <p:sp>
        <p:nvSpPr>
          <p:cNvPr id="725007" name="AutoShape 15"/>
          <p:cNvSpPr>
            <a:spLocks noChangeArrowheads="1"/>
          </p:cNvSpPr>
          <p:nvPr/>
        </p:nvSpPr>
        <p:spPr bwMode="auto">
          <a:xfrm>
            <a:off x="2709863" y="1387475"/>
            <a:ext cx="3074987" cy="528638"/>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営業担当者（正社員）を</a:t>
            </a:r>
            <a:r>
              <a:rPr lang="en-US" altLang="ja-JP" sz="1200"/>
              <a:t>10</a:t>
            </a:r>
            <a:r>
              <a:rPr lang="ja-JP" altLang="en-US" sz="1200"/>
              <a:t>人中途採用してほしい</a:t>
            </a:r>
          </a:p>
        </p:txBody>
      </p:sp>
      <p:sp>
        <p:nvSpPr>
          <p:cNvPr id="725008" name="AutoShape 16"/>
          <p:cNvSpPr>
            <a:spLocks noChangeArrowheads="1"/>
          </p:cNvSpPr>
          <p:nvPr/>
        </p:nvSpPr>
        <p:spPr bwMode="auto">
          <a:xfrm>
            <a:off x="2709863" y="1952625"/>
            <a:ext cx="3074987" cy="52705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今、顧客を維持・獲得しておけば、今後のわが部門も楽に数字が上げられる</a:t>
            </a:r>
          </a:p>
        </p:txBody>
      </p:sp>
      <p:sp>
        <p:nvSpPr>
          <p:cNvPr id="725009" name="AutoShape 17"/>
          <p:cNvSpPr>
            <a:spLocks noChangeArrowheads="1"/>
          </p:cNvSpPr>
          <p:nvPr/>
        </p:nvSpPr>
        <p:spPr bwMode="auto">
          <a:xfrm>
            <a:off x="2700338" y="3273425"/>
            <a:ext cx="3094037" cy="739775"/>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営業担当者は</a:t>
            </a:r>
            <a:r>
              <a:rPr lang="en-US" altLang="ja-JP" sz="1200"/>
              <a:t>1</a:t>
            </a:r>
            <a:r>
              <a:rPr lang="ja-JP" altLang="en-US" sz="1200"/>
              <a:t>日の</a:t>
            </a:r>
            <a:r>
              <a:rPr lang="en-US" altLang="ja-JP" sz="1200"/>
              <a:t>8</a:t>
            </a:r>
            <a:r>
              <a:rPr lang="ja-JP" altLang="en-US" sz="1200"/>
              <a:t>割を顧客企業の訪問に費やしている。他の業務を削って訪問の時間を捻出するのは不可能</a:t>
            </a:r>
          </a:p>
        </p:txBody>
      </p:sp>
      <p:sp>
        <p:nvSpPr>
          <p:cNvPr id="725010" name="AutoShape 18"/>
          <p:cNvSpPr>
            <a:spLocks noChangeArrowheads="1"/>
          </p:cNvSpPr>
          <p:nvPr/>
        </p:nvSpPr>
        <p:spPr bwMode="auto">
          <a:xfrm>
            <a:off x="2709863" y="6142038"/>
            <a:ext cx="3074987" cy="52705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部長から人事部に対して、すぐに営業担当者の中途採用を依頼していただきたい</a:t>
            </a:r>
          </a:p>
        </p:txBody>
      </p:sp>
      <p:grpSp>
        <p:nvGrpSpPr>
          <p:cNvPr id="725011" name="Group 19"/>
          <p:cNvGrpSpPr>
            <a:grpSpLocks/>
          </p:cNvGrpSpPr>
          <p:nvPr/>
        </p:nvGrpSpPr>
        <p:grpSpPr bwMode="auto">
          <a:xfrm>
            <a:off x="6062663" y="1052513"/>
            <a:ext cx="2973387" cy="304800"/>
            <a:chOff x="3355" y="1162"/>
            <a:chExt cx="2135" cy="192"/>
          </a:xfrm>
        </p:grpSpPr>
        <p:sp>
          <p:nvSpPr>
            <p:cNvPr id="725012" name="Text Box 20"/>
            <p:cNvSpPr txBox="1">
              <a:spLocks noChangeArrowheads="1"/>
            </p:cNvSpPr>
            <p:nvPr/>
          </p:nvSpPr>
          <p:spPr bwMode="auto">
            <a:xfrm>
              <a:off x="3447" y="1162"/>
              <a:ext cx="1950"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t>肉付けとなる情報</a:t>
              </a:r>
            </a:p>
          </p:txBody>
        </p:sp>
        <p:sp>
          <p:nvSpPr>
            <p:cNvPr id="725013" name="Line 21"/>
            <p:cNvSpPr>
              <a:spLocks noChangeShapeType="1"/>
            </p:cNvSpPr>
            <p:nvPr/>
          </p:nvSpPr>
          <p:spPr bwMode="auto">
            <a:xfrm>
              <a:off x="3355" y="1344"/>
              <a:ext cx="21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725014" name="Text Box 22"/>
          <p:cNvSpPr txBox="1">
            <a:spLocks noChangeArrowheads="1"/>
          </p:cNvSpPr>
          <p:nvPr/>
        </p:nvSpPr>
        <p:spPr bwMode="auto">
          <a:xfrm>
            <a:off x="5938838" y="2644775"/>
            <a:ext cx="22479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問合せ未対応リスト</a:t>
            </a:r>
          </a:p>
          <a:p>
            <a:pPr>
              <a:buFontTx/>
              <a:buChar char="•"/>
            </a:pPr>
            <a:r>
              <a:rPr lang="ja-JP" altLang="en-US" sz="1200"/>
              <a:t>既存顧客からのクレーム一覧</a:t>
            </a:r>
          </a:p>
        </p:txBody>
      </p:sp>
      <p:sp>
        <p:nvSpPr>
          <p:cNvPr id="725015" name="Text Box 23"/>
          <p:cNvSpPr txBox="1">
            <a:spLocks noChangeArrowheads="1"/>
          </p:cNvSpPr>
          <p:nvPr/>
        </p:nvSpPr>
        <p:spPr bwMode="auto">
          <a:xfrm>
            <a:off x="5938838" y="3414713"/>
            <a:ext cx="25066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営業担当者の日報</a:t>
            </a:r>
          </a:p>
          <a:p>
            <a:pPr>
              <a:buFontTx/>
              <a:buChar char="•"/>
            </a:pPr>
            <a:r>
              <a:rPr lang="ja-JP" altLang="en-US" sz="1200"/>
              <a:t>営業担当者へのインタビュー結果</a:t>
            </a:r>
          </a:p>
        </p:txBody>
      </p:sp>
      <p:sp>
        <p:nvSpPr>
          <p:cNvPr id="725017" name="Text Box 25"/>
          <p:cNvSpPr txBox="1">
            <a:spLocks noChangeArrowheads="1"/>
          </p:cNvSpPr>
          <p:nvPr/>
        </p:nvSpPr>
        <p:spPr bwMode="auto">
          <a:xfrm>
            <a:off x="5938838" y="4092575"/>
            <a:ext cx="2952750"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新商品提案が失注した具体的な顧客名</a:t>
            </a:r>
          </a:p>
          <a:p>
            <a:pPr>
              <a:buFontTx/>
              <a:buChar char="•"/>
            </a:pPr>
            <a:r>
              <a:rPr lang="ja-JP" altLang="en-US" sz="1200"/>
              <a:t>手薄なフォローが原因で離反した具体的な顧客名</a:t>
            </a:r>
          </a:p>
        </p:txBody>
      </p:sp>
      <p:sp>
        <p:nvSpPr>
          <p:cNvPr id="725018" name="Text Box 26"/>
          <p:cNvSpPr txBox="1">
            <a:spLocks noChangeArrowheads="1"/>
          </p:cNvSpPr>
          <p:nvPr/>
        </p:nvSpPr>
        <p:spPr bwMode="auto">
          <a:xfrm>
            <a:off x="5938838" y="5637213"/>
            <a:ext cx="30257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現場で求められる具体的な営業スキルの一覧</a:t>
            </a:r>
          </a:p>
        </p:txBody>
      </p:sp>
      <p:sp>
        <p:nvSpPr>
          <p:cNvPr id="725019" name="AutoShape 27"/>
          <p:cNvSpPr>
            <a:spLocks noChangeArrowheads="1"/>
          </p:cNvSpPr>
          <p:nvPr/>
        </p:nvSpPr>
        <p:spPr bwMode="auto">
          <a:xfrm rot="5400000">
            <a:off x="5622925" y="2838450"/>
            <a:ext cx="560388" cy="71438"/>
          </a:xfrm>
          <a:prstGeom prst="triangle">
            <a:avLst>
              <a:gd name="adj" fmla="val 50000"/>
            </a:avLst>
          </a:prstGeom>
          <a:solidFill>
            <a:srgbClr val="969696"/>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5023" name="AutoShape 31"/>
          <p:cNvSpPr>
            <a:spLocks noChangeArrowheads="1"/>
          </p:cNvSpPr>
          <p:nvPr/>
        </p:nvSpPr>
        <p:spPr bwMode="auto">
          <a:xfrm rot="5400000">
            <a:off x="5622925" y="3608388"/>
            <a:ext cx="560387" cy="71438"/>
          </a:xfrm>
          <a:prstGeom prst="triangle">
            <a:avLst>
              <a:gd name="adj" fmla="val 50000"/>
            </a:avLst>
          </a:prstGeom>
          <a:solidFill>
            <a:srgbClr val="969696"/>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5024" name="AutoShape 32"/>
          <p:cNvSpPr>
            <a:spLocks noChangeArrowheads="1"/>
          </p:cNvSpPr>
          <p:nvPr/>
        </p:nvSpPr>
        <p:spPr bwMode="auto">
          <a:xfrm rot="5400000">
            <a:off x="5622925" y="4378325"/>
            <a:ext cx="560388" cy="71438"/>
          </a:xfrm>
          <a:prstGeom prst="triangle">
            <a:avLst>
              <a:gd name="adj" fmla="val 50000"/>
            </a:avLst>
          </a:prstGeom>
          <a:solidFill>
            <a:srgbClr val="969696"/>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5025" name="AutoShape 33"/>
          <p:cNvSpPr>
            <a:spLocks noChangeArrowheads="1"/>
          </p:cNvSpPr>
          <p:nvPr/>
        </p:nvSpPr>
        <p:spPr bwMode="auto">
          <a:xfrm rot="5400000">
            <a:off x="5622925" y="5834063"/>
            <a:ext cx="560387" cy="71438"/>
          </a:xfrm>
          <a:prstGeom prst="triangle">
            <a:avLst>
              <a:gd name="adj" fmla="val 50000"/>
            </a:avLst>
          </a:prstGeom>
          <a:solidFill>
            <a:srgbClr val="969696"/>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25054" name="Group 62"/>
          <p:cNvGrpSpPr>
            <a:grpSpLocks/>
          </p:cNvGrpSpPr>
          <p:nvPr/>
        </p:nvGrpSpPr>
        <p:grpSpPr bwMode="auto">
          <a:xfrm>
            <a:off x="323850" y="1387475"/>
            <a:ext cx="860425" cy="5354638"/>
            <a:chOff x="-1654" y="874"/>
            <a:chExt cx="902" cy="3373"/>
          </a:xfrm>
        </p:grpSpPr>
        <p:sp>
          <p:nvSpPr>
            <p:cNvPr id="725026" name="AutoShape 34"/>
            <p:cNvSpPr>
              <a:spLocks noChangeArrowheads="1"/>
            </p:cNvSpPr>
            <p:nvPr/>
          </p:nvSpPr>
          <p:spPr bwMode="auto">
            <a:xfrm rot="5400000">
              <a:off x="-1398" y="3602"/>
              <a:ext cx="389" cy="902"/>
            </a:xfrm>
            <a:prstGeom prst="homePlate">
              <a:avLst>
                <a:gd name="adj" fmla="val 20056"/>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a:t>実効性検討</a:t>
              </a:r>
            </a:p>
          </p:txBody>
        </p:sp>
        <p:sp>
          <p:nvSpPr>
            <p:cNvPr id="725027" name="AutoShape 35"/>
            <p:cNvSpPr>
              <a:spLocks noChangeArrowheads="1"/>
            </p:cNvSpPr>
            <p:nvPr/>
          </p:nvSpPr>
          <p:spPr bwMode="auto">
            <a:xfrm rot="5400000">
              <a:off x="-1639" y="3018"/>
              <a:ext cx="871" cy="902"/>
            </a:xfrm>
            <a:prstGeom prst="homePlate">
              <a:avLst>
                <a:gd name="adj" fmla="val 988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a:t>解決策検討</a:t>
              </a:r>
            </a:p>
          </p:txBody>
        </p:sp>
        <p:sp>
          <p:nvSpPr>
            <p:cNvPr id="725028" name="AutoShape 36"/>
            <p:cNvSpPr>
              <a:spLocks noChangeArrowheads="1"/>
            </p:cNvSpPr>
            <p:nvPr/>
          </p:nvSpPr>
          <p:spPr bwMode="auto">
            <a:xfrm rot="5400000">
              <a:off x="-1743" y="2136"/>
              <a:ext cx="1079" cy="902"/>
            </a:xfrm>
            <a:prstGeom prst="homePlate">
              <a:avLst>
                <a:gd name="adj" fmla="val 15966"/>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a:t>問題分析</a:t>
              </a:r>
            </a:p>
          </p:txBody>
        </p:sp>
        <p:sp>
          <p:nvSpPr>
            <p:cNvPr id="725029" name="AutoShape 37"/>
            <p:cNvSpPr>
              <a:spLocks noChangeArrowheads="1"/>
            </p:cNvSpPr>
            <p:nvPr/>
          </p:nvSpPr>
          <p:spPr bwMode="auto">
            <a:xfrm rot="5400000">
              <a:off x="-1470" y="1406"/>
              <a:ext cx="533" cy="902"/>
            </a:xfrm>
            <a:prstGeom prst="homePlate">
              <a:avLst>
                <a:gd name="adj" fmla="val 17824"/>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a:t>現状把握</a:t>
              </a:r>
            </a:p>
          </p:txBody>
        </p:sp>
        <p:sp>
          <p:nvSpPr>
            <p:cNvPr id="725030" name="AutoShape 38"/>
            <p:cNvSpPr>
              <a:spLocks noChangeArrowheads="1"/>
            </p:cNvSpPr>
            <p:nvPr/>
          </p:nvSpPr>
          <p:spPr bwMode="auto">
            <a:xfrm rot="5400000">
              <a:off x="-1415" y="998"/>
              <a:ext cx="424" cy="902"/>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a:t>実効性検討</a:t>
              </a:r>
            </a:p>
          </p:txBody>
        </p:sp>
        <p:sp>
          <p:nvSpPr>
            <p:cNvPr id="725031" name="AutoShape 39"/>
            <p:cNvSpPr>
              <a:spLocks noChangeArrowheads="1"/>
            </p:cNvSpPr>
            <p:nvPr/>
          </p:nvSpPr>
          <p:spPr bwMode="auto">
            <a:xfrm rot="5400000">
              <a:off x="-1415" y="635"/>
              <a:ext cx="424" cy="902"/>
            </a:xfrm>
            <a:prstGeom prst="homePlate">
              <a:avLst>
                <a:gd name="adj" fmla="val 2500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r>
                <a:rPr lang="ja-JP" altLang="en-US"/>
                <a:t>解決策検討</a:t>
              </a:r>
            </a:p>
          </p:txBody>
        </p:sp>
      </p:grpSp>
      <p:cxnSp>
        <p:nvCxnSpPr>
          <p:cNvPr id="725036" name="AutoShape 44"/>
          <p:cNvCxnSpPr>
            <a:cxnSpLocks noChangeShapeType="1"/>
            <a:stCxn id="725032" idx="3"/>
            <a:endCxn id="725003" idx="1"/>
          </p:cNvCxnSpPr>
          <p:nvPr/>
        </p:nvCxnSpPr>
        <p:spPr bwMode="auto">
          <a:xfrm>
            <a:off x="2555875" y="2873375"/>
            <a:ext cx="136525"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037" name="AutoShape 45"/>
          <p:cNvCxnSpPr>
            <a:cxnSpLocks noChangeShapeType="1"/>
            <a:stCxn id="725033" idx="3"/>
            <a:endCxn id="725004" idx="1"/>
          </p:cNvCxnSpPr>
          <p:nvPr/>
        </p:nvCxnSpPr>
        <p:spPr bwMode="auto">
          <a:xfrm>
            <a:off x="2555875" y="4413250"/>
            <a:ext cx="134938"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039" name="AutoShape 47"/>
          <p:cNvCxnSpPr>
            <a:cxnSpLocks noChangeShapeType="1"/>
            <a:stCxn id="725038" idx="3"/>
            <a:endCxn id="725007" idx="1"/>
          </p:cNvCxnSpPr>
          <p:nvPr/>
        </p:nvCxnSpPr>
        <p:spPr bwMode="auto">
          <a:xfrm>
            <a:off x="2555875" y="1651000"/>
            <a:ext cx="144463" cy="1588"/>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040" name="AutoShape 48"/>
          <p:cNvCxnSpPr>
            <a:cxnSpLocks noChangeShapeType="1"/>
            <a:stCxn id="725034" idx="3"/>
            <a:endCxn id="725005" idx="1"/>
          </p:cNvCxnSpPr>
          <p:nvPr/>
        </p:nvCxnSpPr>
        <p:spPr bwMode="auto">
          <a:xfrm>
            <a:off x="2555875" y="5183188"/>
            <a:ext cx="136525"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041" name="AutoShape 49"/>
          <p:cNvCxnSpPr>
            <a:cxnSpLocks noChangeShapeType="1"/>
            <a:stCxn id="725035" idx="3"/>
            <a:endCxn id="725006" idx="1"/>
          </p:cNvCxnSpPr>
          <p:nvPr/>
        </p:nvCxnSpPr>
        <p:spPr bwMode="auto">
          <a:xfrm>
            <a:off x="2555875" y="5848350"/>
            <a:ext cx="144463"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043" name="AutoShape 51"/>
          <p:cNvCxnSpPr>
            <a:cxnSpLocks noChangeShapeType="1"/>
            <a:stCxn id="725042" idx="3"/>
            <a:endCxn id="725008" idx="1"/>
          </p:cNvCxnSpPr>
          <p:nvPr/>
        </p:nvCxnSpPr>
        <p:spPr bwMode="auto">
          <a:xfrm flipV="1">
            <a:off x="2555875" y="2216150"/>
            <a:ext cx="144463" cy="1588"/>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045" name="AutoShape 53"/>
          <p:cNvCxnSpPr>
            <a:cxnSpLocks noChangeShapeType="1"/>
            <a:stCxn id="725044" idx="3"/>
            <a:endCxn id="725009" idx="1"/>
          </p:cNvCxnSpPr>
          <p:nvPr/>
        </p:nvCxnSpPr>
        <p:spPr bwMode="auto">
          <a:xfrm flipV="1">
            <a:off x="2555875" y="3643313"/>
            <a:ext cx="134938" cy="1587"/>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25052" name="Group 60"/>
          <p:cNvGrpSpPr>
            <a:grpSpLocks/>
          </p:cNvGrpSpPr>
          <p:nvPr/>
        </p:nvGrpSpPr>
        <p:grpSpPr bwMode="auto">
          <a:xfrm>
            <a:off x="1187450" y="1422400"/>
            <a:ext cx="1368425" cy="5211763"/>
            <a:chOff x="262" y="896"/>
            <a:chExt cx="940" cy="3283"/>
          </a:xfrm>
        </p:grpSpPr>
        <p:sp>
          <p:nvSpPr>
            <p:cNvPr id="725032" name="Text Box 40"/>
            <p:cNvSpPr txBox="1">
              <a:spLocks noChangeArrowheads="1"/>
            </p:cNvSpPr>
            <p:nvPr/>
          </p:nvSpPr>
          <p:spPr bwMode="auto">
            <a:xfrm>
              <a:off x="262" y="1666"/>
              <a:ext cx="9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そんなに忙しいの？</a:t>
              </a:r>
              <a:endParaRPr lang="ja-JP" altLang="en-US" sz="1000"/>
            </a:p>
          </p:txBody>
        </p:sp>
        <p:sp>
          <p:nvSpPr>
            <p:cNvPr id="725033" name="Text Box 41"/>
            <p:cNvSpPr txBox="1">
              <a:spLocks noChangeArrowheads="1"/>
            </p:cNvSpPr>
            <p:nvPr/>
          </p:nvSpPr>
          <p:spPr bwMode="auto">
            <a:xfrm>
              <a:off x="262" y="2636"/>
              <a:ext cx="9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放っておくとまずいの？</a:t>
              </a:r>
              <a:endParaRPr lang="ja-JP" altLang="en-US" sz="1000"/>
            </a:p>
          </p:txBody>
        </p:sp>
        <p:sp>
          <p:nvSpPr>
            <p:cNvPr id="725034" name="Text Box 42"/>
            <p:cNvSpPr txBox="1">
              <a:spLocks noChangeArrowheads="1"/>
            </p:cNvSpPr>
            <p:nvPr/>
          </p:nvSpPr>
          <p:spPr bwMode="auto">
            <a:xfrm>
              <a:off x="262" y="3121"/>
              <a:ext cx="9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他部門からのヘルプではダメ？</a:t>
              </a:r>
            </a:p>
          </p:txBody>
        </p:sp>
        <p:sp>
          <p:nvSpPr>
            <p:cNvPr id="725035" name="Text Box 43"/>
            <p:cNvSpPr txBox="1">
              <a:spLocks noChangeArrowheads="1"/>
            </p:cNvSpPr>
            <p:nvPr/>
          </p:nvSpPr>
          <p:spPr bwMode="auto">
            <a:xfrm>
              <a:off x="262" y="3540"/>
              <a:ext cx="9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どういうスペックの人がいいの？</a:t>
              </a:r>
              <a:endParaRPr lang="ja-JP" altLang="en-US" sz="1000"/>
            </a:p>
          </p:txBody>
        </p:sp>
        <p:sp>
          <p:nvSpPr>
            <p:cNvPr id="725038" name="Text Box 46"/>
            <p:cNvSpPr txBox="1">
              <a:spLocks noChangeArrowheads="1"/>
            </p:cNvSpPr>
            <p:nvPr/>
          </p:nvSpPr>
          <p:spPr bwMode="auto">
            <a:xfrm>
              <a:off x="262" y="896"/>
              <a:ext cx="9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何をしたらいいの？</a:t>
              </a:r>
            </a:p>
          </p:txBody>
        </p:sp>
        <p:sp>
          <p:nvSpPr>
            <p:cNvPr id="725042" name="Text Box 50"/>
            <p:cNvSpPr txBox="1">
              <a:spLocks noChangeArrowheads="1"/>
            </p:cNvSpPr>
            <p:nvPr/>
          </p:nvSpPr>
          <p:spPr bwMode="auto">
            <a:xfrm>
              <a:off x="262" y="1253"/>
              <a:ext cx="9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その施策はメリットがあるの？</a:t>
              </a:r>
            </a:p>
          </p:txBody>
        </p:sp>
        <p:sp>
          <p:nvSpPr>
            <p:cNvPr id="725044" name="Text Box 52"/>
            <p:cNvSpPr txBox="1">
              <a:spLocks noChangeArrowheads="1"/>
            </p:cNvSpPr>
            <p:nvPr/>
          </p:nvSpPr>
          <p:spPr bwMode="auto">
            <a:xfrm>
              <a:off x="262" y="2094"/>
              <a:ext cx="940" cy="4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やり方が非効率なだけではないの？</a:t>
              </a:r>
              <a:endParaRPr lang="ja-JP" altLang="en-US" sz="1000"/>
            </a:p>
          </p:txBody>
        </p:sp>
        <p:sp>
          <p:nvSpPr>
            <p:cNvPr id="725046" name="Text Box 54"/>
            <p:cNvSpPr txBox="1">
              <a:spLocks noChangeArrowheads="1"/>
            </p:cNvSpPr>
            <p:nvPr/>
          </p:nvSpPr>
          <p:spPr bwMode="auto">
            <a:xfrm>
              <a:off x="262" y="3891"/>
              <a:ext cx="9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18000" bIns="46800" anchor="ctr">
              <a:spAutoFit/>
            </a:bodyPr>
            <a:lstStyle>
              <a:lvl1pPr marL="180975" indent="-180975" algn="l">
                <a:defRPr kumimoji="1">
                  <a:solidFill>
                    <a:schemeClr val="tx1"/>
                  </a:solidFill>
                  <a:latin typeface="Arial" charset="0"/>
                  <a:ea typeface="ＭＳ Ｐゴシック" pitchFamily="50" charset="-128"/>
                </a:defRPr>
              </a:lvl1pPr>
              <a:lvl2pPr marL="631825" indent="-1746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200"/>
                <a:t>誰が何をすればいいの？</a:t>
              </a:r>
            </a:p>
          </p:txBody>
        </p:sp>
      </p:grpSp>
      <p:cxnSp>
        <p:nvCxnSpPr>
          <p:cNvPr id="725047" name="AutoShape 55"/>
          <p:cNvCxnSpPr>
            <a:cxnSpLocks noChangeShapeType="1"/>
            <a:stCxn id="725046" idx="3"/>
            <a:endCxn id="725010" idx="1"/>
          </p:cNvCxnSpPr>
          <p:nvPr/>
        </p:nvCxnSpPr>
        <p:spPr bwMode="auto">
          <a:xfrm>
            <a:off x="2555875" y="6405563"/>
            <a:ext cx="144463" cy="0"/>
          </a:xfrm>
          <a:prstGeom prst="straightConnector1">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25062" name="Group 70"/>
          <p:cNvGrpSpPr>
            <a:grpSpLocks/>
          </p:cNvGrpSpPr>
          <p:nvPr/>
        </p:nvGrpSpPr>
        <p:grpSpPr bwMode="auto">
          <a:xfrm>
            <a:off x="-38100" y="1052513"/>
            <a:ext cx="1416050" cy="304800"/>
            <a:chOff x="-24" y="663"/>
            <a:chExt cx="892" cy="192"/>
          </a:xfrm>
        </p:grpSpPr>
        <p:sp>
          <p:nvSpPr>
            <p:cNvPr id="725056" name="Text Box 64"/>
            <p:cNvSpPr txBox="1">
              <a:spLocks noChangeArrowheads="1"/>
            </p:cNvSpPr>
            <p:nvPr/>
          </p:nvSpPr>
          <p:spPr bwMode="auto">
            <a:xfrm>
              <a:off x="-24" y="663"/>
              <a:ext cx="892"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t>意思決定ﾌﾟﾛｾｽ</a:t>
              </a:r>
            </a:p>
          </p:txBody>
        </p:sp>
        <p:sp>
          <p:nvSpPr>
            <p:cNvPr id="725057" name="Line 65"/>
            <p:cNvSpPr>
              <a:spLocks noChangeShapeType="1"/>
            </p:cNvSpPr>
            <p:nvPr/>
          </p:nvSpPr>
          <p:spPr bwMode="auto">
            <a:xfrm>
              <a:off x="58" y="845"/>
              <a:ext cx="7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25059" name="Group 67"/>
          <p:cNvGrpSpPr>
            <a:grpSpLocks/>
          </p:cNvGrpSpPr>
          <p:nvPr/>
        </p:nvGrpSpPr>
        <p:grpSpPr bwMode="auto">
          <a:xfrm>
            <a:off x="1231900" y="1052513"/>
            <a:ext cx="1468438" cy="304800"/>
            <a:chOff x="-40" y="663"/>
            <a:chExt cx="1015" cy="192"/>
          </a:xfrm>
        </p:grpSpPr>
        <p:sp>
          <p:nvSpPr>
            <p:cNvPr id="725060" name="Text Box 68"/>
            <p:cNvSpPr txBox="1">
              <a:spLocks noChangeArrowheads="1"/>
            </p:cNvSpPr>
            <p:nvPr/>
          </p:nvSpPr>
          <p:spPr bwMode="auto">
            <a:xfrm>
              <a:off x="-40" y="663"/>
              <a:ext cx="1015"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t>聞き手の疑問</a:t>
              </a:r>
            </a:p>
          </p:txBody>
        </p:sp>
        <p:sp>
          <p:nvSpPr>
            <p:cNvPr id="725061" name="Line 69"/>
            <p:cNvSpPr>
              <a:spLocks noChangeShapeType="1"/>
            </p:cNvSpPr>
            <p:nvPr/>
          </p:nvSpPr>
          <p:spPr bwMode="auto">
            <a:xfrm>
              <a:off x="25" y="845"/>
              <a:ext cx="8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0"/>
          </p:nvPr>
        </p:nvSpPr>
        <p:spPr/>
        <p:txBody>
          <a:bodyPr/>
          <a:lstStyle/>
          <a:p>
            <a:fld id="{F777F8A7-FC49-4174-9E9F-973DF437EB83}" type="slidenum">
              <a:rPr lang="en-US" altLang="ja-JP"/>
              <a:pPr/>
              <a:t>48</a:t>
            </a:fld>
            <a:endParaRPr lang="en-US" altLang="ja-JP"/>
          </a:p>
        </p:txBody>
      </p:sp>
      <p:sp>
        <p:nvSpPr>
          <p:cNvPr id="674818" name="Rectangle 2"/>
          <p:cNvSpPr>
            <a:spLocks noChangeArrowheads="1"/>
          </p:cNvSpPr>
          <p:nvPr/>
        </p:nvSpPr>
        <p:spPr bwMode="auto">
          <a:xfrm>
            <a:off x="2555875" y="3932238"/>
            <a:ext cx="4103688" cy="504825"/>
          </a:xfrm>
          <a:prstGeom prst="rect">
            <a:avLst/>
          </a:prstGeom>
          <a:solidFill>
            <a:srgbClr val="FFCC99"/>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74819" name="Rectangle 3"/>
          <p:cNvSpPr>
            <a:spLocks noGrp="1" noChangeArrowheads="1"/>
          </p:cNvSpPr>
          <p:nvPr>
            <p:ph type="title"/>
          </p:nvPr>
        </p:nvSpPr>
        <p:spPr>
          <a:xfrm>
            <a:off x="457200" y="454025"/>
            <a:ext cx="8218488" cy="457200"/>
          </a:xfrm>
        </p:spPr>
        <p:txBody>
          <a:bodyPr/>
          <a:lstStyle/>
          <a:p>
            <a:r>
              <a:rPr lang="ja-JP" altLang="en-US"/>
              <a:t>目次</a:t>
            </a:r>
          </a:p>
        </p:txBody>
      </p:sp>
      <p:sp>
        <p:nvSpPr>
          <p:cNvPr id="674820" name="Rectangle 4"/>
          <p:cNvSpPr>
            <a:spLocks noGrp="1" noChangeArrowheads="1"/>
          </p:cNvSpPr>
          <p:nvPr>
            <p:ph type="body" idx="1"/>
          </p:nvPr>
        </p:nvSpPr>
        <p:spPr>
          <a:xfrm>
            <a:off x="457200" y="1119188"/>
            <a:ext cx="8229600" cy="366712"/>
          </a:xfrm>
        </p:spPr>
        <p:txBody>
          <a:bodyPr/>
          <a:lstStyle/>
          <a:p>
            <a:endParaRPr lang="ja-JP" altLang="ja-JP"/>
          </a:p>
        </p:txBody>
      </p:sp>
      <p:sp>
        <p:nvSpPr>
          <p:cNvPr id="674821" name="Text Box 5"/>
          <p:cNvSpPr txBox="1">
            <a:spLocks noChangeArrowheads="1"/>
          </p:cNvSpPr>
          <p:nvPr/>
        </p:nvSpPr>
        <p:spPr bwMode="auto">
          <a:xfrm>
            <a:off x="2932113" y="2341563"/>
            <a:ext cx="3270745" cy="25875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42900" indent="-342900" algn="l">
              <a:defRPr kumimoji="1">
                <a:solidFill>
                  <a:schemeClr val="tx1"/>
                </a:solidFill>
                <a:latin typeface="Arial" charset="0"/>
                <a:ea typeface="ＭＳ Ｐゴシック" pitchFamily="50" charset="-128"/>
              </a:defRPr>
            </a:lvl1pPr>
            <a:lvl2pPr marL="800100" indent="-342900" algn="l">
              <a:defRPr kumimoji="1">
                <a:solidFill>
                  <a:schemeClr val="tx1"/>
                </a:solidFill>
                <a:latin typeface="Arial" charset="0"/>
                <a:ea typeface="ＭＳ Ｐゴシック" pitchFamily="50" charset="-128"/>
              </a:defRPr>
            </a:lvl2pPr>
            <a:lvl3pPr marL="1257300" indent="-342900" algn="l">
              <a:defRPr kumimoji="1">
                <a:solidFill>
                  <a:schemeClr val="tx1"/>
                </a:solidFill>
                <a:latin typeface="Arial" charset="0"/>
                <a:ea typeface="ＭＳ Ｐゴシック" pitchFamily="50" charset="-128"/>
              </a:defRPr>
            </a:lvl3pPr>
            <a:lvl4pPr marL="1714500" indent="-342900" algn="l">
              <a:defRPr kumimoji="1">
                <a:solidFill>
                  <a:schemeClr val="tx1"/>
                </a:solidFill>
                <a:latin typeface="Arial" charset="0"/>
                <a:ea typeface="ＭＳ Ｐゴシック" pitchFamily="50" charset="-128"/>
              </a:defRPr>
            </a:lvl4pPr>
            <a:lvl5pPr marL="2171700" indent="-342900" algn="l">
              <a:defRPr kumimoji="1">
                <a:solidFill>
                  <a:schemeClr val="tx1"/>
                </a:solidFill>
                <a:latin typeface="Arial" charset="0"/>
                <a:ea typeface="ＭＳ Ｐゴシック" pitchFamily="50" charset="-128"/>
              </a:defRPr>
            </a:lvl5pPr>
            <a:lvl6pPr marL="2628900" indent="-342900" fontAlgn="base">
              <a:spcBef>
                <a:spcPct val="0"/>
              </a:spcBef>
              <a:spcAft>
                <a:spcPct val="0"/>
              </a:spcAft>
              <a:defRPr kumimoji="1">
                <a:solidFill>
                  <a:schemeClr val="tx1"/>
                </a:solidFill>
                <a:latin typeface="Arial" charset="0"/>
                <a:ea typeface="ＭＳ Ｐゴシック" pitchFamily="50" charset="-128"/>
              </a:defRPr>
            </a:lvl6pPr>
            <a:lvl7pPr marL="3086100" indent="-342900" fontAlgn="base">
              <a:spcBef>
                <a:spcPct val="0"/>
              </a:spcBef>
              <a:spcAft>
                <a:spcPct val="0"/>
              </a:spcAft>
              <a:defRPr kumimoji="1">
                <a:solidFill>
                  <a:schemeClr val="tx1"/>
                </a:solidFill>
                <a:latin typeface="Arial" charset="0"/>
                <a:ea typeface="ＭＳ Ｐゴシック" pitchFamily="50" charset="-128"/>
              </a:defRPr>
            </a:lvl7pPr>
            <a:lvl8pPr marL="3543300" indent="-342900" fontAlgn="base">
              <a:spcBef>
                <a:spcPct val="0"/>
              </a:spcBef>
              <a:spcAft>
                <a:spcPct val="0"/>
              </a:spcAft>
              <a:defRPr kumimoji="1">
                <a:solidFill>
                  <a:schemeClr val="tx1"/>
                </a:solidFill>
                <a:latin typeface="Arial" charset="0"/>
                <a:ea typeface="ＭＳ Ｐゴシック" pitchFamily="50" charset="-128"/>
              </a:defRPr>
            </a:lvl8pPr>
            <a:lvl9pPr marL="4000500" indent="-342900" fontAlgn="base">
              <a:spcBef>
                <a:spcPct val="0"/>
              </a:spcBef>
              <a:spcAft>
                <a:spcPct val="0"/>
              </a:spcAft>
              <a:defRPr kumimoji="1">
                <a:solidFill>
                  <a:schemeClr val="tx1"/>
                </a:solidFill>
                <a:latin typeface="Arial" charset="0"/>
                <a:ea typeface="ＭＳ Ｐゴシック" pitchFamily="50" charset="-128"/>
              </a:defRPr>
            </a:lvl9pPr>
          </a:lstStyle>
          <a:p>
            <a:pPr>
              <a:buFontTx/>
              <a:buAutoNum type="arabicPeriod"/>
            </a:pPr>
            <a:r>
              <a:rPr lang="ja-JP" altLang="en-US" sz="1800" b="1" dirty="0"/>
              <a:t>プレゼンテーションの全体像</a:t>
            </a:r>
          </a:p>
          <a:p>
            <a:pPr>
              <a:buFontTx/>
              <a:buAutoNum type="arabicPeriod"/>
            </a:pPr>
            <a:endParaRPr lang="ja-JP" altLang="en-US" sz="1800" b="1" dirty="0"/>
          </a:p>
          <a:p>
            <a:pPr>
              <a:buFontTx/>
              <a:buAutoNum type="arabicPeriod"/>
            </a:pPr>
            <a:r>
              <a:rPr lang="ja-JP" altLang="en-US" sz="1800" b="1" dirty="0"/>
              <a:t>聞き手の分析</a:t>
            </a:r>
          </a:p>
          <a:p>
            <a:pPr>
              <a:buFontTx/>
              <a:buAutoNum type="arabicPeriod"/>
            </a:pPr>
            <a:endParaRPr lang="ja-JP" altLang="en-US" sz="1800" b="1" dirty="0"/>
          </a:p>
          <a:p>
            <a:pPr>
              <a:buFontTx/>
              <a:buAutoNum type="arabicPeriod"/>
            </a:pPr>
            <a:r>
              <a:rPr lang="ja-JP" altLang="en-US" sz="1800" b="1" dirty="0"/>
              <a:t>構造化</a:t>
            </a:r>
          </a:p>
          <a:p>
            <a:pPr>
              <a:buFontTx/>
              <a:buAutoNum type="arabicPeriod"/>
            </a:pPr>
            <a:endParaRPr lang="ja-JP" altLang="en-US" sz="1800" b="1" dirty="0"/>
          </a:p>
          <a:p>
            <a:pPr>
              <a:buFontTx/>
              <a:buAutoNum type="arabicPeriod"/>
            </a:pPr>
            <a:r>
              <a:rPr lang="ja-JP" altLang="en-US" sz="1800" b="1" dirty="0"/>
              <a:t>資料化</a:t>
            </a:r>
          </a:p>
          <a:p>
            <a:pPr>
              <a:buFontTx/>
              <a:buAutoNum type="arabicPeriod"/>
            </a:pPr>
            <a:endParaRPr lang="ja-JP" altLang="en-US" sz="1800" b="1" dirty="0"/>
          </a:p>
          <a:p>
            <a:pPr>
              <a:buFontTx/>
              <a:buAutoNum type="arabicPeriod"/>
            </a:pPr>
            <a:r>
              <a:rPr lang="ja-JP" altLang="en-US" sz="1800" b="1" dirty="0"/>
              <a:t>プレゼン</a:t>
            </a:r>
            <a:r>
              <a:rPr lang="ja-JP" altLang="en-US" sz="1800" b="1" dirty="0" smtClean="0"/>
              <a:t>実施</a:t>
            </a:r>
            <a:endParaRPr lang="ja-JP" altLang="en-US" sz="1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0"/>
          </p:nvPr>
        </p:nvSpPr>
        <p:spPr/>
        <p:txBody>
          <a:bodyPr/>
          <a:lstStyle/>
          <a:p>
            <a:fld id="{93971F08-0457-451E-A0DB-26627733898F}" type="slidenum">
              <a:rPr lang="en-US" altLang="ja-JP"/>
              <a:pPr/>
              <a:t>4</a:t>
            </a:fld>
            <a:endParaRPr lang="en-US" altLang="ja-JP"/>
          </a:p>
        </p:txBody>
      </p:sp>
      <p:sp>
        <p:nvSpPr>
          <p:cNvPr id="644098"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いきなりプレゼン</a:t>
            </a:r>
          </a:p>
        </p:txBody>
      </p:sp>
      <p:sp>
        <p:nvSpPr>
          <p:cNvPr id="644099" name="Rectangle 3"/>
          <p:cNvSpPr>
            <a:spLocks noGrp="1" noChangeArrowheads="1"/>
          </p:cNvSpPr>
          <p:nvPr>
            <p:ph type="body" idx="1"/>
          </p:nvPr>
        </p:nvSpPr>
        <p:spPr>
          <a:xfrm>
            <a:off x="457200" y="1119188"/>
            <a:ext cx="8229600" cy="998537"/>
          </a:xfrm>
        </p:spPr>
        <p:txBody>
          <a:bodyPr/>
          <a:lstStyle/>
          <a:p>
            <a:r>
              <a:rPr lang="ja-JP" altLang="en-US"/>
              <a:t>以下のテーマについて、グループ内でプレゼンしてください。</a:t>
            </a:r>
          </a:p>
          <a:p>
            <a:r>
              <a:rPr lang="ja-JP" altLang="en-US"/>
              <a:t>全員のプレゼンが終了後、各プレゼンターの良かった点／改善すべき点をグループでまとめてください。</a:t>
            </a:r>
          </a:p>
        </p:txBody>
      </p:sp>
      <p:sp>
        <p:nvSpPr>
          <p:cNvPr id="644102" name="Rectangle 6"/>
          <p:cNvSpPr>
            <a:spLocks noChangeArrowheads="1"/>
          </p:cNvSpPr>
          <p:nvPr/>
        </p:nvSpPr>
        <p:spPr bwMode="auto">
          <a:xfrm>
            <a:off x="1403350" y="3141663"/>
            <a:ext cx="6337300" cy="172720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lIns="90000" tIns="46800" rIns="90000" bIns="46800" anchor="ctr"/>
          <a:lstStyle/>
          <a:p>
            <a:pPr algn="l"/>
            <a:r>
              <a:rPr lang="ja-JP" altLang="en-US" sz="1600" dirty="0"/>
              <a:t>あなたは転職活動中です。</a:t>
            </a:r>
          </a:p>
          <a:p>
            <a:pPr algn="l"/>
            <a:r>
              <a:rPr lang="ja-JP" altLang="en-US" sz="1600" dirty="0"/>
              <a:t>今日は本命で</a:t>
            </a:r>
            <a:r>
              <a:rPr lang="ja-JP" altLang="en-US" sz="1600" dirty="0" smtClean="0"/>
              <a:t>ある</a:t>
            </a:r>
            <a:r>
              <a:rPr lang="en-US" altLang="ja-JP" sz="1600" dirty="0" smtClean="0"/>
              <a:t>X</a:t>
            </a:r>
            <a:r>
              <a:rPr lang="ja-JP" altLang="en-US" sz="1600" dirty="0" smtClean="0"/>
              <a:t>社の</a:t>
            </a:r>
            <a:r>
              <a:rPr lang="ja-JP" altLang="en-US" sz="1600" dirty="0"/>
              <a:t>面接に来ています。</a:t>
            </a:r>
          </a:p>
          <a:p>
            <a:pPr algn="l"/>
            <a:r>
              <a:rPr lang="ja-JP" altLang="en-US" sz="1600" dirty="0"/>
              <a:t>面接官に対して、あなたの</a:t>
            </a:r>
            <a:r>
              <a:rPr lang="en-US" altLang="ja-JP" sz="1600" dirty="0"/>
              <a:t>PR</a:t>
            </a:r>
            <a:r>
              <a:rPr lang="ja-JP" altLang="en-US" sz="1600" dirty="0"/>
              <a:t>ポイントを</a:t>
            </a:r>
            <a:r>
              <a:rPr lang="en-US" altLang="ja-JP" sz="1600" dirty="0"/>
              <a:t>1</a:t>
            </a:r>
            <a:r>
              <a:rPr lang="ja-JP" altLang="en-US" sz="1600" dirty="0"/>
              <a:t>分</a:t>
            </a:r>
            <a:r>
              <a:rPr lang="en-US" altLang="ja-JP" sz="1600" dirty="0"/>
              <a:t>30</a:t>
            </a:r>
            <a:r>
              <a:rPr lang="ja-JP" altLang="en-US" sz="1600" dirty="0"/>
              <a:t>秒でプレゼンしてください。</a:t>
            </a:r>
          </a:p>
          <a:p>
            <a:pPr algn="l"/>
            <a:endParaRPr lang="ja-JP" altLang="en-US" sz="1600" dirty="0"/>
          </a:p>
          <a:p>
            <a:pPr algn="l"/>
            <a:r>
              <a:rPr lang="ja-JP" altLang="en-US" sz="1600" dirty="0"/>
              <a:t>＊応募者はスライドを</a:t>
            </a:r>
            <a:r>
              <a:rPr lang="en-US" altLang="ja-JP" sz="1600" dirty="0"/>
              <a:t>1</a:t>
            </a:r>
            <a:r>
              <a:rPr lang="ja-JP" altLang="en-US" sz="1600" dirty="0"/>
              <a:t>枚使用することを許されています。</a:t>
            </a:r>
          </a:p>
        </p:txBody>
      </p:sp>
      <p:sp>
        <p:nvSpPr>
          <p:cNvPr id="644103" name="Text Box 7"/>
          <p:cNvSpPr txBox="1">
            <a:spLocks noChangeArrowheads="1"/>
          </p:cNvSpPr>
          <p:nvPr/>
        </p:nvSpPr>
        <p:spPr bwMode="auto">
          <a:xfrm>
            <a:off x="1187450" y="2754313"/>
            <a:ext cx="16795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sz="1600" b="1"/>
              <a:t>プレゼンのテーマ</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スライド番号プレースホルダー 3"/>
          <p:cNvSpPr>
            <a:spLocks noGrp="1"/>
          </p:cNvSpPr>
          <p:nvPr>
            <p:ph type="sldNum" sz="quarter" idx="10"/>
          </p:nvPr>
        </p:nvSpPr>
        <p:spPr/>
        <p:txBody>
          <a:bodyPr/>
          <a:lstStyle/>
          <a:p>
            <a:fld id="{75777DE6-2CDB-488A-AB00-A9D728B3DEDD}" type="slidenum">
              <a:rPr lang="en-US" altLang="ja-JP"/>
              <a:pPr/>
              <a:t>49</a:t>
            </a:fld>
            <a:endParaRPr lang="en-US" altLang="ja-JP"/>
          </a:p>
        </p:txBody>
      </p:sp>
      <p:sp>
        <p:nvSpPr>
          <p:cNvPr id="724108" name="Rectangle 140"/>
          <p:cNvSpPr>
            <a:spLocks noChangeArrowheads="1"/>
          </p:cNvSpPr>
          <p:nvPr/>
        </p:nvSpPr>
        <p:spPr bwMode="auto">
          <a:xfrm>
            <a:off x="3143250" y="2420938"/>
            <a:ext cx="647700" cy="1439862"/>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109" name="Rectangle 141"/>
          <p:cNvSpPr>
            <a:spLocks noChangeArrowheads="1"/>
          </p:cNvSpPr>
          <p:nvPr/>
        </p:nvSpPr>
        <p:spPr bwMode="auto">
          <a:xfrm>
            <a:off x="3875088" y="2420938"/>
            <a:ext cx="647700" cy="1439862"/>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110" name="Rectangle 142"/>
          <p:cNvSpPr>
            <a:spLocks noChangeArrowheads="1"/>
          </p:cNvSpPr>
          <p:nvPr/>
        </p:nvSpPr>
        <p:spPr bwMode="auto">
          <a:xfrm>
            <a:off x="4606925" y="2420938"/>
            <a:ext cx="647700" cy="1439862"/>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111" name="Rectangle 143"/>
          <p:cNvSpPr>
            <a:spLocks noChangeArrowheads="1"/>
          </p:cNvSpPr>
          <p:nvPr/>
        </p:nvSpPr>
        <p:spPr bwMode="auto">
          <a:xfrm>
            <a:off x="5338763" y="2420938"/>
            <a:ext cx="647700" cy="1439862"/>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112" name="Rectangle 144"/>
          <p:cNvSpPr>
            <a:spLocks noChangeArrowheads="1"/>
          </p:cNvSpPr>
          <p:nvPr/>
        </p:nvSpPr>
        <p:spPr bwMode="auto">
          <a:xfrm>
            <a:off x="6070600" y="2420938"/>
            <a:ext cx="647700" cy="1439862"/>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113" name="Rectangle 145"/>
          <p:cNvSpPr>
            <a:spLocks noChangeArrowheads="1"/>
          </p:cNvSpPr>
          <p:nvPr/>
        </p:nvSpPr>
        <p:spPr bwMode="auto">
          <a:xfrm>
            <a:off x="6804025" y="2420938"/>
            <a:ext cx="647700" cy="1439862"/>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24158" name="Group 190"/>
          <p:cNvGrpSpPr>
            <a:grpSpLocks/>
          </p:cNvGrpSpPr>
          <p:nvPr/>
        </p:nvGrpSpPr>
        <p:grpSpPr bwMode="auto">
          <a:xfrm>
            <a:off x="3248025" y="2565400"/>
            <a:ext cx="409575" cy="1223963"/>
            <a:chOff x="2046" y="1616"/>
            <a:chExt cx="258" cy="771"/>
          </a:xfrm>
        </p:grpSpPr>
        <p:sp>
          <p:nvSpPr>
            <p:cNvPr id="724060" name="Line 92"/>
            <p:cNvSpPr>
              <a:spLocks noChangeShapeType="1"/>
            </p:cNvSpPr>
            <p:nvPr/>
          </p:nvSpPr>
          <p:spPr bwMode="auto">
            <a:xfrm>
              <a:off x="2192"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24061" name="AutoShape 93"/>
            <p:cNvSpPr>
              <a:spLocks noChangeArrowheads="1"/>
            </p:cNvSpPr>
            <p:nvPr/>
          </p:nvSpPr>
          <p:spPr bwMode="auto">
            <a:xfrm>
              <a:off x="2080"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24062" name="AutoShape 94"/>
            <p:cNvSpPr>
              <a:spLocks noChangeArrowheads="1"/>
            </p:cNvSpPr>
            <p:nvPr/>
          </p:nvSpPr>
          <p:spPr bwMode="auto">
            <a:xfrm>
              <a:off x="2080"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24063" name="AutoShape 95"/>
            <p:cNvCxnSpPr>
              <a:cxnSpLocks noChangeShapeType="1"/>
              <a:stCxn id="724061" idx="2"/>
              <a:endCxn id="724062" idx="0"/>
            </p:cNvCxnSpPr>
            <p:nvPr/>
          </p:nvCxnSpPr>
          <p:spPr bwMode="auto">
            <a:xfrm>
              <a:off x="2192"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4064" name="Rectangle 96"/>
            <p:cNvSpPr>
              <a:spLocks noChangeArrowheads="1"/>
            </p:cNvSpPr>
            <p:nvPr/>
          </p:nvSpPr>
          <p:spPr bwMode="auto">
            <a:xfrm>
              <a:off x="2046"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065" name="Rectangle 97"/>
            <p:cNvSpPr>
              <a:spLocks noChangeArrowheads="1"/>
            </p:cNvSpPr>
            <p:nvPr/>
          </p:nvSpPr>
          <p:spPr bwMode="auto">
            <a:xfrm>
              <a:off x="2089"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066" name="Rectangle 98"/>
            <p:cNvSpPr>
              <a:spLocks noChangeArrowheads="1"/>
            </p:cNvSpPr>
            <p:nvPr/>
          </p:nvSpPr>
          <p:spPr bwMode="auto">
            <a:xfrm>
              <a:off x="2132"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24157" name="Group 189"/>
          <p:cNvGrpSpPr>
            <a:grpSpLocks/>
          </p:cNvGrpSpPr>
          <p:nvPr/>
        </p:nvGrpSpPr>
        <p:grpSpPr bwMode="auto">
          <a:xfrm>
            <a:off x="3975100" y="2565400"/>
            <a:ext cx="409575" cy="1223963"/>
            <a:chOff x="2495" y="1616"/>
            <a:chExt cx="258" cy="771"/>
          </a:xfrm>
        </p:grpSpPr>
        <p:sp>
          <p:nvSpPr>
            <p:cNvPr id="724067" name="Line 99"/>
            <p:cNvSpPr>
              <a:spLocks noChangeShapeType="1"/>
            </p:cNvSpPr>
            <p:nvPr/>
          </p:nvSpPr>
          <p:spPr bwMode="auto">
            <a:xfrm>
              <a:off x="2641"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24068" name="AutoShape 100"/>
            <p:cNvSpPr>
              <a:spLocks noChangeArrowheads="1"/>
            </p:cNvSpPr>
            <p:nvPr/>
          </p:nvSpPr>
          <p:spPr bwMode="auto">
            <a:xfrm>
              <a:off x="2529"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24069" name="AutoShape 101"/>
            <p:cNvSpPr>
              <a:spLocks noChangeArrowheads="1"/>
            </p:cNvSpPr>
            <p:nvPr/>
          </p:nvSpPr>
          <p:spPr bwMode="auto">
            <a:xfrm>
              <a:off x="2529"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24070" name="AutoShape 102"/>
            <p:cNvCxnSpPr>
              <a:cxnSpLocks noChangeShapeType="1"/>
              <a:stCxn id="724068" idx="2"/>
              <a:endCxn id="724069" idx="0"/>
            </p:cNvCxnSpPr>
            <p:nvPr/>
          </p:nvCxnSpPr>
          <p:spPr bwMode="auto">
            <a:xfrm>
              <a:off x="2641"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4071" name="Rectangle 103"/>
            <p:cNvSpPr>
              <a:spLocks noChangeArrowheads="1"/>
            </p:cNvSpPr>
            <p:nvPr/>
          </p:nvSpPr>
          <p:spPr bwMode="auto">
            <a:xfrm>
              <a:off x="2495"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072" name="Rectangle 104"/>
            <p:cNvSpPr>
              <a:spLocks noChangeArrowheads="1"/>
            </p:cNvSpPr>
            <p:nvPr/>
          </p:nvSpPr>
          <p:spPr bwMode="auto">
            <a:xfrm>
              <a:off x="2538"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073" name="Rectangle 105"/>
            <p:cNvSpPr>
              <a:spLocks noChangeArrowheads="1"/>
            </p:cNvSpPr>
            <p:nvPr/>
          </p:nvSpPr>
          <p:spPr bwMode="auto">
            <a:xfrm>
              <a:off x="2581"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24156" name="Group 188"/>
          <p:cNvGrpSpPr>
            <a:grpSpLocks/>
          </p:cNvGrpSpPr>
          <p:nvPr/>
        </p:nvGrpSpPr>
        <p:grpSpPr bwMode="auto">
          <a:xfrm>
            <a:off x="4702175" y="2565400"/>
            <a:ext cx="409575" cy="1223963"/>
            <a:chOff x="2962" y="1616"/>
            <a:chExt cx="258" cy="771"/>
          </a:xfrm>
        </p:grpSpPr>
        <p:sp>
          <p:nvSpPr>
            <p:cNvPr id="724075" name="Line 107"/>
            <p:cNvSpPr>
              <a:spLocks noChangeShapeType="1"/>
            </p:cNvSpPr>
            <p:nvPr/>
          </p:nvSpPr>
          <p:spPr bwMode="auto">
            <a:xfrm>
              <a:off x="3108"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24076" name="AutoShape 108"/>
            <p:cNvSpPr>
              <a:spLocks noChangeArrowheads="1"/>
            </p:cNvSpPr>
            <p:nvPr/>
          </p:nvSpPr>
          <p:spPr bwMode="auto">
            <a:xfrm>
              <a:off x="2996"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24077" name="AutoShape 109"/>
            <p:cNvSpPr>
              <a:spLocks noChangeArrowheads="1"/>
            </p:cNvSpPr>
            <p:nvPr/>
          </p:nvSpPr>
          <p:spPr bwMode="auto">
            <a:xfrm>
              <a:off x="2996"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24078" name="AutoShape 110"/>
            <p:cNvCxnSpPr>
              <a:cxnSpLocks noChangeShapeType="1"/>
              <a:stCxn id="724076" idx="2"/>
              <a:endCxn id="724077" idx="0"/>
            </p:cNvCxnSpPr>
            <p:nvPr/>
          </p:nvCxnSpPr>
          <p:spPr bwMode="auto">
            <a:xfrm>
              <a:off x="3108"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4079" name="Rectangle 111"/>
            <p:cNvSpPr>
              <a:spLocks noChangeArrowheads="1"/>
            </p:cNvSpPr>
            <p:nvPr/>
          </p:nvSpPr>
          <p:spPr bwMode="auto">
            <a:xfrm>
              <a:off x="2962"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080" name="Rectangle 112"/>
            <p:cNvSpPr>
              <a:spLocks noChangeArrowheads="1"/>
            </p:cNvSpPr>
            <p:nvPr/>
          </p:nvSpPr>
          <p:spPr bwMode="auto">
            <a:xfrm>
              <a:off x="3005"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081" name="Rectangle 113"/>
            <p:cNvSpPr>
              <a:spLocks noChangeArrowheads="1"/>
            </p:cNvSpPr>
            <p:nvPr/>
          </p:nvSpPr>
          <p:spPr bwMode="auto">
            <a:xfrm>
              <a:off x="3048"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24155" name="Group 187"/>
          <p:cNvGrpSpPr>
            <a:grpSpLocks/>
          </p:cNvGrpSpPr>
          <p:nvPr/>
        </p:nvGrpSpPr>
        <p:grpSpPr bwMode="auto">
          <a:xfrm>
            <a:off x="5429250" y="2565400"/>
            <a:ext cx="409575" cy="1223963"/>
            <a:chOff x="3411" y="1616"/>
            <a:chExt cx="258" cy="771"/>
          </a:xfrm>
        </p:grpSpPr>
        <p:sp>
          <p:nvSpPr>
            <p:cNvPr id="724082" name="Line 114"/>
            <p:cNvSpPr>
              <a:spLocks noChangeShapeType="1"/>
            </p:cNvSpPr>
            <p:nvPr/>
          </p:nvSpPr>
          <p:spPr bwMode="auto">
            <a:xfrm>
              <a:off x="3557"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24083" name="AutoShape 115"/>
            <p:cNvSpPr>
              <a:spLocks noChangeArrowheads="1"/>
            </p:cNvSpPr>
            <p:nvPr/>
          </p:nvSpPr>
          <p:spPr bwMode="auto">
            <a:xfrm>
              <a:off x="3445"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24084" name="AutoShape 116"/>
            <p:cNvSpPr>
              <a:spLocks noChangeArrowheads="1"/>
            </p:cNvSpPr>
            <p:nvPr/>
          </p:nvSpPr>
          <p:spPr bwMode="auto">
            <a:xfrm>
              <a:off x="3445"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24085" name="AutoShape 117"/>
            <p:cNvCxnSpPr>
              <a:cxnSpLocks noChangeShapeType="1"/>
              <a:stCxn id="724083" idx="2"/>
              <a:endCxn id="724084" idx="0"/>
            </p:cNvCxnSpPr>
            <p:nvPr/>
          </p:nvCxnSpPr>
          <p:spPr bwMode="auto">
            <a:xfrm>
              <a:off x="3557"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4086" name="Rectangle 118"/>
            <p:cNvSpPr>
              <a:spLocks noChangeArrowheads="1"/>
            </p:cNvSpPr>
            <p:nvPr/>
          </p:nvSpPr>
          <p:spPr bwMode="auto">
            <a:xfrm>
              <a:off x="3411"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087" name="Rectangle 119"/>
            <p:cNvSpPr>
              <a:spLocks noChangeArrowheads="1"/>
            </p:cNvSpPr>
            <p:nvPr/>
          </p:nvSpPr>
          <p:spPr bwMode="auto">
            <a:xfrm>
              <a:off x="3454"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088" name="Rectangle 120"/>
            <p:cNvSpPr>
              <a:spLocks noChangeArrowheads="1"/>
            </p:cNvSpPr>
            <p:nvPr/>
          </p:nvSpPr>
          <p:spPr bwMode="auto">
            <a:xfrm>
              <a:off x="3497"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24154" name="Group 186"/>
          <p:cNvGrpSpPr>
            <a:grpSpLocks/>
          </p:cNvGrpSpPr>
          <p:nvPr/>
        </p:nvGrpSpPr>
        <p:grpSpPr bwMode="auto">
          <a:xfrm>
            <a:off x="6156325" y="2565400"/>
            <a:ext cx="409575" cy="1223963"/>
            <a:chOff x="3878" y="1616"/>
            <a:chExt cx="258" cy="771"/>
          </a:xfrm>
        </p:grpSpPr>
        <p:sp>
          <p:nvSpPr>
            <p:cNvPr id="724090" name="Line 122"/>
            <p:cNvSpPr>
              <a:spLocks noChangeShapeType="1"/>
            </p:cNvSpPr>
            <p:nvPr/>
          </p:nvSpPr>
          <p:spPr bwMode="auto">
            <a:xfrm>
              <a:off x="4024"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24091" name="AutoShape 123"/>
            <p:cNvSpPr>
              <a:spLocks noChangeArrowheads="1"/>
            </p:cNvSpPr>
            <p:nvPr/>
          </p:nvSpPr>
          <p:spPr bwMode="auto">
            <a:xfrm>
              <a:off x="3912"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24092" name="AutoShape 124"/>
            <p:cNvSpPr>
              <a:spLocks noChangeArrowheads="1"/>
            </p:cNvSpPr>
            <p:nvPr/>
          </p:nvSpPr>
          <p:spPr bwMode="auto">
            <a:xfrm>
              <a:off x="3912"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24093" name="AutoShape 125"/>
            <p:cNvCxnSpPr>
              <a:cxnSpLocks noChangeShapeType="1"/>
              <a:stCxn id="724091" idx="2"/>
              <a:endCxn id="724092" idx="0"/>
            </p:cNvCxnSpPr>
            <p:nvPr/>
          </p:nvCxnSpPr>
          <p:spPr bwMode="auto">
            <a:xfrm>
              <a:off x="4024"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4094" name="Rectangle 126"/>
            <p:cNvSpPr>
              <a:spLocks noChangeArrowheads="1"/>
            </p:cNvSpPr>
            <p:nvPr/>
          </p:nvSpPr>
          <p:spPr bwMode="auto">
            <a:xfrm>
              <a:off x="3878"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095" name="Rectangle 127"/>
            <p:cNvSpPr>
              <a:spLocks noChangeArrowheads="1"/>
            </p:cNvSpPr>
            <p:nvPr/>
          </p:nvSpPr>
          <p:spPr bwMode="auto">
            <a:xfrm>
              <a:off x="3921"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096" name="Rectangle 128"/>
            <p:cNvSpPr>
              <a:spLocks noChangeArrowheads="1"/>
            </p:cNvSpPr>
            <p:nvPr/>
          </p:nvSpPr>
          <p:spPr bwMode="auto">
            <a:xfrm>
              <a:off x="3964"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24152" name="Group 184"/>
          <p:cNvGrpSpPr>
            <a:grpSpLocks/>
          </p:cNvGrpSpPr>
          <p:nvPr/>
        </p:nvGrpSpPr>
        <p:grpSpPr bwMode="auto">
          <a:xfrm>
            <a:off x="6899275" y="2565400"/>
            <a:ext cx="409575" cy="1223963"/>
            <a:chOff x="4327" y="1616"/>
            <a:chExt cx="258" cy="771"/>
          </a:xfrm>
        </p:grpSpPr>
        <p:sp>
          <p:nvSpPr>
            <p:cNvPr id="724097" name="Line 129"/>
            <p:cNvSpPr>
              <a:spLocks noChangeShapeType="1"/>
            </p:cNvSpPr>
            <p:nvPr/>
          </p:nvSpPr>
          <p:spPr bwMode="auto">
            <a:xfrm>
              <a:off x="4473"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24098" name="AutoShape 130"/>
            <p:cNvSpPr>
              <a:spLocks noChangeArrowheads="1"/>
            </p:cNvSpPr>
            <p:nvPr/>
          </p:nvSpPr>
          <p:spPr bwMode="auto">
            <a:xfrm>
              <a:off x="4361"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24099" name="AutoShape 131"/>
            <p:cNvSpPr>
              <a:spLocks noChangeArrowheads="1"/>
            </p:cNvSpPr>
            <p:nvPr/>
          </p:nvSpPr>
          <p:spPr bwMode="auto">
            <a:xfrm>
              <a:off x="4361"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24100" name="AutoShape 132"/>
            <p:cNvCxnSpPr>
              <a:cxnSpLocks noChangeShapeType="1"/>
              <a:stCxn id="724098" idx="2"/>
              <a:endCxn id="724099" idx="0"/>
            </p:cNvCxnSpPr>
            <p:nvPr/>
          </p:nvCxnSpPr>
          <p:spPr bwMode="auto">
            <a:xfrm>
              <a:off x="4473"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4101" name="Rectangle 133"/>
            <p:cNvSpPr>
              <a:spLocks noChangeArrowheads="1"/>
            </p:cNvSpPr>
            <p:nvPr/>
          </p:nvSpPr>
          <p:spPr bwMode="auto">
            <a:xfrm>
              <a:off x="4327"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102" name="Rectangle 134"/>
            <p:cNvSpPr>
              <a:spLocks noChangeArrowheads="1"/>
            </p:cNvSpPr>
            <p:nvPr/>
          </p:nvSpPr>
          <p:spPr bwMode="auto">
            <a:xfrm>
              <a:off x="4370"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103" name="Rectangle 135"/>
            <p:cNvSpPr>
              <a:spLocks noChangeArrowheads="1"/>
            </p:cNvSpPr>
            <p:nvPr/>
          </p:nvSpPr>
          <p:spPr bwMode="auto">
            <a:xfrm>
              <a:off x="4413"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sp>
        <p:nvSpPr>
          <p:cNvPr id="724107" name="Rectangle 139"/>
          <p:cNvSpPr>
            <a:spLocks noChangeArrowheads="1"/>
          </p:cNvSpPr>
          <p:nvPr/>
        </p:nvSpPr>
        <p:spPr bwMode="auto">
          <a:xfrm>
            <a:off x="2411413" y="2420938"/>
            <a:ext cx="647700" cy="1439862"/>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106" name="Rectangle 138"/>
          <p:cNvSpPr>
            <a:spLocks noChangeArrowheads="1"/>
          </p:cNvSpPr>
          <p:nvPr/>
        </p:nvSpPr>
        <p:spPr bwMode="auto">
          <a:xfrm>
            <a:off x="1692275" y="2420938"/>
            <a:ext cx="647700" cy="1439862"/>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3970" name="Rectangle 2"/>
          <p:cNvSpPr>
            <a:spLocks noGrp="1" noChangeArrowheads="1"/>
          </p:cNvSpPr>
          <p:nvPr>
            <p:ph type="title"/>
          </p:nvPr>
        </p:nvSpPr>
        <p:spPr>
          <a:xfrm>
            <a:off x="457200" y="454025"/>
            <a:ext cx="8218488" cy="457200"/>
          </a:xfrm>
        </p:spPr>
        <p:txBody>
          <a:bodyPr/>
          <a:lstStyle/>
          <a:p>
            <a:r>
              <a:rPr lang="ja-JP" altLang="en-US"/>
              <a:t>ストーリーラインからスライドに落とし込む</a:t>
            </a:r>
          </a:p>
        </p:txBody>
      </p:sp>
      <p:sp>
        <p:nvSpPr>
          <p:cNvPr id="723971" name="Rectangle 3"/>
          <p:cNvSpPr>
            <a:spLocks noGrp="1" noChangeArrowheads="1"/>
          </p:cNvSpPr>
          <p:nvPr>
            <p:ph type="body" idx="1"/>
          </p:nvPr>
        </p:nvSpPr>
        <p:spPr/>
        <p:txBody>
          <a:bodyPr/>
          <a:lstStyle/>
          <a:p>
            <a:r>
              <a:rPr lang="ja-JP" altLang="en-US"/>
              <a:t>基本的には、「疑問－答え（メッセージ）－肉付け」の</a:t>
            </a:r>
            <a:r>
              <a:rPr lang="en-US" altLang="ja-JP"/>
              <a:t>1</a:t>
            </a:r>
            <a:r>
              <a:rPr lang="ja-JP" altLang="en-US"/>
              <a:t>セットでスライド</a:t>
            </a:r>
            <a:r>
              <a:rPr lang="en-US" altLang="ja-JP"/>
              <a:t>1</a:t>
            </a:r>
            <a:r>
              <a:rPr lang="ja-JP" altLang="en-US"/>
              <a:t>枚になる。</a:t>
            </a:r>
          </a:p>
        </p:txBody>
      </p:sp>
      <p:sp>
        <p:nvSpPr>
          <p:cNvPr id="723974" name="AutoShape 6"/>
          <p:cNvSpPr>
            <a:spLocks noChangeArrowheads="1"/>
          </p:cNvSpPr>
          <p:nvPr/>
        </p:nvSpPr>
        <p:spPr bwMode="auto">
          <a:xfrm>
            <a:off x="1690688" y="1989138"/>
            <a:ext cx="1460500" cy="431800"/>
          </a:xfrm>
          <a:prstGeom prst="homePlate">
            <a:avLst>
              <a:gd name="adj" fmla="val 42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現状把握</a:t>
            </a:r>
          </a:p>
        </p:txBody>
      </p:sp>
      <p:sp>
        <p:nvSpPr>
          <p:cNvPr id="723975" name="AutoShape 7"/>
          <p:cNvSpPr>
            <a:spLocks noChangeArrowheads="1"/>
          </p:cNvSpPr>
          <p:nvPr/>
        </p:nvSpPr>
        <p:spPr bwMode="auto">
          <a:xfrm>
            <a:off x="3151188" y="1989138"/>
            <a:ext cx="1457325" cy="431800"/>
          </a:xfrm>
          <a:prstGeom prst="homePlate">
            <a:avLst>
              <a:gd name="adj" fmla="val 42328"/>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問題分析</a:t>
            </a:r>
          </a:p>
        </p:txBody>
      </p:sp>
      <p:sp>
        <p:nvSpPr>
          <p:cNvPr id="723976" name="AutoShape 8"/>
          <p:cNvSpPr>
            <a:spLocks noChangeArrowheads="1"/>
          </p:cNvSpPr>
          <p:nvPr/>
        </p:nvSpPr>
        <p:spPr bwMode="auto">
          <a:xfrm>
            <a:off x="4606925" y="1989138"/>
            <a:ext cx="1460500" cy="431800"/>
          </a:xfrm>
          <a:prstGeom prst="homePlate">
            <a:avLst>
              <a:gd name="adj" fmla="val 42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解決策検討</a:t>
            </a:r>
          </a:p>
        </p:txBody>
      </p:sp>
      <p:sp>
        <p:nvSpPr>
          <p:cNvPr id="723977" name="AutoShape 9"/>
          <p:cNvSpPr>
            <a:spLocks noChangeArrowheads="1"/>
          </p:cNvSpPr>
          <p:nvPr/>
        </p:nvSpPr>
        <p:spPr bwMode="auto">
          <a:xfrm>
            <a:off x="6064250" y="1989138"/>
            <a:ext cx="1460500" cy="431800"/>
          </a:xfrm>
          <a:prstGeom prst="homePlate">
            <a:avLst>
              <a:gd name="adj" fmla="val 42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実効性検討</a:t>
            </a:r>
          </a:p>
        </p:txBody>
      </p:sp>
      <p:sp>
        <p:nvSpPr>
          <p:cNvPr id="723985" name="Text Box 17"/>
          <p:cNvSpPr txBox="1">
            <a:spLocks noChangeArrowheads="1"/>
          </p:cNvSpPr>
          <p:nvPr/>
        </p:nvSpPr>
        <p:spPr bwMode="auto">
          <a:xfrm>
            <a:off x="966788" y="3332163"/>
            <a:ext cx="6302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肉付け</a:t>
            </a:r>
            <a:br>
              <a:rPr lang="ja-JP" altLang="en-US" sz="1200"/>
            </a:br>
            <a:r>
              <a:rPr lang="ja-JP" altLang="en-US" sz="1200"/>
              <a:t>材料</a:t>
            </a:r>
          </a:p>
        </p:txBody>
      </p:sp>
      <p:grpSp>
        <p:nvGrpSpPr>
          <p:cNvPr id="724160" name="Group 192"/>
          <p:cNvGrpSpPr>
            <a:grpSpLocks/>
          </p:cNvGrpSpPr>
          <p:nvPr/>
        </p:nvGrpSpPr>
        <p:grpSpPr bwMode="auto">
          <a:xfrm>
            <a:off x="1793875" y="2565400"/>
            <a:ext cx="409575" cy="1223963"/>
            <a:chOff x="1130" y="1616"/>
            <a:chExt cx="258" cy="771"/>
          </a:xfrm>
        </p:grpSpPr>
        <p:sp>
          <p:nvSpPr>
            <p:cNvPr id="723986" name="Line 18"/>
            <p:cNvSpPr>
              <a:spLocks noChangeShapeType="1"/>
            </p:cNvSpPr>
            <p:nvPr/>
          </p:nvSpPr>
          <p:spPr bwMode="auto">
            <a:xfrm>
              <a:off x="1276"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23979" name="AutoShape 11"/>
            <p:cNvSpPr>
              <a:spLocks noChangeArrowheads="1"/>
            </p:cNvSpPr>
            <p:nvPr/>
          </p:nvSpPr>
          <p:spPr bwMode="auto">
            <a:xfrm>
              <a:off x="1164"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23980" name="AutoShape 12"/>
            <p:cNvSpPr>
              <a:spLocks noChangeArrowheads="1"/>
            </p:cNvSpPr>
            <p:nvPr/>
          </p:nvSpPr>
          <p:spPr bwMode="auto">
            <a:xfrm>
              <a:off x="1164"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23981" name="AutoShape 13"/>
            <p:cNvCxnSpPr>
              <a:cxnSpLocks noChangeShapeType="1"/>
              <a:stCxn id="723979" idx="2"/>
              <a:endCxn id="723980" idx="0"/>
            </p:cNvCxnSpPr>
            <p:nvPr/>
          </p:nvCxnSpPr>
          <p:spPr bwMode="auto">
            <a:xfrm>
              <a:off x="1276"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3982" name="Rectangle 14"/>
            <p:cNvSpPr>
              <a:spLocks noChangeArrowheads="1"/>
            </p:cNvSpPr>
            <p:nvPr/>
          </p:nvSpPr>
          <p:spPr bwMode="auto">
            <a:xfrm>
              <a:off x="1130"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3983" name="Rectangle 15"/>
            <p:cNvSpPr>
              <a:spLocks noChangeArrowheads="1"/>
            </p:cNvSpPr>
            <p:nvPr/>
          </p:nvSpPr>
          <p:spPr bwMode="auto">
            <a:xfrm>
              <a:off x="1173"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3984" name="Rectangle 16"/>
            <p:cNvSpPr>
              <a:spLocks noChangeArrowheads="1"/>
            </p:cNvSpPr>
            <p:nvPr/>
          </p:nvSpPr>
          <p:spPr bwMode="auto">
            <a:xfrm>
              <a:off x="1216"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24159" name="Group 191"/>
          <p:cNvGrpSpPr>
            <a:grpSpLocks/>
          </p:cNvGrpSpPr>
          <p:nvPr/>
        </p:nvGrpSpPr>
        <p:grpSpPr bwMode="auto">
          <a:xfrm>
            <a:off x="2520950" y="2565400"/>
            <a:ext cx="409575" cy="1223963"/>
            <a:chOff x="1579" y="1616"/>
            <a:chExt cx="258" cy="771"/>
          </a:xfrm>
        </p:grpSpPr>
        <p:sp>
          <p:nvSpPr>
            <p:cNvPr id="723990" name="Line 22"/>
            <p:cNvSpPr>
              <a:spLocks noChangeShapeType="1"/>
            </p:cNvSpPr>
            <p:nvPr/>
          </p:nvSpPr>
          <p:spPr bwMode="auto">
            <a:xfrm>
              <a:off x="1725"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23991" name="AutoShape 23"/>
            <p:cNvSpPr>
              <a:spLocks noChangeArrowheads="1"/>
            </p:cNvSpPr>
            <p:nvPr/>
          </p:nvSpPr>
          <p:spPr bwMode="auto">
            <a:xfrm>
              <a:off x="1613"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23992" name="AutoShape 24"/>
            <p:cNvSpPr>
              <a:spLocks noChangeArrowheads="1"/>
            </p:cNvSpPr>
            <p:nvPr/>
          </p:nvSpPr>
          <p:spPr bwMode="auto">
            <a:xfrm>
              <a:off x="1613"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23993" name="AutoShape 25"/>
            <p:cNvCxnSpPr>
              <a:cxnSpLocks noChangeShapeType="1"/>
              <a:stCxn id="723991" idx="2"/>
              <a:endCxn id="723992" idx="0"/>
            </p:cNvCxnSpPr>
            <p:nvPr/>
          </p:nvCxnSpPr>
          <p:spPr bwMode="auto">
            <a:xfrm>
              <a:off x="1725"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3994" name="Rectangle 26"/>
            <p:cNvSpPr>
              <a:spLocks noChangeArrowheads="1"/>
            </p:cNvSpPr>
            <p:nvPr/>
          </p:nvSpPr>
          <p:spPr bwMode="auto">
            <a:xfrm>
              <a:off x="1579"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3995" name="Rectangle 27"/>
            <p:cNvSpPr>
              <a:spLocks noChangeArrowheads="1"/>
            </p:cNvSpPr>
            <p:nvPr/>
          </p:nvSpPr>
          <p:spPr bwMode="auto">
            <a:xfrm>
              <a:off x="1622"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3996" name="Rectangle 28"/>
            <p:cNvSpPr>
              <a:spLocks noChangeArrowheads="1"/>
            </p:cNvSpPr>
            <p:nvPr/>
          </p:nvSpPr>
          <p:spPr bwMode="auto">
            <a:xfrm>
              <a:off x="1665"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sp>
        <p:nvSpPr>
          <p:cNvPr id="724056" name="Text Box 88"/>
          <p:cNvSpPr txBox="1">
            <a:spLocks noChangeArrowheads="1"/>
          </p:cNvSpPr>
          <p:nvPr/>
        </p:nvSpPr>
        <p:spPr bwMode="auto">
          <a:xfrm>
            <a:off x="1038225" y="2506663"/>
            <a:ext cx="4857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疑問</a:t>
            </a:r>
          </a:p>
        </p:txBody>
      </p:sp>
      <p:sp>
        <p:nvSpPr>
          <p:cNvPr id="724057" name="Text Box 89"/>
          <p:cNvSpPr txBox="1">
            <a:spLocks noChangeArrowheads="1"/>
          </p:cNvSpPr>
          <p:nvPr/>
        </p:nvSpPr>
        <p:spPr bwMode="auto">
          <a:xfrm>
            <a:off x="1046163" y="2938463"/>
            <a:ext cx="471487"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答え</a:t>
            </a:r>
          </a:p>
        </p:txBody>
      </p:sp>
      <p:grpSp>
        <p:nvGrpSpPr>
          <p:cNvPr id="724115" name="Group 147"/>
          <p:cNvGrpSpPr>
            <a:grpSpLocks/>
          </p:cNvGrpSpPr>
          <p:nvPr/>
        </p:nvGrpSpPr>
        <p:grpSpPr bwMode="auto">
          <a:xfrm>
            <a:off x="1692275" y="4292600"/>
            <a:ext cx="647700" cy="576263"/>
            <a:chOff x="1066" y="2704"/>
            <a:chExt cx="408" cy="363"/>
          </a:xfrm>
        </p:grpSpPr>
        <p:sp>
          <p:nvSpPr>
            <p:cNvPr id="724104" name="Rectangle 136"/>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05" name="Line 137"/>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24114" name="AutoShape 146"/>
          <p:cNvSpPr>
            <a:spLocks noChangeArrowheads="1"/>
          </p:cNvSpPr>
          <p:nvPr/>
        </p:nvSpPr>
        <p:spPr bwMode="auto">
          <a:xfrm flipV="1">
            <a:off x="1800225" y="4005263"/>
            <a:ext cx="431800" cy="71437"/>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24116" name="Group 148"/>
          <p:cNvGrpSpPr>
            <a:grpSpLocks/>
          </p:cNvGrpSpPr>
          <p:nvPr/>
        </p:nvGrpSpPr>
        <p:grpSpPr bwMode="auto">
          <a:xfrm>
            <a:off x="2422525" y="4292600"/>
            <a:ext cx="647700" cy="576263"/>
            <a:chOff x="1066" y="2704"/>
            <a:chExt cx="408" cy="363"/>
          </a:xfrm>
        </p:grpSpPr>
        <p:sp>
          <p:nvSpPr>
            <p:cNvPr id="724117" name="Rectangle 149"/>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18" name="Line 150"/>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24119" name="AutoShape 151"/>
          <p:cNvSpPr>
            <a:spLocks noChangeArrowheads="1"/>
          </p:cNvSpPr>
          <p:nvPr/>
        </p:nvSpPr>
        <p:spPr bwMode="auto">
          <a:xfrm flipV="1">
            <a:off x="2530475" y="4005263"/>
            <a:ext cx="431800" cy="71437"/>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24122" name="Group 154"/>
          <p:cNvGrpSpPr>
            <a:grpSpLocks/>
          </p:cNvGrpSpPr>
          <p:nvPr/>
        </p:nvGrpSpPr>
        <p:grpSpPr bwMode="auto">
          <a:xfrm>
            <a:off x="3152775" y="4292600"/>
            <a:ext cx="647700" cy="576263"/>
            <a:chOff x="1066" y="2704"/>
            <a:chExt cx="408" cy="363"/>
          </a:xfrm>
        </p:grpSpPr>
        <p:sp>
          <p:nvSpPr>
            <p:cNvPr id="724123" name="Rectangle 155"/>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24" name="Line 156"/>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24125" name="AutoShape 157"/>
          <p:cNvSpPr>
            <a:spLocks noChangeArrowheads="1"/>
          </p:cNvSpPr>
          <p:nvPr/>
        </p:nvSpPr>
        <p:spPr bwMode="auto">
          <a:xfrm flipV="1">
            <a:off x="3260725" y="4005263"/>
            <a:ext cx="431800" cy="71437"/>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24127" name="Group 159"/>
          <p:cNvGrpSpPr>
            <a:grpSpLocks/>
          </p:cNvGrpSpPr>
          <p:nvPr/>
        </p:nvGrpSpPr>
        <p:grpSpPr bwMode="auto">
          <a:xfrm>
            <a:off x="3883025" y="4292600"/>
            <a:ext cx="647700" cy="576263"/>
            <a:chOff x="1066" y="2704"/>
            <a:chExt cx="408" cy="363"/>
          </a:xfrm>
        </p:grpSpPr>
        <p:sp>
          <p:nvSpPr>
            <p:cNvPr id="724128" name="Rectangle 160"/>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29" name="Line 161"/>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24130" name="AutoShape 162"/>
          <p:cNvSpPr>
            <a:spLocks noChangeArrowheads="1"/>
          </p:cNvSpPr>
          <p:nvPr/>
        </p:nvSpPr>
        <p:spPr bwMode="auto">
          <a:xfrm flipV="1">
            <a:off x="3990975" y="4005263"/>
            <a:ext cx="431800" cy="71437"/>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24132" name="Group 164"/>
          <p:cNvGrpSpPr>
            <a:grpSpLocks/>
          </p:cNvGrpSpPr>
          <p:nvPr/>
        </p:nvGrpSpPr>
        <p:grpSpPr bwMode="auto">
          <a:xfrm>
            <a:off x="4613275" y="4292600"/>
            <a:ext cx="647700" cy="576263"/>
            <a:chOff x="1066" y="2704"/>
            <a:chExt cx="408" cy="363"/>
          </a:xfrm>
        </p:grpSpPr>
        <p:sp>
          <p:nvSpPr>
            <p:cNvPr id="724133" name="Rectangle 165"/>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34" name="Line 166"/>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24135" name="AutoShape 167"/>
          <p:cNvSpPr>
            <a:spLocks noChangeArrowheads="1"/>
          </p:cNvSpPr>
          <p:nvPr/>
        </p:nvSpPr>
        <p:spPr bwMode="auto">
          <a:xfrm flipV="1">
            <a:off x="4721225" y="4005263"/>
            <a:ext cx="431800" cy="71437"/>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24137" name="Group 169"/>
          <p:cNvGrpSpPr>
            <a:grpSpLocks/>
          </p:cNvGrpSpPr>
          <p:nvPr/>
        </p:nvGrpSpPr>
        <p:grpSpPr bwMode="auto">
          <a:xfrm>
            <a:off x="5343525" y="4292600"/>
            <a:ext cx="647700" cy="576263"/>
            <a:chOff x="1066" y="2704"/>
            <a:chExt cx="408" cy="363"/>
          </a:xfrm>
        </p:grpSpPr>
        <p:sp>
          <p:nvSpPr>
            <p:cNvPr id="724138" name="Rectangle 170"/>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39" name="Line 171"/>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24140" name="AutoShape 172"/>
          <p:cNvSpPr>
            <a:spLocks noChangeArrowheads="1"/>
          </p:cNvSpPr>
          <p:nvPr/>
        </p:nvSpPr>
        <p:spPr bwMode="auto">
          <a:xfrm flipV="1">
            <a:off x="5451475" y="4005263"/>
            <a:ext cx="431800" cy="71437"/>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24142" name="Group 174"/>
          <p:cNvGrpSpPr>
            <a:grpSpLocks/>
          </p:cNvGrpSpPr>
          <p:nvPr/>
        </p:nvGrpSpPr>
        <p:grpSpPr bwMode="auto">
          <a:xfrm>
            <a:off x="6073775" y="4292600"/>
            <a:ext cx="647700" cy="576263"/>
            <a:chOff x="1066" y="2704"/>
            <a:chExt cx="408" cy="363"/>
          </a:xfrm>
        </p:grpSpPr>
        <p:sp>
          <p:nvSpPr>
            <p:cNvPr id="724143" name="Rectangle 175"/>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44" name="Line 176"/>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24145" name="AutoShape 177"/>
          <p:cNvSpPr>
            <a:spLocks noChangeArrowheads="1"/>
          </p:cNvSpPr>
          <p:nvPr/>
        </p:nvSpPr>
        <p:spPr bwMode="auto">
          <a:xfrm flipV="1">
            <a:off x="6181725" y="4005263"/>
            <a:ext cx="431800" cy="71437"/>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24147" name="Group 179"/>
          <p:cNvGrpSpPr>
            <a:grpSpLocks/>
          </p:cNvGrpSpPr>
          <p:nvPr/>
        </p:nvGrpSpPr>
        <p:grpSpPr bwMode="auto">
          <a:xfrm>
            <a:off x="6804025" y="4292600"/>
            <a:ext cx="647700" cy="576263"/>
            <a:chOff x="1066" y="2704"/>
            <a:chExt cx="408" cy="363"/>
          </a:xfrm>
        </p:grpSpPr>
        <p:sp>
          <p:nvSpPr>
            <p:cNvPr id="724148" name="Rectangle 180"/>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49" name="Line 181"/>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24150" name="AutoShape 182"/>
          <p:cNvSpPr>
            <a:spLocks noChangeArrowheads="1"/>
          </p:cNvSpPr>
          <p:nvPr/>
        </p:nvSpPr>
        <p:spPr bwMode="auto">
          <a:xfrm flipV="1">
            <a:off x="6911975" y="4005263"/>
            <a:ext cx="431800" cy="71437"/>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4161" name="Text Box 193"/>
          <p:cNvSpPr txBox="1">
            <a:spLocks noChangeArrowheads="1"/>
          </p:cNvSpPr>
          <p:nvPr/>
        </p:nvSpPr>
        <p:spPr bwMode="auto">
          <a:xfrm>
            <a:off x="900113" y="4416425"/>
            <a:ext cx="762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スライド</a:t>
            </a:r>
          </a:p>
        </p:txBody>
      </p:sp>
      <p:grpSp>
        <p:nvGrpSpPr>
          <p:cNvPr id="724174" name="Group 206"/>
          <p:cNvGrpSpPr>
            <a:grpSpLocks/>
          </p:cNvGrpSpPr>
          <p:nvPr/>
        </p:nvGrpSpPr>
        <p:grpSpPr bwMode="auto">
          <a:xfrm>
            <a:off x="3152775" y="5084763"/>
            <a:ext cx="914400" cy="720725"/>
            <a:chOff x="1986" y="3158"/>
            <a:chExt cx="576" cy="454"/>
          </a:xfrm>
        </p:grpSpPr>
        <p:grpSp>
          <p:nvGrpSpPr>
            <p:cNvPr id="724171" name="Group 203"/>
            <p:cNvGrpSpPr>
              <a:grpSpLocks/>
            </p:cNvGrpSpPr>
            <p:nvPr/>
          </p:nvGrpSpPr>
          <p:grpSpPr bwMode="auto">
            <a:xfrm>
              <a:off x="2154" y="3249"/>
              <a:ext cx="408" cy="363"/>
              <a:chOff x="1066" y="2704"/>
              <a:chExt cx="408" cy="363"/>
            </a:xfrm>
          </p:grpSpPr>
          <p:sp>
            <p:nvSpPr>
              <p:cNvPr id="724172" name="Rectangle 204"/>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73" name="Line 205"/>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nvGrpSpPr>
            <p:cNvPr id="724168" name="Group 200"/>
            <p:cNvGrpSpPr>
              <a:grpSpLocks/>
            </p:cNvGrpSpPr>
            <p:nvPr/>
          </p:nvGrpSpPr>
          <p:grpSpPr bwMode="auto">
            <a:xfrm>
              <a:off x="2064" y="3203"/>
              <a:ext cx="408" cy="363"/>
              <a:chOff x="1066" y="2704"/>
              <a:chExt cx="408" cy="363"/>
            </a:xfrm>
          </p:grpSpPr>
          <p:sp>
            <p:nvSpPr>
              <p:cNvPr id="724169" name="Rectangle 201"/>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70" name="Line 202"/>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nvGrpSpPr>
            <p:cNvPr id="724162" name="Group 194"/>
            <p:cNvGrpSpPr>
              <a:grpSpLocks/>
            </p:cNvGrpSpPr>
            <p:nvPr/>
          </p:nvGrpSpPr>
          <p:grpSpPr bwMode="auto">
            <a:xfrm>
              <a:off x="1986" y="3158"/>
              <a:ext cx="408" cy="363"/>
              <a:chOff x="1066" y="2704"/>
              <a:chExt cx="408" cy="363"/>
            </a:xfrm>
          </p:grpSpPr>
          <p:sp>
            <p:nvSpPr>
              <p:cNvPr id="724163" name="Rectangle 195"/>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64" name="Line 196"/>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grpSp>
        <p:nvGrpSpPr>
          <p:cNvPr id="724175" name="Group 207"/>
          <p:cNvGrpSpPr>
            <a:grpSpLocks/>
          </p:cNvGrpSpPr>
          <p:nvPr/>
        </p:nvGrpSpPr>
        <p:grpSpPr bwMode="auto">
          <a:xfrm>
            <a:off x="6073775" y="5084763"/>
            <a:ext cx="914400" cy="720725"/>
            <a:chOff x="1986" y="3158"/>
            <a:chExt cx="576" cy="454"/>
          </a:xfrm>
        </p:grpSpPr>
        <p:grpSp>
          <p:nvGrpSpPr>
            <p:cNvPr id="724176" name="Group 208"/>
            <p:cNvGrpSpPr>
              <a:grpSpLocks/>
            </p:cNvGrpSpPr>
            <p:nvPr/>
          </p:nvGrpSpPr>
          <p:grpSpPr bwMode="auto">
            <a:xfrm>
              <a:off x="2154" y="3249"/>
              <a:ext cx="408" cy="363"/>
              <a:chOff x="1066" y="2704"/>
              <a:chExt cx="408" cy="363"/>
            </a:xfrm>
          </p:grpSpPr>
          <p:sp>
            <p:nvSpPr>
              <p:cNvPr id="724177" name="Rectangle 209"/>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78" name="Line 210"/>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nvGrpSpPr>
            <p:cNvPr id="724179" name="Group 211"/>
            <p:cNvGrpSpPr>
              <a:grpSpLocks/>
            </p:cNvGrpSpPr>
            <p:nvPr/>
          </p:nvGrpSpPr>
          <p:grpSpPr bwMode="auto">
            <a:xfrm>
              <a:off x="2064" y="3203"/>
              <a:ext cx="408" cy="363"/>
              <a:chOff x="1066" y="2704"/>
              <a:chExt cx="408" cy="363"/>
            </a:xfrm>
          </p:grpSpPr>
          <p:sp>
            <p:nvSpPr>
              <p:cNvPr id="724180" name="Rectangle 212"/>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81" name="Line 213"/>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nvGrpSpPr>
            <p:cNvPr id="724182" name="Group 214"/>
            <p:cNvGrpSpPr>
              <a:grpSpLocks/>
            </p:cNvGrpSpPr>
            <p:nvPr/>
          </p:nvGrpSpPr>
          <p:grpSpPr bwMode="auto">
            <a:xfrm>
              <a:off x="1986" y="3158"/>
              <a:ext cx="408" cy="363"/>
              <a:chOff x="1066" y="2704"/>
              <a:chExt cx="408" cy="363"/>
            </a:xfrm>
          </p:grpSpPr>
          <p:sp>
            <p:nvSpPr>
              <p:cNvPr id="724183" name="Rectangle 215"/>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24184" name="Line 216"/>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cxnSp>
        <p:nvCxnSpPr>
          <p:cNvPr id="724195" name="AutoShape 227"/>
          <p:cNvCxnSpPr>
            <a:cxnSpLocks noChangeShapeType="1"/>
            <a:stCxn id="724123" idx="2"/>
            <a:endCxn id="724163" idx="0"/>
          </p:cNvCxnSpPr>
          <p:nvPr/>
        </p:nvCxnSpPr>
        <p:spPr bwMode="auto">
          <a:xfrm>
            <a:off x="3476625" y="4868863"/>
            <a:ext cx="0" cy="21590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4196" name="AutoShape 228"/>
          <p:cNvCxnSpPr>
            <a:cxnSpLocks noChangeShapeType="1"/>
            <a:stCxn id="724143" idx="2"/>
            <a:endCxn id="724183" idx="0"/>
          </p:cNvCxnSpPr>
          <p:nvPr/>
        </p:nvCxnSpPr>
        <p:spPr bwMode="auto">
          <a:xfrm>
            <a:off x="6397625" y="4868863"/>
            <a:ext cx="0" cy="21590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4198" name="Text Box 230"/>
          <p:cNvSpPr txBox="1">
            <a:spLocks noChangeArrowheads="1"/>
          </p:cNvSpPr>
          <p:nvPr/>
        </p:nvSpPr>
        <p:spPr bwMode="auto">
          <a:xfrm>
            <a:off x="3924300" y="5157788"/>
            <a:ext cx="2325688"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t>肉付けが多い部分は</a:t>
            </a:r>
            <a:br>
              <a:rPr lang="ja-JP" altLang="en-US"/>
            </a:br>
            <a:r>
              <a:rPr lang="ja-JP" altLang="en-US"/>
              <a:t>スライドを複数枚に分ける</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ー 3"/>
          <p:cNvSpPr>
            <a:spLocks noGrp="1"/>
          </p:cNvSpPr>
          <p:nvPr>
            <p:ph type="sldNum" sz="quarter" idx="10"/>
          </p:nvPr>
        </p:nvSpPr>
        <p:spPr/>
        <p:txBody>
          <a:bodyPr/>
          <a:lstStyle/>
          <a:p>
            <a:fld id="{EE0CAAAC-D8A4-4CEC-9158-F97E47E61802}" type="slidenum">
              <a:rPr lang="en-US" altLang="ja-JP"/>
              <a:pPr/>
              <a:t>50</a:t>
            </a:fld>
            <a:endParaRPr lang="en-US" altLang="ja-JP"/>
          </a:p>
        </p:txBody>
      </p:sp>
      <p:sp>
        <p:nvSpPr>
          <p:cNvPr id="751618" name="Rectangle 2"/>
          <p:cNvSpPr>
            <a:spLocks noGrp="1" noChangeArrowheads="1"/>
          </p:cNvSpPr>
          <p:nvPr>
            <p:ph type="title"/>
          </p:nvPr>
        </p:nvSpPr>
        <p:spPr/>
        <p:txBody>
          <a:bodyPr/>
          <a:lstStyle/>
          <a:p>
            <a:r>
              <a:rPr lang="en-US" altLang="ja-JP"/>
              <a:t>1.</a:t>
            </a:r>
            <a:r>
              <a:rPr lang="ja-JP" altLang="en-US"/>
              <a:t>スライド作成</a:t>
            </a:r>
            <a:br>
              <a:rPr lang="ja-JP" altLang="en-US"/>
            </a:br>
            <a:r>
              <a:rPr lang="ja-JP" altLang="en-US"/>
              <a:t>スライドの構成要素</a:t>
            </a:r>
          </a:p>
        </p:txBody>
      </p:sp>
      <p:sp>
        <p:nvSpPr>
          <p:cNvPr id="751619" name="Rectangle 3"/>
          <p:cNvSpPr>
            <a:spLocks noGrp="1" noChangeArrowheads="1"/>
          </p:cNvSpPr>
          <p:nvPr>
            <p:ph type="body" idx="1"/>
          </p:nvPr>
        </p:nvSpPr>
        <p:spPr/>
        <p:txBody>
          <a:bodyPr/>
          <a:lstStyle/>
          <a:p>
            <a:r>
              <a:rPr lang="ja-JP" altLang="en-US"/>
              <a:t>スライドの</a:t>
            </a:r>
            <a:r>
              <a:rPr lang="en-US" altLang="ja-JP"/>
              <a:t>3</a:t>
            </a:r>
            <a:r>
              <a:rPr lang="ja-JP" altLang="en-US"/>
              <a:t>大要素は①タイトル、②メッセージ、③ボディである。</a:t>
            </a:r>
          </a:p>
        </p:txBody>
      </p:sp>
      <p:sp>
        <p:nvSpPr>
          <p:cNvPr id="751621" name="Rectangle 5"/>
          <p:cNvSpPr>
            <a:spLocks noChangeArrowheads="1"/>
          </p:cNvSpPr>
          <p:nvPr/>
        </p:nvSpPr>
        <p:spPr bwMode="auto">
          <a:xfrm>
            <a:off x="687388" y="2454275"/>
            <a:ext cx="5024437" cy="3854450"/>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a:p>
        </p:txBody>
      </p:sp>
      <p:sp>
        <p:nvSpPr>
          <p:cNvPr id="751622" name="Line 6"/>
          <p:cNvSpPr>
            <a:spLocks noChangeShapeType="1"/>
          </p:cNvSpPr>
          <p:nvPr/>
        </p:nvSpPr>
        <p:spPr bwMode="auto">
          <a:xfrm>
            <a:off x="684213" y="2970213"/>
            <a:ext cx="5040312" cy="15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1623" name="Text Box 7"/>
          <p:cNvSpPr txBox="1">
            <a:spLocks noChangeArrowheads="1"/>
          </p:cNvSpPr>
          <p:nvPr/>
        </p:nvSpPr>
        <p:spPr bwMode="auto">
          <a:xfrm>
            <a:off x="835025" y="2538413"/>
            <a:ext cx="3594100" cy="360362"/>
          </a:xfrm>
          <a:prstGeom prst="rect">
            <a:avLst/>
          </a:prstGeom>
          <a:solidFill>
            <a:srgbClr val="EAEAEA"/>
          </a:solidFill>
          <a:ln>
            <a:noFill/>
          </a:ln>
          <a:effectLst/>
          <a:extLst>
            <a:ext uri="{91240B29-F687-4F45-9708-019B960494DF}">
              <a14:hiddenLine xmlns:a14="http://schemas.microsoft.com/office/drawing/2010/main" w="9525"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l"/>
            <a:r>
              <a:rPr lang="en-US" altLang="ja-JP" sz="1800"/>
              <a:t>XX</a:t>
            </a:r>
            <a:r>
              <a:rPr lang="ja-JP" altLang="en-US" sz="1800"/>
              <a:t>業界における市場規模の推移</a:t>
            </a:r>
          </a:p>
        </p:txBody>
      </p:sp>
      <p:sp>
        <p:nvSpPr>
          <p:cNvPr id="751624" name="Text Box 8"/>
          <p:cNvSpPr txBox="1">
            <a:spLocks noChangeArrowheads="1"/>
          </p:cNvSpPr>
          <p:nvPr/>
        </p:nvSpPr>
        <p:spPr bwMode="auto">
          <a:xfrm>
            <a:off x="838200" y="3052763"/>
            <a:ext cx="4549775" cy="304800"/>
          </a:xfrm>
          <a:prstGeom prst="rect">
            <a:avLst/>
          </a:prstGeom>
          <a:solidFill>
            <a:srgbClr val="EAEAEA"/>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n"/>
            </a:pPr>
            <a:r>
              <a:rPr lang="en-US" altLang="ja-JP"/>
              <a:t>XX</a:t>
            </a:r>
            <a:r>
              <a:rPr lang="ja-JP" altLang="en-US"/>
              <a:t>業界における市場規模は・・・・・・・・・・・・・・・である。</a:t>
            </a:r>
          </a:p>
        </p:txBody>
      </p:sp>
      <p:sp>
        <p:nvSpPr>
          <p:cNvPr id="751625" name="AutoShape 9"/>
          <p:cNvSpPr>
            <a:spLocks noChangeArrowheads="1"/>
          </p:cNvSpPr>
          <p:nvPr/>
        </p:nvSpPr>
        <p:spPr bwMode="auto">
          <a:xfrm>
            <a:off x="828675" y="3500438"/>
            <a:ext cx="4757738" cy="2663825"/>
          </a:xfrm>
          <a:prstGeom prst="roundRect">
            <a:avLst>
              <a:gd name="adj" fmla="val 8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1626" name="AutoShape 10"/>
          <p:cNvSpPr>
            <a:spLocks/>
          </p:cNvSpPr>
          <p:nvPr/>
        </p:nvSpPr>
        <p:spPr bwMode="auto">
          <a:xfrm>
            <a:off x="6376988" y="1884363"/>
            <a:ext cx="1220787" cy="608012"/>
          </a:xfrm>
          <a:prstGeom prst="callout2">
            <a:avLst>
              <a:gd name="adj1" fmla="val 18801"/>
              <a:gd name="adj2" fmla="val -6241"/>
              <a:gd name="adj3" fmla="val 18801"/>
              <a:gd name="adj4" fmla="val -86088"/>
              <a:gd name="adj5" fmla="val 122977"/>
              <a:gd name="adj6" fmla="val -168921"/>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l"/>
            <a:r>
              <a:rPr lang="en-US" altLang="ja-JP" sz="1800" b="1"/>
              <a:t>①</a:t>
            </a:r>
            <a:r>
              <a:rPr lang="ja-JP" altLang="en-US" sz="1800" b="1"/>
              <a:t>タイトル</a:t>
            </a:r>
          </a:p>
        </p:txBody>
      </p:sp>
      <p:sp>
        <p:nvSpPr>
          <p:cNvPr id="751627" name="AutoShape 11"/>
          <p:cNvSpPr>
            <a:spLocks/>
          </p:cNvSpPr>
          <p:nvPr/>
        </p:nvSpPr>
        <p:spPr bwMode="auto">
          <a:xfrm>
            <a:off x="6345238" y="2708275"/>
            <a:ext cx="2332037" cy="792163"/>
          </a:xfrm>
          <a:prstGeom prst="callout2">
            <a:avLst>
              <a:gd name="adj1" fmla="val 14431"/>
              <a:gd name="adj2" fmla="val -3269"/>
              <a:gd name="adj3" fmla="val 14431"/>
              <a:gd name="adj4" fmla="val -25051"/>
              <a:gd name="adj5" fmla="val 60921"/>
              <a:gd name="adj6" fmla="val -47718"/>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266700" indent="-2667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800" b="1"/>
              <a:t>②</a:t>
            </a:r>
            <a:r>
              <a:rPr lang="ja-JP" altLang="en-US" sz="1800" b="1"/>
              <a:t>メッセージ</a:t>
            </a:r>
          </a:p>
          <a:p>
            <a:pPr>
              <a:spcBef>
                <a:spcPct val="30000"/>
              </a:spcBef>
            </a:pPr>
            <a:r>
              <a:rPr lang="ja-JP" altLang="en-US"/>
              <a:t>　・ストーリーラインの答え（メッセージ）はここにくる</a:t>
            </a:r>
          </a:p>
        </p:txBody>
      </p:sp>
      <p:sp>
        <p:nvSpPr>
          <p:cNvPr id="751628" name="Rectangle 12"/>
          <p:cNvSpPr>
            <a:spLocks noChangeArrowheads="1"/>
          </p:cNvSpPr>
          <p:nvPr/>
        </p:nvSpPr>
        <p:spPr bwMode="auto">
          <a:xfrm>
            <a:off x="2197100" y="1939925"/>
            <a:ext cx="1862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u="sng">
                <a:latin typeface="ＭＳ Ｐゴシック" pitchFamily="50" charset="-128"/>
              </a:rPr>
              <a:t>スライドの構成要素</a:t>
            </a:r>
          </a:p>
        </p:txBody>
      </p:sp>
      <p:sp>
        <p:nvSpPr>
          <p:cNvPr id="751629" name="Rectangle 13"/>
          <p:cNvSpPr>
            <a:spLocks noChangeArrowheads="1"/>
          </p:cNvSpPr>
          <p:nvPr/>
        </p:nvSpPr>
        <p:spPr bwMode="auto">
          <a:xfrm>
            <a:off x="1011238" y="5686425"/>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0</a:t>
            </a:r>
          </a:p>
        </p:txBody>
      </p:sp>
      <p:grpSp>
        <p:nvGrpSpPr>
          <p:cNvPr id="751630" name="Group 14"/>
          <p:cNvGrpSpPr>
            <a:grpSpLocks/>
          </p:cNvGrpSpPr>
          <p:nvPr/>
        </p:nvGrpSpPr>
        <p:grpSpPr bwMode="auto">
          <a:xfrm>
            <a:off x="900113" y="4292600"/>
            <a:ext cx="2665412" cy="1427163"/>
            <a:chOff x="883" y="2847"/>
            <a:chExt cx="1679" cy="899"/>
          </a:xfrm>
        </p:grpSpPr>
        <p:sp>
          <p:nvSpPr>
            <p:cNvPr id="751631" name="Rectangle 15"/>
            <p:cNvSpPr>
              <a:spLocks noChangeArrowheads="1"/>
            </p:cNvSpPr>
            <p:nvPr/>
          </p:nvSpPr>
          <p:spPr bwMode="auto">
            <a:xfrm>
              <a:off x="1149" y="2847"/>
              <a:ext cx="1413" cy="899"/>
            </a:xfrm>
            <a:prstGeom prst="rect">
              <a:avLst/>
            </a:pr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1632" name="Rectangle 16"/>
            <p:cNvSpPr>
              <a:spLocks noChangeArrowheads="1"/>
            </p:cNvSpPr>
            <p:nvPr/>
          </p:nvSpPr>
          <p:spPr bwMode="auto">
            <a:xfrm rot="5400000">
              <a:off x="1999" y="3291"/>
              <a:ext cx="802" cy="108"/>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1633" name="Rectangle 17"/>
            <p:cNvSpPr>
              <a:spLocks noChangeArrowheads="1"/>
            </p:cNvSpPr>
            <p:nvPr/>
          </p:nvSpPr>
          <p:spPr bwMode="auto">
            <a:xfrm rot="5400000">
              <a:off x="1813" y="3378"/>
              <a:ext cx="629" cy="108"/>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1634" name="Rectangle 18"/>
            <p:cNvSpPr>
              <a:spLocks noChangeArrowheads="1"/>
            </p:cNvSpPr>
            <p:nvPr/>
          </p:nvSpPr>
          <p:spPr bwMode="auto">
            <a:xfrm rot="5400000">
              <a:off x="1655" y="3490"/>
              <a:ext cx="401" cy="111"/>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1635" name="Rectangle 19"/>
            <p:cNvSpPr>
              <a:spLocks noChangeArrowheads="1"/>
            </p:cNvSpPr>
            <p:nvPr/>
          </p:nvSpPr>
          <p:spPr bwMode="auto">
            <a:xfrm rot="5400000">
              <a:off x="1495" y="3606"/>
              <a:ext cx="173" cy="108"/>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1636" name="Rectangle 20"/>
            <p:cNvSpPr>
              <a:spLocks noChangeArrowheads="1"/>
            </p:cNvSpPr>
            <p:nvPr/>
          </p:nvSpPr>
          <p:spPr bwMode="auto">
            <a:xfrm rot="5400000">
              <a:off x="1286" y="3662"/>
              <a:ext cx="57" cy="111"/>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1637" name="Line 21"/>
            <p:cNvSpPr>
              <a:spLocks noChangeShapeType="1"/>
            </p:cNvSpPr>
            <p:nvPr/>
          </p:nvSpPr>
          <p:spPr bwMode="auto">
            <a:xfrm>
              <a:off x="1156" y="3639"/>
              <a:ext cx="48"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1638" name="Line 22"/>
            <p:cNvSpPr>
              <a:spLocks noChangeShapeType="1"/>
            </p:cNvSpPr>
            <p:nvPr/>
          </p:nvSpPr>
          <p:spPr bwMode="auto">
            <a:xfrm>
              <a:off x="1149" y="3484"/>
              <a:ext cx="5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1639" name="Line 23"/>
            <p:cNvSpPr>
              <a:spLocks noChangeShapeType="1"/>
            </p:cNvSpPr>
            <p:nvPr/>
          </p:nvSpPr>
          <p:spPr bwMode="auto">
            <a:xfrm>
              <a:off x="1149" y="3348"/>
              <a:ext cx="5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1640" name="Line 24"/>
            <p:cNvSpPr>
              <a:spLocks noChangeShapeType="1"/>
            </p:cNvSpPr>
            <p:nvPr/>
          </p:nvSpPr>
          <p:spPr bwMode="auto">
            <a:xfrm>
              <a:off x="1149" y="3209"/>
              <a:ext cx="5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1641" name="Line 25"/>
            <p:cNvSpPr>
              <a:spLocks noChangeShapeType="1"/>
            </p:cNvSpPr>
            <p:nvPr/>
          </p:nvSpPr>
          <p:spPr bwMode="auto">
            <a:xfrm>
              <a:off x="1149" y="3075"/>
              <a:ext cx="5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1642" name="Line 26"/>
            <p:cNvSpPr>
              <a:spLocks noChangeShapeType="1"/>
            </p:cNvSpPr>
            <p:nvPr/>
          </p:nvSpPr>
          <p:spPr bwMode="auto">
            <a:xfrm>
              <a:off x="1149" y="2939"/>
              <a:ext cx="5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1643" name="Rectangle 27"/>
            <p:cNvSpPr>
              <a:spLocks noChangeArrowheads="1"/>
            </p:cNvSpPr>
            <p:nvPr/>
          </p:nvSpPr>
          <p:spPr bwMode="auto">
            <a:xfrm>
              <a:off x="908" y="3573"/>
              <a:ext cx="1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20</a:t>
              </a:r>
            </a:p>
          </p:txBody>
        </p:sp>
        <p:sp>
          <p:nvSpPr>
            <p:cNvPr id="751644" name="Rectangle 28"/>
            <p:cNvSpPr>
              <a:spLocks noChangeArrowheads="1"/>
            </p:cNvSpPr>
            <p:nvPr/>
          </p:nvSpPr>
          <p:spPr bwMode="auto">
            <a:xfrm>
              <a:off x="908" y="3408"/>
              <a:ext cx="1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40</a:t>
              </a:r>
            </a:p>
          </p:txBody>
        </p:sp>
        <p:sp>
          <p:nvSpPr>
            <p:cNvPr id="751645" name="Rectangle 29"/>
            <p:cNvSpPr>
              <a:spLocks noChangeArrowheads="1"/>
            </p:cNvSpPr>
            <p:nvPr/>
          </p:nvSpPr>
          <p:spPr bwMode="auto">
            <a:xfrm>
              <a:off x="908" y="3274"/>
              <a:ext cx="1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60</a:t>
              </a:r>
            </a:p>
          </p:txBody>
        </p:sp>
        <p:sp>
          <p:nvSpPr>
            <p:cNvPr id="751646" name="Rectangle 30"/>
            <p:cNvSpPr>
              <a:spLocks noChangeArrowheads="1"/>
            </p:cNvSpPr>
            <p:nvPr/>
          </p:nvSpPr>
          <p:spPr bwMode="auto">
            <a:xfrm>
              <a:off x="908" y="3141"/>
              <a:ext cx="1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80</a:t>
              </a:r>
            </a:p>
          </p:txBody>
        </p:sp>
        <p:sp>
          <p:nvSpPr>
            <p:cNvPr id="751647" name="Rectangle 31"/>
            <p:cNvSpPr>
              <a:spLocks noChangeArrowheads="1"/>
            </p:cNvSpPr>
            <p:nvPr/>
          </p:nvSpPr>
          <p:spPr bwMode="auto">
            <a:xfrm>
              <a:off x="883" y="3001"/>
              <a:ext cx="2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100</a:t>
              </a:r>
            </a:p>
          </p:txBody>
        </p:sp>
        <p:sp>
          <p:nvSpPr>
            <p:cNvPr id="751648" name="Rectangle 32"/>
            <p:cNvSpPr>
              <a:spLocks noChangeArrowheads="1"/>
            </p:cNvSpPr>
            <p:nvPr/>
          </p:nvSpPr>
          <p:spPr bwMode="auto">
            <a:xfrm>
              <a:off x="883" y="2856"/>
              <a:ext cx="28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altLang="ja-JP" sz="900"/>
                <a:t>120</a:t>
              </a:r>
            </a:p>
          </p:txBody>
        </p:sp>
      </p:grpSp>
      <p:sp>
        <p:nvSpPr>
          <p:cNvPr id="751649" name="Text Box 33"/>
          <p:cNvSpPr txBox="1">
            <a:spLocks noChangeArrowheads="1"/>
          </p:cNvSpPr>
          <p:nvPr/>
        </p:nvSpPr>
        <p:spPr bwMode="auto">
          <a:xfrm>
            <a:off x="3781425" y="4365625"/>
            <a:ext cx="1584325" cy="1155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solidFill>
                  <a:srgbClr val="B2B2B2"/>
                </a:solidFill>
              </a:rPr>
              <a:t>・・・・・・・・・・・・・・・・・・・・・・・・・・・・・・・・・・・・・・・・・・・・・・・・・・・・・・・・・・・・・・・・・・・・</a:t>
            </a:r>
          </a:p>
        </p:txBody>
      </p:sp>
      <p:sp>
        <p:nvSpPr>
          <p:cNvPr id="751650" name="AutoShape 34"/>
          <p:cNvSpPr>
            <a:spLocks/>
          </p:cNvSpPr>
          <p:nvPr/>
        </p:nvSpPr>
        <p:spPr bwMode="auto">
          <a:xfrm>
            <a:off x="6345238" y="3716338"/>
            <a:ext cx="2403475" cy="792162"/>
          </a:xfrm>
          <a:prstGeom prst="callout2">
            <a:avLst>
              <a:gd name="adj1" fmla="val 14431"/>
              <a:gd name="adj2" fmla="val -3171"/>
              <a:gd name="adj3" fmla="val 14431"/>
              <a:gd name="adj4" fmla="val -24306"/>
              <a:gd name="adj5" fmla="val 60921"/>
              <a:gd name="adj6" fmla="val -46301"/>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266700" indent="-2667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800" b="1"/>
              <a:t>③</a:t>
            </a:r>
            <a:r>
              <a:rPr lang="ja-JP" altLang="en-US" sz="1800" b="1"/>
              <a:t>ボディ</a:t>
            </a:r>
          </a:p>
          <a:p>
            <a:pPr>
              <a:spcBef>
                <a:spcPct val="30000"/>
              </a:spcBef>
            </a:pPr>
            <a:r>
              <a:rPr lang="ja-JP" altLang="en-US"/>
              <a:t>　・肉付けの材料はここにくる</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スライド番号プレースホルダー 3"/>
          <p:cNvSpPr>
            <a:spLocks noGrp="1"/>
          </p:cNvSpPr>
          <p:nvPr>
            <p:ph type="sldNum" sz="quarter" idx="10"/>
          </p:nvPr>
        </p:nvSpPr>
        <p:spPr/>
        <p:txBody>
          <a:bodyPr/>
          <a:lstStyle/>
          <a:p>
            <a:fld id="{03A4DE3A-8E2E-42B3-862D-3D2300329552}" type="slidenum">
              <a:rPr lang="en-US" altLang="ja-JP"/>
              <a:pPr/>
              <a:t>51</a:t>
            </a:fld>
            <a:endParaRPr lang="en-US" altLang="ja-JP"/>
          </a:p>
        </p:txBody>
      </p:sp>
      <p:sp>
        <p:nvSpPr>
          <p:cNvPr id="752642" name="Rectangle 2"/>
          <p:cNvSpPr>
            <a:spLocks noGrp="1" noChangeArrowheads="1"/>
          </p:cNvSpPr>
          <p:nvPr>
            <p:ph type="title"/>
          </p:nvPr>
        </p:nvSpPr>
        <p:spPr>
          <a:xfrm>
            <a:off x="457200" y="454025"/>
            <a:ext cx="8218488" cy="457200"/>
          </a:xfrm>
        </p:spPr>
        <p:txBody>
          <a:bodyPr/>
          <a:lstStyle/>
          <a:p>
            <a:r>
              <a:rPr lang="ja-JP" altLang="en-US"/>
              <a:t>各構成要素の関係性</a:t>
            </a:r>
          </a:p>
        </p:txBody>
      </p:sp>
      <p:sp>
        <p:nvSpPr>
          <p:cNvPr id="752643" name="Rectangle 3"/>
          <p:cNvSpPr>
            <a:spLocks noGrp="1" noChangeArrowheads="1"/>
          </p:cNvSpPr>
          <p:nvPr>
            <p:ph type="body" idx="1"/>
          </p:nvPr>
        </p:nvSpPr>
        <p:spPr>
          <a:xfrm>
            <a:off x="457200" y="1128713"/>
            <a:ext cx="8229600" cy="723900"/>
          </a:xfrm>
        </p:spPr>
        <p:txBody>
          <a:bodyPr/>
          <a:lstStyle/>
          <a:p>
            <a:r>
              <a:rPr lang="ja-JP" altLang="en-US"/>
              <a:t>タイトルはスライドの内容を一言で簡潔に言い表したものである。</a:t>
            </a:r>
          </a:p>
          <a:p>
            <a:r>
              <a:rPr lang="ja-JP" altLang="en-US"/>
              <a:t>ボディは演繹的／帰納的にメッセージをサポートしている。</a:t>
            </a:r>
          </a:p>
        </p:txBody>
      </p:sp>
      <p:sp>
        <p:nvSpPr>
          <p:cNvPr id="752645" name="Line 5"/>
          <p:cNvSpPr>
            <a:spLocks noChangeShapeType="1"/>
          </p:cNvSpPr>
          <p:nvPr/>
        </p:nvSpPr>
        <p:spPr bwMode="auto">
          <a:xfrm flipH="1">
            <a:off x="2932113" y="4029075"/>
            <a:ext cx="574675" cy="646113"/>
          </a:xfrm>
          <a:prstGeom prst="line">
            <a:avLst/>
          </a:prstGeom>
          <a:noFill/>
          <a:ln w="63500">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46" name="Rectangle 6"/>
          <p:cNvSpPr>
            <a:spLocks noChangeArrowheads="1"/>
          </p:cNvSpPr>
          <p:nvPr/>
        </p:nvSpPr>
        <p:spPr bwMode="auto">
          <a:xfrm>
            <a:off x="1684338" y="4510088"/>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a:latin typeface="ＭＳ Ｐゴシック" pitchFamily="50" charset="-128"/>
              </a:rPr>
              <a:t>帰納的説明</a:t>
            </a:r>
          </a:p>
        </p:txBody>
      </p:sp>
      <p:sp>
        <p:nvSpPr>
          <p:cNvPr id="752647" name="Line 7"/>
          <p:cNvSpPr>
            <a:spLocks noChangeShapeType="1"/>
          </p:cNvSpPr>
          <p:nvPr/>
        </p:nvSpPr>
        <p:spPr bwMode="auto">
          <a:xfrm>
            <a:off x="4948238" y="4029075"/>
            <a:ext cx="574675" cy="646113"/>
          </a:xfrm>
          <a:prstGeom prst="line">
            <a:avLst/>
          </a:prstGeom>
          <a:noFill/>
          <a:ln w="63500">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48" name="Rectangle 8"/>
          <p:cNvSpPr>
            <a:spLocks noChangeArrowheads="1"/>
          </p:cNvSpPr>
          <p:nvPr/>
        </p:nvSpPr>
        <p:spPr bwMode="auto">
          <a:xfrm>
            <a:off x="5819775" y="4510088"/>
            <a:ext cx="1200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a:latin typeface="ＭＳ Ｐゴシック" pitchFamily="50" charset="-128"/>
              </a:rPr>
              <a:t>演繹的説明</a:t>
            </a:r>
          </a:p>
        </p:txBody>
      </p:sp>
      <p:sp>
        <p:nvSpPr>
          <p:cNvPr id="752649" name="Rectangle 9"/>
          <p:cNvSpPr>
            <a:spLocks noChangeArrowheads="1"/>
          </p:cNvSpPr>
          <p:nvPr/>
        </p:nvSpPr>
        <p:spPr bwMode="auto">
          <a:xfrm>
            <a:off x="2432050" y="2027238"/>
            <a:ext cx="3576638" cy="2232025"/>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a:p>
        </p:txBody>
      </p:sp>
      <p:sp>
        <p:nvSpPr>
          <p:cNvPr id="752650" name="Line 10"/>
          <p:cNvSpPr>
            <a:spLocks noChangeShapeType="1"/>
          </p:cNvSpPr>
          <p:nvPr/>
        </p:nvSpPr>
        <p:spPr bwMode="auto">
          <a:xfrm>
            <a:off x="2416175" y="2373313"/>
            <a:ext cx="3587750" cy="158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51" name="Text Box 11"/>
          <p:cNvSpPr txBox="1">
            <a:spLocks noChangeArrowheads="1"/>
          </p:cNvSpPr>
          <p:nvPr/>
        </p:nvSpPr>
        <p:spPr bwMode="auto">
          <a:xfrm>
            <a:off x="2562225" y="2505075"/>
            <a:ext cx="3238500" cy="24288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n"/>
            </a:pPr>
            <a:r>
              <a:rPr lang="en-US" altLang="ja-JP" sz="1200"/>
              <a:t>XX</a:t>
            </a:r>
            <a:r>
              <a:rPr lang="ja-JP" altLang="en-US" sz="1200"/>
              <a:t>業界における市場規模は・・・・・・・である。</a:t>
            </a:r>
          </a:p>
        </p:txBody>
      </p:sp>
      <p:sp>
        <p:nvSpPr>
          <p:cNvPr id="752652" name="AutoShape 12"/>
          <p:cNvSpPr>
            <a:spLocks noChangeArrowheads="1"/>
          </p:cNvSpPr>
          <p:nvPr/>
        </p:nvSpPr>
        <p:spPr bwMode="auto">
          <a:xfrm>
            <a:off x="2538413" y="2487613"/>
            <a:ext cx="3400425" cy="1651000"/>
          </a:xfrm>
          <a:prstGeom prst="roundRect">
            <a:avLst>
              <a:gd name="adj" fmla="val 8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53" name="AutoShape 13"/>
          <p:cNvSpPr>
            <a:spLocks noChangeArrowheads="1"/>
          </p:cNvSpPr>
          <p:nvPr/>
        </p:nvSpPr>
        <p:spPr bwMode="auto">
          <a:xfrm rot="15846156">
            <a:off x="5716587" y="2155826"/>
            <a:ext cx="828675" cy="660400"/>
          </a:xfrm>
          <a:prstGeom prst="curvedUpArrow">
            <a:avLst>
              <a:gd name="adj1" fmla="val 20147"/>
              <a:gd name="adj2" fmla="val 50192"/>
              <a:gd name="adj3" fmla="val 20157"/>
            </a:avLst>
          </a:prstGeom>
          <a:solidFill>
            <a:schemeClr val="bg1"/>
          </a:solidFill>
          <a:ln w="190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54" name="Rectangle 14"/>
          <p:cNvSpPr>
            <a:spLocks noChangeArrowheads="1"/>
          </p:cNvSpPr>
          <p:nvPr/>
        </p:nvSpPr>
        <p:spPr bwMode="auto">
          <a:xfrm>
            <a:off x="6472238" y="2316163"/>
            <a:ext cx="2339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sz="1600">
                <a:latin typeface="ＭＳ Ｐゴシック" pitchFamily="50" charset="-128"/>
              </a:rPr>
              <a:t>スライドの内容を一言でまとめたものがタイトル</a:t>
            </a:r>
          </a:p>
        </p:txBody>
      </p:sp>
      <p:sp>
        <p:nvSpPr>
          <p:cNvPr id="752655" name="Rectangle 15"/>
          <p:cNvSpPr>
            <a:spLocks noChangeArrowheads="1"/>
          </p:cNvSpPr>
          <p:nvPr/>
        </p:nvSpPr>
        <p:spPr bwMode="auto">
          <a:xfrm>
            <a:off x="4937125" y="4824413"/>
            <a:ext cx="2924175" cy="1822450"/>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a:p>
        </p:txBody>
      </p:sp>
      <p:sp>
        <p:nvSpPr>
          <p:cNvPr id="752656" name="Text Box 16"/>
          <p:cNvSpPr txBox="1">
            <a:spLocks noChangeArrowheads="1"/>
          </p:cNvSpPr>
          <p:nvPr/>
        </p:nvSpPr>
        <p:spPr bwMode="auto">
          <a:xfrm>
            <a:off x="4964113" y="4840288"/>
            <a:ext cx="2697162" cy="24923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l"/>
            <a:r>
              <a:rPr lang="en-US" altLang="en-US"/>
              <a:t>XX業界における市場規模の推移</a:t>
            </a:r>
            <a:endParaRPr lang="ja-JP" altLang="en-US"/>
          </a:p>
        </p:txBody>
      </p:sp>
      <p:sp>
        <p:nvSpPr>
          <p:cNvPr id="752657" name="Text Box 17"/>
          <p:cNvSpPr txBox="1">
            <a:spLocks noChangeArrowheads="1"/>
          </p:cNvSpPr>
          <p:nvPr/>
        </p:nvSpPr>
        <p:spPr bwMode="auto">
          <a:xfrm>
            <a:off x="4913313" y="5153025"/>
            <a:ext cx="2770187" cy="22066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n"/>
            </a:pPr>
            <a:r>
              <a:rPr lang="en-US" altLang="ja-JP" sz="1200"/>
              <a:t>XX</a:t>
            </a:r>
            <a:r>
              <a:rPr lang="ja-JP" altLang="en-US" sz="1200"/>
              <a:t>業界における市場規模は・・である。</a:t>
            </a:r>
          </a:p>
        </p:txBody>
      </p:sp>
      <p:sp>
        <p:nvSpPr>
          <p:cNvPr id="752658" name="Rectangle 18"/>
          <p:cNvSpPr>
            <a:spLocks noChangeArrowheads="1"/>
          </p:cNvSpPr>
          <p:nvPr/>
        </p:nvSpPr>
        <p:spPr bwMode="auto">
          <a:xfrm>
            <a:off x="5332413" y="5730875"/>
            <a:ext cx="942975" cy="550863"/>
          </a:xfrm>
          <a:prstGeom prst="rect">
            <a:avLst/>
          </a:pr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2659" name="Rectangle 19"/>
          <p:cNvSpPr>
            <a:spLocks noChangeArrowheads="1"/>
          </p:cNvSpPr>
          <p:nvPr/>
        </p:nvSpPr>
        <p:spPr bwMode="auto">
          <a:xfrm rot="5400000">
            <a:off x="5920581" y="5999957"/>
            <a:ext cx="492125" cy="71438"/>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2660" name="Rectangle 20"/>
          <p:cNvSpPr>
            <a:spLocks noChangeArrowheads="1"/>
          </p:cNvSpPr>
          <p:nvPr/>
        </p:nvSpPr>
        <p:spPr bwMode="auto">
          <a:xfrm rot="5400000">
            <a:off x="5792787" y="6053138"/>
            <a:ext cx="385763" cy="71438"/>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2661" name="Rectangle 21"/>
          <p:cNvSpPr>
            <a:spLocks noChangeArrowheads="1"/>
          </p:cNvSpPr>
          <p:nvPr/>
        </p:nvSpPr>
        <p:spPr bwMode="auto">
          <a:xfrm rot="5400000">
            <a:off x="5680869" y="6122194"/>
            <a:ext cx="246063" cy="73025"/>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2662" name="Rectangle 22"/>
          <p:cNvSpPr>
            <a:spLocks noChangeArrowheads="1"/>
          </p:cNvSpPr>
          <p:nvPr/>
        </p:nvSpPr>
        <p:spPr bwMode="auto">
          <a:xfrm rot="5400000">
            <a:off x="5568950" y="6192838"/>
            <a:ext cx="106363" cy="71437"/>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2663" name="Rectangle 23"/>
          <p:cNvSpPr>
            <a:spLocks noChangeArrowheads="1"/>
          </p:cNvSpPr>
          <p:nvPr/>
        </p:nvSpPr>
        <p:spPr bwMode="auto">
          <a:xfrm rot="5400000">
            <a:off x="5425281" y="6226970"/>
            <a:ext cx="34925" cy="74612"/>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2664" name="Line 24"/>
          <p:cNvSpPr>
            <a:spLocks noChangeShapeType="1"/>
          </p:cNvSpPr>
          <p:nvPr/>
        </p:nvSpPr>
        <p:spPr bwMode="auto">
          <a:xfrm>
            <a:off x="5335588" y="6216650"/>
            <a:ext cx="3175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65" name="Line 25"/>
          <p:cNvSpPr>
            <a:spLocks noChangeShapeType="1"/>
          </p:cNvSpPr>
          <p:nvPr/>
        </p:nvSpPr>
        <p:spPr bwMode="auto">
          <a:xfrm>
            <a:off x="5330825" y="6121400"/>
            <a:ext cx="33338"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66" name="Line 26"/>
          <p:cNvSpPr>
            <a:spLocks noChangeShapeType="1"/>
          </p:cNvSpPr>
          <p:nvPr/>
        </p:nvSpPr>
        <p:spPr bwMode="auto">
          <a:xfrm>
            <a:off x="5330825" y="6037263"/>
            <a:ext cx="33338"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67" name="Line 27"/>
          <p:cNvSpPr>
            <a:spLocks noChangeShapeType="1"/>
          </p:cNvSpPr>
          <p:nvPr/>
        </p:nvSpPr>
        <p:spPr bwMode="auto">
          <a:xfrm>
            <a:off x="5330825" y="5951538"/>
            <a:ext cx="33338"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68" name="Line 28"/>
          <p:cNvSpPr>
            <a:spLocks noChangeShapeType="1"/>
          </p:cNvSpPr>
          <p:nvPr/>
        </p:nvSpPr>
        <p:spPr bwMode="auto">
          <a:xfrm>
            <a:off x="5330825" y="5870575"/>
            <a:ext cx="33338"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69" name="Line 29"/>
          <p:cNvSpPr>
            <a:spLocks noChangeShapeType="1"/>
          </p:cNvSpPr>
          <p:nvPr/>
        </p:nvSpPr>
        <p:spPr bwMode="auto">
          <a:xfrm>
            <a:off x="5330825" y="5786438"/>
            <a:ext cx="33338"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70" name="Text Box 30"/>
          <p:cNvSpPr txBox="1">
            <a:spLocks noChangeArrowheads="1"/>
          </p:cNvSpPr>
          <p:nvPr/>
        </p:nvSpPr>
        <p:spPr bwMode="auto">
          <a:xfrm>
            <a:off x="6437313" y="5713413"/>
            <a:ext cx="1230312" cy="501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900">
                <a:solidFill>
                  <a:srgbClr val="B2B2B2"/>
                </a:solidFill>
              </a:rPr>
              <a:t>・・・・・・・・・・・・・・・・・・・・・・・・・・・・・・・・・・・・・・・・・・・・・・・・・</a:t>
            </a:r>
          </a:p>
        </p:txBody>
      </p:sp>
      <p:sp>
        <p:nvSpPr>
          <p:cNvPr id="752671" name="Line 31"/>
          <p:cNvSpPr>
            <a:spLocks noChangeShapeType="1"/>
          </p:cNvSpPr>
          <p:nvPr/>
        </p:nvSpPr>
        <p:spPr bwMode="auto">
          <a:xfrm flipH="1" flipV="1">
            <a:off x="6623050" y="5510213"/>
            <a:ext cx="377825" cy="436562"/>
          </a:xfrm>
          <a:prstGeom prst="line">
            <a:avLst/>
          </a:prstGeom>
          <a:noFill/>
          <a:ln w="349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72" name="Line 32"/>
          <p:cNvSpPr>
            <a:spLocks noChangeShapeType="1"/>
          </p:cNvSpPr>
          <p:nvPr/>
        </p:nvSpPr>
        <p:spPr bwMode="auto">
          <a:xfrm>
            <a:off x="4937125" y="5116513"/>
            <a:ext cx="2925763" cy="1587"/>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73" name="Line 33"/>
          <p:cNvSpPr>
            <a:spLocks noChangeShapeType="1"/>
          </p:cNvSpPr>
          <p:nvPr/>
        </p:nvSpPr>
        <p:spPr bwMode="auto">
          <a:xfrm>
            <a:off x="5861050" y="6361113"/>
            <a:ext cx="836613" cy="0"/>
          </a:xfrm>
          <a:prstGeom prst="line">
            <a:avLst/>
          </a:prstGeom>
          <a:noFill/>
          <a:ln w="349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74" name="Rectangle 34"/>
          <p:cNvSpPr>
            <a:spLocks noChangeArrowheads="1"/>
          </p:cNvSpPr>
          <p:nvPr/>
        </p:nvSpPr>
        <p:spPr bwMode="auto">
          <a:xfrm>
            <a:off x="5080000" y="6127750"/>
            <a:ext cx="2698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20</a:t>
            </a:r>
          </a:p>
        </p:txBody>
      </p:sp>
      <p:sp>
        <p:nvSpPr>
          <p:cNvPr id="752675" name="Rectangle 35"/>
          <p:cNvSpPr>
            <a:spLocks noChangeArrowheads="1"/>
          </p:cNvSpPr>
          <p:nvPr/>
        </p:nvSpPr>
        <p:spPr bwMode="auto">
          <a:xfrm>
            <a:off x="5080000" y="6035675"/>
            <a:ext cx="2698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40</a:t>
            </a:r>
          </a:p>
        </p:txBody>
      </p:sp>
      <p:sp>
        <p:nvSpPr>
          <p:cNvPr id="752676" name="Rectangle 36"/>
          <p:cNvSpPr>
            <a:spLocks noChangeArrowheads="1"/>
          </p:cNvSpPr>
          <p:nvPr/>
        </p:nvSpPr>
        <p:spPr bwMode="auto">
          <a:xfrm>
            <a:off x="5080000" y="5953125"/>
            <a:ext cx="2698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60</a:t>
            </a:r>
          </a:p>
        </p:txBody>
      </p:sp>
      <p:sp>
        <p:nvSpPr>
          <p:cNvPr id="752677" name="Rectangle 37"/>
          <p:cNvSpPr>
            <a:spLocks noChangeArrowheads="1"/>
          </p:cNvSpPr>
          <p:nvPr/>
        </p:nvSpPr>
        <p:spPr bwMode="auto">
          <a:xfrm>
            <a:off x="5080000" y="5872163"/>
            <a:ext cx="2698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80</a:t>
            </a:r>
          </a:p>
        </p:txBody>
      </p:sp>
      <p:sp>
        <p:nvSpPr>
          <p:cNvPr id="752678" name="Rectangle 38"/>
          <p:cNvSpPr>
            <a:spLocks noChangeArrowheads="1"/>
          </p:cNvSpPr>
          <p:nvPr/>
        </p:nvSpPr>
        <p:spPr bwMode="auto">
          <a:xfrm>
            <a:off x="5041900" y="5784850"/>
            <a:ext cx="3127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100</a:t>
            </a:r>
          </a:p>
        </p:txBody>
      </p:sp>
      <p:sp>
        <p:nvSpPr>
          <p:cNvPr id="752679" name="Rectangle 39"/>
          <p:cNvSpPr>
            <a:spLocks noChangeArrowheads="1"/>
          </p:cNvSpPr>
          <p:nvPr/>
        </p:nvSpPr>
        <p:spPr bwMode="auto">
          <a:xfrm>
            <a:off x="5040313" y="5684838"/>
            <a:ext cx="3746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altLang="ja-JP" sz="600"/>
              <a:t>120</a:t>
            </a:r>
          </a:p>
        </p:txBody>
      </p:sp>
      <p:sp>
        <p:nvSpPr>
          <p:cNvPr id="752680" name="Rectangle 40"/>
          <p:cNvSpPr>
            <a:spLocks noChangeArrowheads="1"/>
          </p:cNvSpPr>
          <p:nvPr/>
        </p:nvSpPr>
        <p:spPr bwMode="auto">
          <a:xfrm>
            <a:off x="5114925" y="6213475"/>
            <a:ext cx="2270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0</a:t>
            </a:r>
          </a:p>
        </p:txBody>
      </p:sp>
      <p:sp>
        <p:nvSpPr>
          <p:cNvPr id="752681" name="Text Box 41"/>
          <p:cNvSpPr txBox="1">
            <a:spLocks noChangeArrowheads="1"/>
          </p:cNvSpPr>
          <p:nvPr/>
        </p:nvSpPr>
        <p:spPr bwMode="auto">
          <a:xfrm>
            <a:off x="5842000" y="6361113"/>
            <a:ext cx="9779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200">
                <a:solidFill>
                  <a:srgbClr val="FF0000"/>
                </a:solidFill>
              </a:rPr>
              <a:t>したがって</a:t>
            </a:r>
          </a:p>
        </p:txBody>
      </p:sp>
      <p:sp>
        <p:nvSpPr>
          <p:cNvPr id="752682" name="Text Box 42"/>
          <p:cNvSpPr txBox="1">
            <a:spLocks noChangeArrowheads="1"/>
          </p:cNvSpPr>
          <p:nvPr/>
        </p:nvSpPr>
        <p:spPr bwMode="auto">
          <a:xfrm>
            <a:off x="6750050" y="5445125"/>
            <a:ext cx="93345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200">
                <a:solidFill>
                  <a:srgbClr val="FF0000"/>
                </a:solidFill>
              </a:rPr>
              <a:t>したがって</a:t>
            </a:r>
          </a:p>
        </p:txBody>
      </p:sp>
      <p:sp>
        <p:nvSpPr>
          <p:cNvPr id="752683" name="Rectangle 43"/>
          <p:cNvSpPr>
            <a:spLocks noChangeArrowheads="1"/>
          </p:cNvSpPr>
          <p:nvPr/>
        </p:nvSpPr>
        <p:spPr bwMode="auto">
          <a:xfrm>
            <a:off x="904875" y="4824413"/>
            <a:ext cx="2924175" cy="1822450"/>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a:p>
        </p:txBody>
      </p:sp>
      <p:sp>
        <p:nvSpPr>
          <p:cNvPr id="752684" name="Text Box 44"/>
          <p:cNvSpPr txBox="1">
            <a:spLocks noChangeArrowheads="1"/>
          </p:cNvSpPr>
          <p:nvPr/>
        </p:nvSpPr>
        <p:spPr bwMode="auto">
          <a:xfrm>
            <a:off x="933450" y="4849813"/>
            <a:ext cx="2778125" cy="176212"/>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l"/>
            <a:r>
              <a:rPr lang="en-US" altLang="en-US"/>
              <a:t>XX業界における市場規模の推移</a:t>
            </a:r>
            <a:endParaRPr lang="ja-JP" altLang="en-US"/>
          </a:p>
        </p:txBody>
      </p:sp>
      <p:sp>
        <p:nvSpPr>
          <p:cNvPr id="752685" name="Text Box 45"/>
          <p:cNvSpPr txBox="1">
            <a:spLocks noChangeArrowheads="1"/>
          </p:cNvSpPr>
          <p:nvPr/>
        </p:nvSpPr>
        <p:spPr bwMode="auto">
          <a:xfrm>
            <a:off x="882650" y="5153025"/>
            <a:ext cx="2768600" cy="22066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n"/>
            </a:pPr>
            <a:r>
              <a:rPr lang="en-US" altLang="ja-JP" sz="1200"/>
              <a:t>XX</a:t>
            </a:r>
            <a:r>
              <a:rPr lang="ja-JP" altLang="en-US" sz="1200"/>
              <a:t>業界における市場規模は・・である。</a:t>
            </a:r>
          </a:p>
        </p:txBody>
      </p:sp>
      <p:sp>
        <p:nvSpPr>
          <p:cNvPr id="752686" name="Rectangle 46"/>
          <p:cNvSpPr>
            <a:spLocks noChangeArrowheads="1"/>
          </p:cNvSpPr>
          <p:nvPr/>
        </p:nvSpPr>
        <p:spPr bwMode="auto">
          <a:xfrm>
            <a:off x="1244600" y="5773738"/>
            <a:ext cx="942975" cy="550862"/>
          </a:xfrm>
          <a:prstGeom prst="rect">
            <a:avLst/>
          </a:pr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2687" name="Rectangle 47"/>
          <p:cNvSpPr>
            <a:spLocks noChangeArrowheads="1"/>
          </p:cNvSpPr>
          <p:nvPr/>
        </p:nvSpPr>
        <p:spPr bwMode="auto">
          <a:xfrm rot="5400000">
            <a:off x="1889125" y="6042025"/>
            <a:ext cx="492125" cy="73025"/>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2688" name="Rectangle 48"/>
          <p:cNvSpPr>
            <a:spLocks noChangeArrowheads="1"/>
          </p:cNvSpPr>
          <p:nvPr/>
        </p:nvSpPr>
        <p:spPr bwMode="auto">
          <a:xfrm rot="5400000">
            <a:off x="1705770" y="6095206"/>
            <a:ext cx="385762" cy="73025"/>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2689" name="Rectangle 49"/>
          <p:cNvSpPr>
            <a:spLocks noChangeArrowheads="1"/>
          </p:cNvSpPr>
          <p:nvPr/>
        </p:nvSpPr>
        <p:spPr bwMode="auto">
          <a:xfrm rot="5400000">
            <a:off x="1593057" y="6165056"/>
            <a:ext cx="246062" cy="73025"/>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2690" name="Rectangle 50"/>
          <p:cNvSpPr>
            <a:spLocks noChangeArrowheads="1"/>
          </p:cNvSpPr>
          <p:nvPr/>
        </p:nvSpPr>
        <p:spPr bwMode="auto">
          <a:xfrm rot="5400000">
            <a:off x="1481931" y="6236494"/>
            <a:ext cx="104775" cy="71438"/>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2691" name="Rectangle 51"/>
          <p:cNvSpPr>
            <a:spLocks noChangeArrowheads="1"/>
          </p:cNvSpPr>
          <p:nvPr/>
        </p:nvSpPr>
        <p:spPr bwMode="auto">
          <a:xfrm rot="5400000">
            <a:off x="1338263" y="6270625"/>
            <a:ext cx="34925" cy="73025"/>
          </a:xfrm>
          <a:prstGeom prst="rect">
            <a:avLst/>
          </a:prstGeom>
          <a:solidFill>
            <a:srgbClr val="CCFFCC"/>
          </a:solidFill>
          <a:ln w="3175">
            <a:solidFill>
              <a:srgbClr val="000000"/>
            </a:solidFill>
            <a:miter lim="800000"/>
            <a:headEnd/>
            <a:tailEnd/>
          </a:ln>
        </p:spPr>
        <p:txBody>
          <a:bodyPr/>
          <a:lstStyle/>
          <a:p>
            <a:endParaRPr lang="ja-JP" altLang="en-US"/>
          </a:p>
        </p:txBody>
      </p:sp>
      <p:sp>
        <p:nvSpPr>
          <p:cNvPr id="752692" name="Line 52"/>
          <p:cNvSpPr>
            <a:spLocks noChangeShapeType="1"/>
          </p:cNvSpPr>
          <p:nvPr/>
        </p:nvSpPr>
        <p:spPr bwMode="auto">
          <a:xfrm>
            <a:off x="1276350" y="6164263"/>
            <a:ext cx="3175"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93" name="Line 53"/>
          <p:cNvSpPr>
            <a:spLocks noChangeShapeType="1"/>
          </p:cNvSpPr>
          <p:nvPr/>
        </p:nvSpPr>
        <p:spPr bwMode="auto">
          <a:xfrm>
            <a:off x="1244600" y="6080125"/>
            <a:ext cx="34925"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94" name="Line 54"/>
          <p:cNvSpPr>
            <a:spLocks noChangeShapeType="1"/>
          </p:cNvSpPr>
          <p:nvPr/>
        </p:nvSpPr>
        <p:spPr bwMode="auto">
          <a:xfrm>
            <a:off x="1244600" y="5995988"/>
            <a:ext cx="34925"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95" name="Line 55"/>
          <p:cNvSpPr>
            <a:spLocks noChangeShapeType="1"/>
          </p:cNvSpPr>
          <p:nvPr/>
        </p:nvSpPr>
        <p:spPr bwMode="auto">
          <a:xfrm>
            <a:off x="1244600" y="5913438"/>
            <a:ext cx="3175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96" name="Line 56"/>
          <p:cNvSpPr>
            <a:spLocks noChangeShapeType="1"/>
          </p:cNvSpPr>
          <p:nvPr/>
        </p:nvSpPr>
        <p:spPr bwMode="auto">
          <a:xfrm>
            <a:off x="1244600" y="5829300"/>
            <a:ext cx="3175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697" name="Rectangle 57"/>
          <p:cNvSpPr>
            <a:spLocks noChangeArrowheads="1"/>
          </p:cNvSpPr>
          <p:nvPr/>
        </p:nvSpPr>
        <p:spPr bwMode="auto">
          <a:xfrm>
            <a:off x="1057275" y="6264275"/>
            <a:ext cx="2270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0</a:t>
            </a:r>
          </a:p>
        </p:txBody>
      </p:sp>
      <p:sp>
        <p:nvSpPr>
          <p:cNvPr id="752698" name="Rectangle 58"/>
          <p:cNvSpPr>
            <a:spLocks noChangeArrowheads="1"/>
          </p:cNvSpPr>
          <p:nvPr/>
        </p:nvSpPr>
        <p:spPr bwMode="auto">
          <a:xfrm>
            <a:off x="1023938" y="6088063"/>
            <a:ext cx="2698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40</a:t>
            </a:r>
          </a:p>
        </p:txBody>
      </p:sp>
      <p:sp>
        <p:nvSpPr>
          <p:cNvPr id="752699" name="Rectangle 59"/>
          <p:cNvSpPr>
            <a:spLocks noChangeArrowheads="1"/>
          </p:cNvSpPr>
          <p:nvPr/>
        </p:nvSpPr>
        <p:spPr bwMode="auto">
          <a:xfrm>
            <a:off x="1023938" y="6007100"/>
            <a:ext cx="2698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60</a:t>
            </a:r>
          </a:p>
        </p:txBody>
      </p:sp>
      <p:sp>
        <p:nvSpPr>
          <p:cNvPr id="752700" name="Rectangle 60"/>
          <p:cNvSpPr>
            <a:spLocks noChangeArrowheads="1"/>
          </p:cNvSpPr>
          <p:nvPr/>
        </p:nvSpPr>
        <p:spPr bwMode="auto">
          <a:xfrm>
            <a:off x="1023938" y="5924550"/>
            <a:ext cx="2698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80</a:t>
            </a:r>
          </a:p>
        </p:txBody>
      </p:sp>
      <p:sp>
        <p:nvSpPr>
          <p:cNvPr id="752701" name="Rectangle 61"/>
          <p:cNvSpPr>
            <a:spLocks noChangeArrowheads="1"/>
          </p:cNvSpPr>
          <p:nvPr/>
        </p:nvSpPr>
        <p:spPr bwMode="auto">
          <a:xfrm>
            <a:off x="985838" y="5832475"/>
            <a:ext cx="31273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100</a:t>
            </a:r>
          </a:p>
        </p:txBody>
      </p:sp>
      <p:sp>
        <p:nvSpPr>
          <p:cNvPr id="752702" name="Rectangle 62"/>
          <p:cNvSpPr>
            <a:spLocks noChangeArrowheads="1"/>
          </p:cNvSpPr>
          <p:nvPr/>
        </p:nvSpPr>
        <p:spPr bwMode="auto">
          <a:xfrm>
            <a:off x="989013" y="5734050"/>
            <a:ext cx="37306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altLang="ja-JP" sz="600"/>
              <a:t>120</a:t>
            </a:r>
          </a:p>
        </p:txBody>
      </p:sp>
      <p:sp>
        <p:nvSpPr>
          <p:cNvPr id="752703" name="Line 63"/>
          <p:cNvSpPr>
            <a:spLocks noChangeShapeType="1"/>
          </p:cNvSpPr>
          <p:nvPr/>
        </p:nvSpPr>
        <p:spPr bwMode="auto">
          <a:xfrm flipV="1">
            <a:off x="1477963" y="5508625"/>
            <a:ext cx="261937" cy="365125"/>
          </a:xfrm>
          <a:prstGeom prst="line">
            <a:avLst/>
          </a:prstGeom>
          <a:noFill/>
          <a:ln w="349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04" name="Line 64"/>
          <p:cNvSpPr>
            <a:spLocks noChangeShapeType="1"/>
          </p:cNvSpPr>
          <p:nvPr/>
        </p:nvSpPr>
        <p:spPr bwMode="auto">
          <a:xfrm flipH="1" flipV="1">
            <a:off x="3074988" y="5508625"/>
            <a:ext cx="271462" cy="342900"/>
          </a:xfrm>
          <a:prstGeom prst="line">
            <a:avLst/>
          </a:prstGeom>
          <a:noFill/>
          <a:ln w="349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05" name="Line 65"/>
          <p:cNvSpPr>
            <a:spLocks noChangeShapeType="1"/>
          </p:cNvSpPr>
          <p:nvPr/>
        </p:nvSpPr>
        <p:spPr bwMode="auto">
          <a:xfrm>
            <a:off x="892175" y="5116513"/>
            <a:ext cx="2925763" cy="1587"/>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06" name="Text Box 66"/>
          <p:cNvSpPr txBox="1">
            <a:spLocks noChangeArrowheads="1"/>
          </p:cNvSpPr>
          <p:nvPr/>
        </p:nvSpPr>
        <p:spPr bwMode="auto">
          <a:xfrm>
            <a:off x="1185863" y="6337300"/>
            <a:ext cx="1287462"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en-US" altLang="ja-JP" sz="1200"/>
              <a:t>A</a:t>
            </a:r>
            <a:r>
              <a:rPr lang="ja-JP" altLang="en-US" sz="1200"/>
              <a:t>は・・・である。</a:t>
            </a:r>
          </a:p>
        </p:txBody>
      </p:sp>
      <p:sp>
        <p:nvSpPr>
          <p:cNvPr id="752707" name="Text Box 67"/>
          <p:cNvSpPr txBox="1">
            <a:spLocks noChangeArrowheads="1"/>
          </p:cNvSpPr>
          <p:nvPr/>
        </p:nvSpPr>
        <p:spPr bwMode="auto">
          <a:xfrm>
            <a:off x="2544763" y="6337300"/>
            <a:ext cx="128905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en-US" altLang="ja-JP" sz="1200"/>
              <a:t>B</a:t>
            </a:r>
            <a:r>
              <a:rPr lang="ja-JP" altLang="en-US" sz="1200"/>
              <a:t>は・・・である。</a:t>
            </a:r>
          </a:p>
        </p:txBody>
      </p:sp>
      <p:sp>
        <p:nvSpPr>
          <p:cNvPr id="752708" name="Rectangle 68"/>
          <p:cNvSpPr>
            <a:spLocks noChangeArrowheads="1"/>
          </p:cNvSpPr>
          <p:nvPr/>
        </p:nvSpPr>
        <p:spPr bwMode="auto">
          <a:xfrm>
            <a:off x="2606675" y="5773738"/>
            <a:ext cx="942975" cy="550862"/>
          </a:xfrm>
          <a:prstGeom prst="rect">
            <a:avLst/>
          </a:pr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2709" name="Rectangle 69"/>
          <p:cNvSpPr>
            <a:spLocks noChangeArrowheads="1"/>
          </p:cNvSpPr>
          <p:nvPr/>
        </p:nvSpPr>
        <p:spPr bwMode="auto">
          <a:xfrm>
            <a:off x="2284413" y="6180138"/>
            <a:ext cx="35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1000</a:t>
            </a:r>
          </a:p>
        </p:txBody>
      </p:sp>
      <p:sp>
        <p:nvSpPr>
          <p:cNvPr id="752710" name="Rectangle 70"/>
          <p:cNvSpPr>
            <a:spLocks noChangeArrowheads="1"/>
          </p:cNvSpPr>
          <p:nvPr/>
        </p:nvSpPr>
        <p:spPr bwMode="auto">
          <a:xfrm>
            <a:off x="2276475" y="6088063"/>
            <a:ext cx="35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2000</a:t>
            </a:r>
          </a:p>
        </p:txBody>
      </p:sp>
      <p:sp>
        <p:nvSpPr>
          <p:cNvPr id="752711" name="Rectangle 71"/>
          <p:cNvSpPr>
            <a:spLocks noChangeArrowheads="1"/>
          </p:cNvSpPr>
          <p:nvPr/>
        </p:nvSpPr>
        <p:spPr bwMode="auto">
          <a:xfrm>
            <a:off x="2284413" y="6000750"/>
            <a:ext cx="35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3000</a:t>
            </a:r>
          </a:p>
        </p:txBody>
      </p:sp>
      <p:sp>
        <p:nvSpPr>
          <p:cNvPr id="752712" name="Rectangle 72"/>
          <p:cNvSpPr>
            <a:spLocks noChangeArrowheads="1"/>
          </p:cNvSpPr>
          <p:nvPr/>
        </p:nvSpPr>
        <p:spPr bwMode="auto">
          <a:xfrm>
            <a:off x="2282825" y="5908675"/>
            <a:ext cx="35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4000</a:t>
            </a:r>
          </a:p>
        </p:txBody>
      </p:sp>
      <p:sp>
        <p:nvSpPr>
          <p:cNvPr id="752713" name="Rectangle 73"/>
          <p:cNvSpPr>
            <a:spLocks noChangeArrowheads="1"/>
          </p:cNvSpPr>
          <p:nvPr/>
        </p:nvSpPr>
        <p:spPr bwMode="auto">
          <a:xfrm>
            <a:off x="2284413" y="5826125"/>
            <a:ext cx="35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5000</a:t>
            </a:r>
          </a:p>
        </p:txBody>
      </p:sp>
      <p:sp>
        <p:nvSpPr>
          <p:cNvPr id="752714" name="Rectangle 74"/>
          <p:cNvSpPr>
            <a:spLocks noChangeArrowheads="1"/>
          </p:cNvSpPr>
          <p:nvPr/>
        </p:nvSpPr>
        <p:spPr bwMode="auto">
          <a:xfrm>
            <a:off x="2284413" y="5738813"/>
            <a:ext cx="355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6000</a:t>
            </a:r>
          </a:p>
        </p:txBody>
      </p:sp>
      <p:sp>
        <p:nvSpPr>
          <p:cNvPr id="752715" name="Line 75"/>
          <p:cNvSpPr>
            <a:spLocks noChangeShapeType="1"/>
          </p:cNvSpPr>
          <p:nvPr/>
        </p:nvSpPr>
        <p:spPr bwMode="auto">
          <a:xfrm>
            <a:off x="2603500" y="5835650"/>
            <a:ext cx="944563" cy="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16" name="Line 76"/>
          <p:cNvSpPr>
            <a:spLocks noChangeShapeType="1"/>
          </p:cNvSpPr>
          <p:nvPr/>
        </p:nvSpPr>
        <p:spPr bwMode="auto">
          <a:xfrm>
            <a:off x="2603500" y="5913438"/>
            <a:ext cx="944563" cy="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17" name="Line 77"/>
          <p:cNvSpPr>
            <a:spLocks noChangeShapeType="1"/>
          </p:cNvSpPr>
          <p:nvPr/>
        </p:nvSpPr>
        <p:spPr bwMode="auto">
          <a:xfrm>
            <a:off x="2603500" y="5997575"/>
            <a:ext cx="944563" cy="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18" name="Line 78"/>
          <p:cNvSpPr>
            <a:spLocks noChangeShapeType="1"/>
          </p:cNvSpPr>
          <p:nvPr/>
        </p:nvSpPr>
        <p:spPr bwMode="auto">
          <a:xfrm>
            <a:off x="2603500" y="6083300"/>
            <a:ext cx="871538" cy="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19" name="Line 79"/>
          <p:cNvSpPr>
            <a:spLocks noChangeShapeType="1"/>
          </p:cNvSpPr>
          <p:nvPr/>
        </p:nvSpPr>
        <p:spPr bwMode="auto">
          <a:xfrm>
            <a:off x="2603500" y="6254750"/>
            <a:ext cx="944563" cy="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20" name="Line 80"/>
          <p:cNvSpPr>
            <a:spLocks noChangeShapeType="1"/>
          </p:cNvSpPr>
          <p:nvPr/>
        </p:nvSpPr>
        <p:spPr bwMode="auto">
          <a:xfrm>
            <a:off x="2603500" y="6172200"/>
            <a:ext cx="944563" cy="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21" name="Text Box 81"/>
          <p:cNvSpPr txBox="1">
            <a:spLocks noChangeArrowheads="1"/>
          </p:cNvSpPr>
          <p:nvPr/>
        </p:nvSpPr>
        <p:spPr bwMode="auto">
          <a:xfrm>
            <a:off x="2563813" y="5637213"/>
            <a:ext cx="293687"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solidFill>
                  <a:srgbClr val="808080"/>
                </a:solidFill>
              </a:rPr>
              <a:t>・</a:t>
            </a:r>
          </a:p>
        </p:txBody>
      </p:sp>
      <p:sp>
        <p:nvSpPr>
          <p:cNvPr id="752722" name="Text Box 82"/>
          <p:cNvSpPr txBox="1">
            <a:spLocks noChangeArrowheads="1"/>
          </p:cNvSpPr>
          <p:nvPr/>
        </p:nvSpPr>
        <p:spPr bwMode="auto">
          <a:xfrm>
            <a:off x="2720975" y="5748338"/>
            <a:ext cx="293688"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solidFill>
                  <a:srgbClr val="808080"/>
                </a:solidFill>
              </a:rPr>
              <a:t>・</a:t>
            </a:r>
          </a:p>
        </p:txBody>
      </p:sp>
      <p:sp>
        <p:nvSpPr>
          <p:cNvPr id="752723" name="Text Box 83"/>
          <p:cNvSpPr txBox="1">
            <a:spLocks noChangeArrowheads="1"/>
          </p:cNvSpPr>
          <p:nvPr/>
        </p:nvSpPr>
        <p:spPr bwMode="auto">
          <a:xfrm>
            <a:off x="2917825" y="5795963"/>
            <a:ext cx="293688"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solidFill>
                  <a:srgbClr val="808080"/>
                </a:solidFill>
              </a:rPr>
              <a:t>・</a:t>
            </a:r>
          </a:p>
        </p:txBody>
      </p:sp>
      <p:sp>
        <p:nvSpPr>
          <p:cNvPr id="752724" name="Text Box 84"/>
          <p:cNvSpPr txBox="1">
            <a:spLocks noChangeArrowheads="1"/>
          </p:cNvSpPr>
          <p:nvPr/>
        </p:nvSpPr>
        <p:spPr bwMode="auto">
          <a:xfrm>
            <a:off x="3067050" y="5940425"/>
            <a:ext cx="293688"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solidFill>
                  <a:srgbClr val="808080"/>
                </a:solidFill>
              </a:rPr>
              <a:t>・</a:t>
            </a:r>
          </a:p>
        </p:txBody>
      </p:sp>
      <p:sp>
        <p:nvSpPr>
          <p:cNvPr id="752725" name="Text Box 85"/>
          <p:cNvSpPr txBox="1">
            <a:spLocks noChangeArrowheads="1"/>
          </p:cNvSpPr>
          <p:nvPr/>
        </p:nvSpPr>
        <p:spPr bwMode="auto">
          <a:xfrm>
            <a:off x="3279775" y="5959475"/>
            <a:ext cx="293688"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solidFill>
                  <a:srgbClr val="808080"/>
                </a:solidFill>
              </a:rPr>
              <a:t>・</a:t>
            </a:r>
          </a:p>
        </p:txBody>
      </p:sp>
      <p:sp>
        <p:nvSpPr>
          <p:cNvPr id="752726" name="Line 86"/>
          <p:cNvSpPr>
            <a:spLocks noChangeShapeType="1"/>
          </p:cNvSpPr>
          <p:nvPr/>
        </p:nvSpPr>
        <p:spPr bwMode="auto">
          <a:xfrm>
            <a:off x="2716213" y="5842000"/>
            <a:ext cx="155575" cy="90488"/>
          </a:xfrm>
          <a:prstGeom prst="line">
            <a:avLst/>
          </a:prstGeom>
          <a:noFill/>
          <a:ln w="158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27" name="Line 87"/>
          <p:cNvSpPr>
            <a:spLocks noChangeShapeType="1"/>
          </p:cNvSpPr>
          <p:nvPr/>
        </p:nvSpPr>
        <p:spPr bwMode="auto">
          <a:xfrm>
            <a:off x="2871788" y="5942013"/>
            <a:ext cx="230187" cy="60325"/>
          </a:xfrm>
          <a:prstGeom prst="line">
            <a:avLst/>
          </a:prstGeom>
          <a:noFill/>
          <a:ln w="158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28" name="Line 88"/>
          <p:cNvSpPr>
            <a:spLocks noChangeShapeType="1"/>
          </p:cNvSpPr>
          <p:nvPr/>
        </p:nvSpPr>
        <p:spPr bwMode="auto">
          <a:xfrm>
            <a:off x="3081338" y="5997575"/>
            <a:ext cx="152400" cy="144463"/>
          </a:xfrm>
          <a:prstGeom prst="line">
            <a:avLst/>
          </a:prstGeom>
          <a:noFill/>
          <a:ln w="158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29" name="Line 89"/>
          <p:cNvSpPr>
            <a:spLocks noChangeShapeType="1"/>
          </p:cNvSpPr>
          <p:nvPr/>
        </p:nvSpPr>
        <p:spPr bwMode="auto">
          <a:xfrm>
            <a:off x="3217863" y="6142038"/>
            <a:ext cx="228600" cy="19050"/>
          </a:xfrm>
          <a:prstGeom prst="line">
            <a:avLst/>
          </a:prstGeom>
          <a:noFill/>
          <a:ln w="158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30" name="Text Box 90"/>
          <p:cNvSpPr txBox="1">
            <a:spLocks noChangeArrowheads="1"/>
          </p:cNvSpPr>
          <p:nvPr/>
        </p:nvSpPr>
        <p:spPr bwMode="auto">
          <a:xfrm>
            <a:off x="1908175" y="5459413"/>
            <a:ext cx="1027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200">
                <a:solidFill>
                  <a:srgbClr val="FF0000"/>
                </a:solidFill>
              </a:rPr>
              <a:t>下記</a:t>
            </a:r>
            <a:r>
              <a:rPr lang="en-US" altLang="ja-JP" sz="1200">
                <a:solidFill>
                  <a:srgbClr val="FF0000"/>
                </a:solidFill>
              </a:rPr>
              <a:t>2</a:t>
            </a:r>
            <a:r>
              <a:rPr lang="ja-JP" altLang="en-US" sz="1200">
                <a:solidFill>
                  <a:srgbClr val="FF0000"/>
                </a:solidFill>
              </a:rPr>
              <a:t>点から</a:t>
            </a:r>
          </a:p>
        </p:txBody>
      </p:sp>
      <p:sp>
        <p:nvSpPr>
          <p:cNvPr id="752731" name="Text Box 91"/>
          <p:cNvSpPr txBox="1">
            <a:spLocks noChangeArrowheads="1"/>
          </p:cNvSpPr>
          <p:nvPr/>
        </p:nvSpPr>
        <p:spPr bwMode="auto">
          <a:xfrm>
            <a:off x="2530475" y="2038350"/>
            <a:ext cx="3348038" cy="311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l"/>
            <a:r>
              <a:rPr lang="en-US" altLang="en-US" sz="1600"/>
              <a:t>XX業界における市場規模の推移</a:t>
            </a:r>
            <a:endParaRPr lang="ja-JP" altLang="en-US" sz="1600"/>
          </a:p>
        </p:txBody>
      </p:sp>
      <p:sp>
        <p:nvSpPr>
          <p:cNvPr id="752732" name="Line 92"/>
          <p:cNvSpPr>
            <a:spLocks noChangeShapeType="1"/>
          </p:cNvSpPr>
          <p:nvPr/>
        </p:nvSpPr>
        <p:spPr bwMode="auto">
          <a:xfrm>
            <a:off x="1244600" y="6264275"/>
            <a:ext cx="3175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33" name="Line 93"/>
          <p:cNvSpPr>
            <a:spLocks noChangeShapeType="1"/>
          </p:cNvSpPr>
          <p:nvPr/>
        </p:nvSpPr>
        <p:spPr bwMode="auto">
          <a:xfrm>
            <a:off x="1244600" y="6180138"/>
            <a:ext cx="3175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2734" name="Rectangle 94"/>
          <p:cNvSpPr>
            <a:spLocks noChangeArrowheads="1"/>
          </p:cNvSpPr>
          <p:nvPr/>
        </p:nvSpPr>
        <p:spPr bwMode="auto">
          <a:xfrm>
            <a:off x="1023938" y="6178550"/>
            <a:ext cx="2698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600"/>
              <a:t>20</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3"/>
          <p:cNvSpPr>
            <a:spLocks noGrp="1"/>
          </p:cNvSpPr>
          <p:nvPr>
            <p:ph type="sldNum" sz="quarter" idx="10"/>
          </p:nvPr>
        </p:nvSpPr>
        <p:spPr/>
        <p:txBody>
          <a:bodyPr/>
          <a:lstStyle/>
          <a:p>
            <a:fld id="{674690BD-46D7-4954-8025-41B436C00617}" type="slidenum">
              <a:rPr lang="en-US" altLang="ja-JP"/>
              <a:pPr/>
              <a:t>52</a:t>
            </a:fld>
            <a:endParaRPr lang="en-US" altLang="ja-JP"/>
          </a:p>
        </p:txBody>
      </p:sp>
      <p:sp>
        <p:nvSpPr>
          <p:cNvPr id="753666" name="Rectangle 2"/>
          <p:cNvSpPr>
            <a:spLocks noGrp="1" noChangeArrowheads="1"/>
          </p:cNvSpPr>
          <p:nvPr>
            <p:ph type="title"/>
          </p:nvPr>
        </p:nvSpPr>
        <p:spPr>
          <a:xfrm>
            <a:off x="457200" y="454025"/>
            <a:ext cx="8218488" cy="457200"/>
          </a:xfrm>
        </p:spPr>
        <p:txBody>
          <a:bodyPr/>
          <a:lstStyle/>
          <a:p>
            <a:r>
              <a:rPr lang="ja-JP" altLang="en-US"/>
              <a:t>メッセージとは？</a:t>
            </a:r>
          </a:p>
        </p:txBody>
      </p:sp>
      <p:sp>
        <p:nvSpPr>
          <p:cNvPr id="753667" name="Rectangle 3"/>
          <p:cNvSpPr>
            <a:spLocks noGrp="1" noChangeArrowheads="1"/>
          </p:cNvSpPr>
          <p:nvPr>
            <p:ph type="body" idx="1"/>
          </p:nvPr>
        </p:nvSpPr>
        <p:spPr/>
        <p:txBody>
          <a:bodyPr/>
          <a:lstStyle/>
          <a:p>
            <a:r>
              <a:rPr lang="ja-JP" altLang="en-US"/>
              <a:t>メッセージは、各スライドで「言いたいこと」を</a:t>
            </a:r>
            <a:r>
              <a:rPr lang="en-US" altLang="ja-JP"/>
              <a:t>1</a:t>
            </a:r>
            <a:r>
              <a:rPr lang="ja-JP" altLang="en-US"/>
              <a:t>～</a:t>
            </a:r>
            <a:r>
              <a:rPr lang="en-US" altLang="ja-JP"/>
              <a:t>2</a:t>
            </a:r>
            <a:r>
              <a:rPr lang="ja-JP" altLang="en-US"/>
              <a:t>行程度で表したものである。</a:t>
            </a:r>
          </a:p>
        </p:txBody>
      </p:sp>
      <p:grpSp>
        <p:nvGrpSpPr>
          <p:cNvPr id="753669" name="Group 5"/>
          <p:cNvGrpSpPr>
            <a:grpSpLocks/>
          </p:cNvGrpSpPr>
          <p:nvPr/>
        </p:nvGrpSpPr>
        <p:grpSpPr bwMode="auto">
          <a:xfrm>
            <a:off x="468313" y="2349500"/>
            <a:ext cx="4103687" cy="3024188"/>
            <a:chOff x="567" y="1603"/>
            <a:chExt cx="2061" cy="1316"/>
          </a:xfrm>
        </p:grpSpPr>
        <p:sp>
          <p:nvSpPr>
            <p:cNvPr id="753670" name="Rectangle 6"/>
            <p:cNvSpPr>
              <a:spLocks noChangeArrowheads="1"/>
            </p:cNvSpPr>
            <p:nvPr/>
          </p:nvSpPr>
          <p:spPr bwMode="auto">
            <a:xfrm>
              <a:off x="576" y="1603"/>
              <a:ext cx="2052" cy="1316"/>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a:p>
          </p:txBody>
        </p:sp>
        <p:sp>
          <p:nvSpPr>
            <p:cNvPr id="753671" name="Line 7"/>
            <p:cNvSpPr>
              <a:spLocks noChangeShapeType="1"/>
            </p:cNvSpPr>
            <p:nvPr/>
          </p:nvSpPr>
          <p:spPr bwMode="auto">
            <a:xfrm>
              <a:off x="567" y="1807"/>
              <a:ext cx="2058" cy="1"/>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3672" name="Text Box 8"/>
            <p:cNvSpPr txBox="1">
              <a:spLocks noChangeArrowheads="1"/>
            </p:cNvSpPr>
            <p:nvPr/>
          </p:nvSpPr>
          <p:spPr bwMode="auto">
            <a:xfrm>
              <a:off x="633" y="1634"/>
              <a:ext cx="1728" cy="150"/>
            </a:xfrm>
            <a:prstGeom prst="rect">
              <a:avLst/>
            </a:prstGeom>
            <a:solidFill>
              <a:srgbClr val="EAEAEA"/>
            </a:solidFill>
            <a:ln>
              <a:noFill/>
            </a:ln>
            <a:effectLst/>
            <a:extLst>
              <a:ext uri="{91240B29-F687-4F45-9708-019B960494DF}">
                <a14:hiddenLine xmlns:a14="http://schemas.microsoft.com/office/drawing/2010/main" w="9525" algn="ctr">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l"/>
              <a:r>
                <a:rPr lang="ja-JP" altLang="en-US" sz="1800"/>
                <a:t>タイトル</a:t>
              </a:r>
            </a:p>
          </p:txBody>
        </p:sp>
        <p:sp>
          <p:nvSpPr>
            <p:cNvPr id="753673" name="Text Box 9"/>
            <p:cNvSpPr txBox="1">
              <a:spLocks noChangeArrowheads="1"/>
            </p:cNvSpPr>
            <p:nvPr/>
          </p:nvSpPr>
          <p:spPr bwMode="auto">
            <a:xfrm>
              <a:off x="651" y="1845"/>
              <a:ext cx="1858" cy="144"/>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n"/>
              </a:pPr>
              <a:r>
                <a:rPr lang="ja-JP" altLang="en-US"/>
                <a:t>メッセージ（</a:t>
              </a:r>
              <a:r>
                <a:rPr lang="en-US" altLang="ja-JP"/>
                <a:t>1</a:t>
              </a:r>
              <a:r>
                <a:rPr lang="ja-JP" altLang="en-US"/>
                <a:t>～</a:t>
              </a:r>
              <a:r>
                <a:rPr lang="en-US" altLang="ja-JP"/>
                <a:t>2</a:t>
              </a:r>
              <a:r>
                <a:rPr lang="ja-JP" altLang="en-US"/>
                <a:t>行）</a:t>
              </a:r>
            </a:p>
          </p:txBody>
        </p:sp>
        <p:sp>
          <p:nvSpPr>
            <p:cNvPr id="753674" name="AutoShape 10"/>
            <p:cNvSpPr>
              <a:spLocks noChangeArrowheads="1"/>
            </p:cNvSpPr>
            <p:nvPr/>
          </p:nvSpPr>
          <p:spPr bwMode="auto">
            <a:xfrm>
              <a:off x="637" y="1829"/>
              <a:ext cx="1951" cy="1044"/>
            </a:xfrm>
            <a:prstGeom prst="roundRect">
              <a:avLst>
                <a:gd name="adj" fmla="val 8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3675" name="Text Box 11"/>
            <p:cNvSpPr txBox="1">
              <a:spLocks noChangeArrowheads="1"/>
            </p:cNvSpPr>
            <p:nvPr/>
          </p:nvSpPr>
          <p:spPr bwMode="auto">
            <a:xfrm>
              <a:off x="750" y="2646"/>
              <a:ext cx="1676" cy="144"/>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None/>
              </a:pPr>
              <a:r>
                <a:rPr lang="ja-JP" altLang="en-US"/>
                <a:t>ボトムメッセージ（</a:t>
              </a:r>
              <a:r>
                <a:rPr lang="en-US" altLang="ja-JP"/>
                <a:t>1</a:t>
              </a:r>
              <a:r>
                <a:rPr lang="ja-JP" altLang="en-US"/>
                <a:t>～</a:t>
              </a:r>
              <a:r>
                <a:rPr lang="en-US" altLang="ja-JP"/>
                <a:t>2</a:t>
              </a:r>
              <a:r>
                <a:rPr lang="ja-JP" altLang="en-US"/>
                <a:t>行）</a:t>
              </a:r>
            </a:p>
          </p:txBody>
        </p:sp>
      </p:grpSp>
      <p:sp>
        <p:nvSpPr>
          <p:cNvPr id="753676" name="Line 12"/>
          <p:cNvSpPr>
            <a:spLocks noChangeShapeType="1"/>
          </p:cNvSpPr>
          <p:nvPr/>
        </p:nvSpPr>
        <p:spPr bwMode="auto">
          <a:xfrm>
            <a:off x="4067175" y="3049588"/>
            <a:ext cx="792163" cy="0"/>
          </a:xfrm>
          <a:prstGeom prst="line">
            <a:avLst/>
          </a:prstGeom>
          <a:noFill/>
          <a:ln w="349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3677" name="Line 13"/>
          <p:cNvSpPr>
            <a:spLocks noChangeShapeType="1"/>
          </p:cNvSpPr>
          <p:nvPr/>
        </p:nvSpPr>
        <p:spPr bwMode="auto">
          <a:xfrm>
            <a:off x="4067175" y="4897438"/>
            <a:ext cx="792163" cy="0"/>
          </a:xfrm>
          <a:prstGeom prst="line">
            <a:avLst/>
          </a:prstGeom>
          <a:noFill/>
          <a:ln w="349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3678" name="Rectangle 14"/>
          <p:cNvSpPr>
            <a:spLocks noChangeArrowheads="1"/>
          </p:cNvSpPr>
          <p:nvPr/>
        </p:nvSpPr>
        <p:spPr bwMode="auto">
          <a:xfrm>
            <a:off x="4973638" y="2760663"/>
            <a:ext cx="3702050"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sz="1800">
                <a:latin typeface="ＭＳ Ｐゴシック" pitchFamily="50" charset="-128"/>
              </a:rPr>
              <a:t>このスライドで「最も言いたいこと」を</a:t>
            </a:r>
            <a:r>
              <a:rPr lang="en-US" altLang="ja-JP" sz="1800">
                <a:latin typeface="ＭＳ Ｐゴシック" pitchFamily="50" charset="-128"/>
              </a:rPr>
              <a:t>1</a:t>
            </a:r>
            <a:r>
              <a:rPr lang="ja-JP" altLang="en-US" sz="1800">
                <a:latin typeface="ＭＳ Ｐゴシック" pitchFamily="50" charset="-128"/>
              </a:rPr>
              <a:t>～</a:t>
            </a:r>
            <a:r>
              <a:rPr lang="en-US" altLang="ja-JP" sz="1800">
                <a:latin typeface="ＭＳ Ｐゴシック" pitchFamily="50" charset="-128"/>
              </a:rPr>
              <a:t>2</a:t>
            </a:r>
            <a:r>
              <a:rPr lang="ja-JP" altLang="en-US" sz="1800">
                <a:latin typeface="ＭＳ Ｐゴシック" pitchFamily="50" charset="-128"/>
              </a:rPr>
              <a:t>行で簡潔に書く</a:t>
            </a:r>
          </a:p>
          <a:p>
            <a:pPr algn="l">
              <a:lnSpc>
                <a:spcPct val="110000"/>
              </a:lnSpc>
              <a:spcBef>
                <a:spcPct val="60000"/>
              </a:spcBef>
            </a:pPr>
            <a:r>
              <a:rPr lang="en-US" altLang="ja-JP">
                <a:latin typeface="ＭＳ Ｐゴシック" pitchFamily="50" charset="-128"/>
              </a:rPr>
              <a:t>※</a:t>
            </a:r>
            <a:r>
              <a:rPr lang="ja-JP" altLang="en-US">
                <a:latin typeface="ＭＳ Ｐゴシック" pitchFamily="50" charset="-128"/>
              </a:rPr>
              <a:t>メッセージだけを順に読めば、プレゼンテーション全体で言いたいことが伝わらなければいけない</a:t>
            </a:r>
          </a:p>
        </p:txBody>
      </p:sp>
      <p:sp>
        <p:nvSpPr>
          <p:cNvPr id="753679" name="Rectangle 15"/>
          <p:cNvSpPr>
            <a:spLocks noChangeArrowheads="1"/>
          </p:cNvSpPr>
          <p:nvPr/>
        </p:nvSpPr>
        <p:spPr bwMode="auto">
          <a:xfrm>
            <a:off x="4973638" y="4560888"/>
            <a:ext cx="3559175"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sz="1600">
                <a:latin typeface="ＭＳ Ｐゴシック" pitchFamily="50" charset="-128"/>
              </a:rPr>
              <a:t>言いたいことで、更に強調すべき点を最下部に簡潔に書く</a:t>
            </a:r>
          </a:p>
          <a:p>
            <a:pPr algn="l">
              <a:lnSpc>
                <a:spcPct val="110000"/>
              </a:lnSpc>
              <a:spcBef>
                <a:spcPct val="60000"/>
              </a:spcBef>
            </a:pPr>
            <a:r>
              <a:rPr lang="en-US" altLang="ja-JP">
                <a:latin typeface="ＭＳ Ｐゴシック" pitchFamily="50" charset="-128"/>
              </a:rPr>
              <a:t>※</a:t>
            </a:r>
            <a:r>
              <a:rPr lang="ja-JP" altLang="en-US">
                <a:latin typeface="ＭＳ Ｐゴシック" pitchFamily="50" charset="-128"/>
              </a:rPr>
              <a:t>全てのスライドに用いられるわけではなく、必要に応じて書く</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3"/>
          <p:cNvSpPr>
            <a:spLocks noGrp="1"/>
          </p:cNvSpPr>
          <p:nvPr>
            <p:ph type="sldNum" sz="quarter" idx="10"/>
          </p:nvPr>
        </p:nvSpPr>
        <p:spPr/>
        <p:txBody>
          <a:bodyPr/>
          <a:lstStyle/>
          <a:p>
            <a:fld id="{AAE66BD0-1F17-4DB0-9A04-A4A3C0417AA8}" type="slidenum">
              <a:rPr lang="en-US" altLang="ja-JP"/>
              <a:pPr/>
              <a:t>53</a:t>
            </a:fld>
            <a:endParaRPr lang="en-US" altLang="ja-JP"/>
          </a:p>
        </p:txBody>
      </p:sp>
      <p:sp>
        <p:nvSpPr>
          <p:cNvPr id="755714" name="Rectangle 2"/>
          <p:cNvSpPr>
            <a:spLocks noGrp="1" noChangeArrowheads="1"/>
          </p:cNvSpPr>
          <p:nvPr>
            <p:ph type="title"/>
          </p:nvPr>
        </p:nvSpPr>
        <p:spPr>
          <a:xfrm>
            <a:off x="457200" y="454025"/>
            <a:ext cx="8218488" cy="457200"/>
          </a:xfrm>
        </p:spPr>
        <p:txBody>
          <a:bodyPr/>
          <a:lstStyle/>
          <a:p>
            <a:r>
              <a:rPr lang="ja-JP" altLang="en-US"/>
              <a:t>メッセージのクリスタライズ（</a:t>
            </a:r>
            <a:r>
              <a:rPr lang="en-US" altLang="ja-JP"/>
              <a:t>1/2</a:t>
            </a:r>
            <a:r>
              <a:rPr lang="ja-JP" altLang="en-US"/>
              <a:t>）</a:t>
            </a:r>
          </a:p>
        </p:txBody>
      </p:sp>
      <p:sp>
        <p:nvSpPr>
          <p:cNvPr id="755715" name="Rectangle 3"/>
          <p:cNvSpPr>
            <a:spLocks noGrp="1" noChangeArrowheads="1"/>
          </p:cNvSpPr>
          <p:nvPr>
            <p:ph type="body" idx="1"/>
          </p:nvPr>
        </p:nvSpPr>
        <p:spPr>
          <a:xfrm>
            <a:off x="457200" y="1128713"/>
            <a:ext cx="8229600" cy="641350"/>
          </a:xfrm>
        </p:spPr>
        <p:txBody>
          <a:bodyPr/>
          <a:lstStyle/>
          <a:p>
            <a:r>
              <a:rPr lang="ja-JP" altLang="en-US"/>
              <a:t>聞き手が短時間で「何が言いたいのか」を理解できるように、メッセージを研ぎ澄ませる。</a:t>
            </a:r>
          </a:p>
        </p:txBody>
      </p:sp>
      <p:sp>
        <p:nvSpPr>
          <p:cNvPr id="755717" name="Rectangle 5"/>
          <p:cNvSpPr>
            <a:spLocks noChangeArrowheads="1"/>
          </p:cNvSpPr>
          <p:nvPr/>
        </p:nvSpPr>
        <p:spPr bwMode="auto">
          <a:xfrm>
            <a:off x="1187450" y="5394325"/>
            <a:ext cx="1655763" cy="91440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800"/>
              <a:t>結論先行</a:t>
            </a:r>
          </a:p>
        </p:txBody>
      </p:sp>
      <p:sp>
        <p:nvSpPr>
          <p:cNvPr id="755718" name="Rectangle 6"/>
          <p:cNvSpPr>
            <a:spLocks noChangeArrowheads="1"/>
          </p:cNvSpPr>
          <p:nvPr/>
        </p:nvSpPr>
        <p:spPr bwMode="auto">
          <a:xfrm>
            <a:off x="2914650" y="5683250"/>
            <a:ext cx="4879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latin typeface="ＭＳ Ｐゴシック" pitchFamily="50" charset="-128"/>
              </a:rPr>
              <a:t>まず「結論」を書き、そのあとで理由や補足説明を書く</a:t>
            </a:r>
          </a:p>
        </p:txBody>
      </p:sp>
      <p:sp>
        <p:nvSpPr>
          <p:cNvPr id="755719" name="Rectangle 7"/>
          <p:cNvSpPr>
            <a:spLocks noChangeArrowheads="1"/>
          </p:cNvSpPr>
          <p:nvPr/>
        </p:nvSpPr>
        <p:spPr bwMode="auto">
          <a:xfrm>
            <a:off x="1187450" y="4356100"/>
            <a:ext cx="1655763" cy="91440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800"/>
              <a:t>不必要語句の</a:t>
            </a:r>
            <a:br>
              <a:rPr lang="ja-JP" altLang="en-US" sz="1800"/>
            </a:br>
            <a:r>
              <a:rPr lang="ja-JP" altLang="en-US" sz="1800"/>
              <a:t>排除</a:t>
            </a:r>
          </a:p>
        </p:txBody>
      </p:sp>
      <p:sp>
        <p:nvSpPr>
          <p:cNvPr id="755720" name="Rectangle 8"/>
          <p:cNvSpPr>
            <a:spLocks noChangeArrowheads="1"/>
          </p:cNvSpPr>
          <p:nvPr/>
        </p:nvSpPr>
        <p:spPr bwMode="auto">
          <a:xfrm>
            <a:off x="2914650" y="4645025"/>
            <a:ext cx="4897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latin typeface="ＭＳ Ｐゴシック" pitchFamily="50" charset="-128"/>
              </a:rPr>
              <a:t>なくても意味の通じる言葉を排除する（具体例も含め）</a:t>
            </a:r>
          </a:p>
        </p:txBody>
      </p:sp>
      <p:sp>
        <p:nvSpPr>
          <p:cNvPr id="755721" name="Rectangle 9"/>
          <p:cNvSpPr>
            <a:spLocks noChangeArrowheads="1"/>
          </p:cNvSpPr>
          <p:nvPr/>
        </p:nvSpPr>
        <p:spPr bwMode="auto">
          <a:xfrm>
            <a:off x="1187450" y="2281238"/>
            <a:ext cx="1655763" cy="91440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800"/>
              <a:t>共通項の</a:t>
            </a:r>
            <a:br>
              <a:rPr lang="ja-JP" altLang="en-US" sz="1800"/>
            </a:br>
            <a:r>
              <a:rPr lang="ja-JP" altLang="en-US" sz="1800"/>
              <a:t>集約化</a:t>
            </a:r>
          </a:p>
        </p:txBody>
      </p:sp>
      <p:sp>
        <p:nvSpPr>
          <p:cNvPr id="755722" name="Rectangle 10"/>
          <p:cNvSpPr>
            <a:spLocks noChangeArrowheads="1"/>
          </p:cNvSpPr>
          <p:nvPr/>
        </p:nvSpPr>
        <p:spPr bwMode="auto">
          <a:xfrm>
            <a:off x="2914650" y="2570163"/>
            <a:ext cx="4425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latin typeface="ＭＳ Ｐゴシック" pitchFamily="50" charset="-128"/>
              </a:rPr>
              <a:t>同じ言葉が繰り返されている部分をまとめて書く</a:t>
            </a:r>
          </a:p>
        </p:txBody>
      </p:sp>
      <p:sp>
        <p:nvSpPr>
          <p:cNvPr id="755723" name="Rectangle 11"/>
          <p:cNvSpPr>
            <a:spLocks noChangeArrowheads="1"/>
          </p:cNvSpPr>
          <p:nvPr/>
        </p:nvSpPr>
        <p:spPr bwMode="auto">
          <a:xfrm>
            <a:off x="1187450" y="3317875"/>
            <a:ext cx="1655763" cy="91440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800"/>
              <a:t>熟語化</a:t>
            </a:r>
          </a:p>
        </p:txBody>
      </p:sp>
      <p:sp>
        <p:nvSpPr>
          <p:cNvPr id="755724" name="Rectangle 12"/>
          <p:cNvSpPr>
            <a:spLocks noChangeArrowheads="1"/>
          </p:cNvSpPr>
          <p:nvPr/>
        </p:nvSpPr>
        <p:spPr bwMode="auto">
          <a:xfrm>
            <a:off x="2914650" y="3606800"/>
            <a:ext cx="362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latin typeface="ＭＳ Ｐゴシック" pitchFamily="50" charset="-128"/>
              </a:rPr>
              <a:t>長い説明文を簡潔な熟語に変えて書く</a:t>
            </a:r>
          </a:p>
        </p:txBody>
      </p:sp>
      <p:sp>
        <p:nvSpPr>
          <p:cNvPr id="755725" name="Rectangle 13"/>
          <p:cNvSpPr>
            <a:spLocks noChangeArrowheads="1"/>
          </p:cNvSpPr>
          <p:nvPr/>
        </p:nvSpPr>
        <p:spPr bwMode="auto">
          <a:xfrm>
            <a:off x="3132138" y="1797050"/>
            <a:ext cx="2738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u="sng">
                <a:latin typeface="ＭＳ Ｐゴシック" pitchFamily="50" charset="-128"/>
              </a:rPr>
              <a:t>クリスタライズするための技法</a:t>
            </a:r>
          </a:p>
        </p:txBody>
      </p:sp>
      <p:sp>
        <p:nvSpPr>
          <p:cNvPr id="755734" name="Rectangle 22"/>
          <p:cNvSpPr>
            <a:spLocks noChangeArrowheads="1"/>
          </p:cNvSpPr>
          <p:nvPr/>
        </p:nvSpPr>
        <p:spPr bwMode="auto">
          <a:xfrm>
            <a:off x="34925" y="6646863"/>
            <a:ext cx="2549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000">
                <a:latin typeface="ＭＳ Ｐゴシック" pitchFamily="50" charset="-128"/>
              </a:rPr>
              <a:t>クリスタライズ（</a:t>
            </a:r>
            <a:r>
              <a:rPr lang="en-US" altLang="ja-JP" sz="1000"/>
              <a:t>crystallize</a:t>
            </a:r>
            <a:r>
              <a:rPr lang="ja-JP" altLang="en-US" sz="1000"/>
              <a:t>）・・・結晶化させる</a:t>
            </a:r>
            <a:r>
              <a:rPr lang="ja-JP" altLang="en-US" sz="1000">
                <a:latin typeface="ＭＳ Ｐゴシック" pitchFamily="50" charset="-128"/>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0"/>
          </p:nvPr>
        </p:nvSpPr>
        <p:spPr/>
        <p:txBody>
          <a:bodyPr/>
          <a:lstStyle/>
          <a:p>
            <a:fld id="{44CB12F6-33DE-4E75-9598-47BB972BC2EF}" type="slidenum">
              <a:rPr lang="en-US" altLang="ja-JP"/>
              <a:pPr/>
              <a:t>54</a:t>
            </a:fld>
            <a:endParaRPr lang="en-US" altLang="ja-JP"/>
          </a:p>
        </p:txBody>
      </p:sp>
      <p:sp>
        <p:nvSpPr>
          <p:cNvPr id="787458" name="Rectangle 2"/>
          <p:cNvSpPr>
            <a:spLocks noGrp="1" noChangeArrowheads="1"/>
          </p:cNvSpPr>
          <p:nvPr>
            <p:ph type="title"/>
          </p:nvPr>
        </p:nvSpPr>
        <p:spPr>
          <a:xfrm>
            <a:off x="457200" y="454025"/>
            <a:ext cx="8218488" cy="457200"/>
          </a:xfrm>
        </p:spPr>
        <p:txBody>
          <a:bodyPr/>
          <a:lstStyle/>
          <a:p>
            <a:r>
              <a:rPr lang="ja-JP" altLang="en-US"/>
              <a:t>メッセージのクリスタライズ（</a:t>
            </a:r>
            <a:r>
              <a:rPr lang="en-US" altLang="ja-JP"/>
              <a:t>2/2</a:t>
            </a:r>
            <a:r>
              <a:rPr lang="ja-JP" altLang="en-US"/>
              <a:t>）</a:t>
            </a:r>
          </a:p>
        </p:txBody>
      </p:sp>
      <p:sp>
        <p:nvSpPr>
          <p:cNvPr id="787459" name="Rectangle 3"/>
          <p:cNvSpPr>
            <a:spLocks noGrp="1" noChangeArrowheads="1"/>
          </p:cNvSpPr>
          <p:nvPr>
            <p:ph type="body" idx="1"/>
          </p:nvPr>
        </p:nvSpPr>
        <p:spPr>
          <a:xfrm>
            <a:off x="457200" y="1128713"/>
            <a:ext cx="8229600" cy="641350"/>
          </a:xfrm>
        </p:spPr>
        <p:txBody>
          <a:bodyPr/>
          <a:lstStyle/>
          <a:p>
            <a:r>
              <a:rPr lang="ja-JP" altLang="en-US"/>
              <a:t>上手なクリスタライズは、少ない文字数でより強い印象を聞き手に与えることができる。</a:t>
            </a:r>
          </a:p>
        </p:txBody>
      </p:sp>
      <p:sp>
        <p:nvSpPr>
          <p:cNvPr id="787469" name="AutoShape 13"/>
          <p:cNvSpPr>
            <a:spLocks noChangeArrowheads="1"/>
          </p:cNvSpPr>
          <p:nvPr/>
        </p:nvSpPr>
        <p:spPr bwMode="auto">
          <a:xfrm rot="16197757" flipV="1">
            <a:off x="3402013" y="4167188"/>
            <a:ext cx="2246312" cy="195262"/>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87471" name="Rectangle 15"/>
          <p:cNvSpPr>
            <a:spLocks noChangeArrowheads="1"/>
          </p:cNvSpPr>
          <p:nvPr/>
        </p:nvSpPr>
        <p:spPr bwMode="auto">
          <a:xfrm>
            <a:off x="1412875" y="1989138"/>
            <a:ext cx="1573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1600" u="sng">
                <a:latin typeface="ＭＳ Ｐゴシック" pitchFamily="50" charset="-128"/>
              </a:rPr>
              <a:t>クリスタライズ前</a:t>
            </a:r>
          </a:p>
        </p:txBody>
      </p:sp>
      <p:sp>
        <p:nvSpPr>
          <p:cNvPr id="787472" name="Rectangle 16"/>
          <p:cNvSpPr>
            <a:spLocks noChangeArrowheads="1"/>
          </p:cNvSpPr>
          <p:nvPr/>
        </p:nvSpPr>
        <p:spPr bwMode="auto">
          <a:xfrm>
            <a:off x="5867400" y="1989138"/>
            <a:ext cx="1573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1600" u="sng">
                <a:latin typeface="ＭＳ Ｐゴシック" pitchFamily="50" charset="-128"/>
              </a:rPr>
              <a:t>クリスタライズ後</a:t>
            </a:r>
          </a:p>
        </p:txBody>
      </p:sp>
      <p:sp>
        <p:nvSpPr>
          <p:cNvPr id="787473" name="Rectangle 17"/>
          <p:cNvSpPr>
            <a:spLocks noChangeArrowheads="1"/>
          </p:cNvSpPr>
          <p:nvPr/>
        </p:nvSpPr>
        <p:spPr bwMode="auto">
          <a:xfrm>
            <a:off x="257175" y="2473325"/>
            <a:ext cx="3883025" cy="3548063"/>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lIns="90000" tIns="46800" rIns="90000" bIns="46800" anchor="ctr"/>
          <a:lstStyle/>
          <a:p>
            <a:pPr algn="l"/>
            <a:r>
              <a:rPr lang="en-US" altLang="ja-JP">
                <a:latin typeface="ＭＳ Ｐゴシック" pitchFamily="50" charset="-128"/>
              </a:rPr>
              <a:t>○○</a:t>
            </a:r>
            <a:r>
              <a:rPr lang="ja-JP" altLang="en-US">
                <a:latin typeface="ＭＳ Ｐゴシック" pitchFamily="50" charset="-128"/>
              </a:rPr>
              <a:t>社のソファは、他の家具店と比較した場合、価格が非常に高いということが明らかになっているが、肌のあたる箇所には柔らかな上質な革を、裏面には固めの上質な革を使用している点、</a:t>
            </a:r>
            <a:r>
              <a:rPr lang="en-US" altLang="ja-JP"/>
              <a:t>3</a:t>
            </a:r>
            <a:r>
              <a:rPr lang="ja-JP" altLang="en-US">
                <a:latin typeface="ＭＳ Ｐゴシック" pitchFamily="50" charset="-128"/>
              </a:rPr>
              <a:t>人がけでもゆったりと座れるようにゆとりある幅、ゆとりある奥行き（幅</a:t>
            </a:r>
            <a:r>
              <a:rPr lang="en-US" altLang="ja-JP"/>
              <a:t>250</a:t>
            </a:r>
            <a:r>
              <a:rPr lang="ja-JP" altLang="en-US">
                <a:latin typeface="ＭＳ Ｐゴシック" pitchFamily="50" charset="-128"/>
              </a:rPr>
              <a:t>センチ、奥行き</a:t>
            </a:r>
            <a:r>
              <a:rPr lang="en-US" altLang="ja-JP"/>
              <a:t>95</a:t>
            </a:r>
            <a:r>
              <a:rPr lang="ja-JP" altLang="en-US">
                <a:latin typeface="ＭＳ Ｐゴシック" pitchFamily="50" charset="-128"/>
              </a:rPr>
              <a:t>センチ）で作られている点、ポケットコイルとクッション性の高い羽を使用した座り心地のよさ、とこちらが求めていた要望をかなり高い水準で満たしているため、結果的に非常に魅力的なソファであると考えられる。</a:t>
            </a:r>
            <a:endParaRPr lang="ja-JP" altLang="en-US" sz="1600"/>
          </a:p>
        </p:txBody>
      </p:sp>
      <p:sp>
        <p:nvSpPr>
          <p:cNvPr id="787474" name="Rectangle 18"/>
          <p:cNvSpPr>
            <a:spLocks noChangeArrowheads="1"/>
          </p:cNvSpPr>
          <p:nvPr/>
        </p:nvSpPr>
        <p:spPr bwMode="auto">
          <a:xfrm>
            <a:off x="4770438" y="2473325"/>
            <a:ext cx="3767137" cy="3548063"/>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lIns="90000" tIns="46800" rIns="90000" bIns="46800" anchor="ctr"/>
          <a:lstStyle/>
          <a:p>
            <a:pPr algn="l"/>
            <a:r>
              <a:rPr lang="en-US" altLang="ja-JP">
                <a:latin typeface="ＭＳ Ｐゴシック" pitchFamily="50" charset="-128"/>
              </a:rPr>
              <a:t>○○</a:t>
            </a:r>
            <a:r>
              <a:rPr lang="ja-JP" altLang="en-US">
                <a:latin typeface="ＭＳ Ｐゴシック" pitchFamily="50" charset="-128"/>
              </a:rPr>
              <a:t>社のソファは、魅力度が高い。他社よりも割高ではあるが、上質な革素材、ゆとりある幅と奥行き、座り心地のよさなど、こちらの要望をかなり高い水準で満たしてるためである。</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p:cNvSpPr>
            <a:spLocks noGrp="1"/>
          </p:cNvSpPr>
          <p:nvPr>
            <p:ph type="sldNum" sz="quarter" idx="10"/>
          </p:nvPr>
        </p:nvSpPr>
        <p:spPr/>
        <p:txBody>
          <a:bodyPr/>
          <a:lstStyle/>
          <a:p>
            <a:fld id="{39714C93-8046-4F37-92A7-E624123C50B7}" type="slidenum">
              <a:rPr lang="en-US" altLang="ja-JP"/>
              <a:pPr/>
              <a:t>55</a:t>
            </a:fld>
            <a:endParaRPr lang="en-US" altLang="ja-JP"/>
          </a:p>
        </p:txBody>
      </p:sp>
      <p:sp>
        <p:nvSpPr>
          <p:cNvPr id="765954"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メッセージ作成①</a:t>
            </a:r>
          </a:p>
        </p:txBody>
      </p:sp>
      <p:sp>
        <p:nvSpPr>
          <p:cNvPr id="765955" name="Text Box 3"/>
          <p:cNvSpPr txBox="1">
            <a:spLocks noChangeArrowheads="1"/>
          </p:cNvSpPr>
          <p:nvPr/>
        </p:nvSpPr>
        <p:spPr bwMode="auto">
          <a:xfrm>
            <a:off x="1609725" y="1162050"/>
            <a:ext cx="56959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ja-JP"/>
              <a:t>状況設定を踏まえた上で、下記のスライドのメッセージを記入してください。</a:t>
            </a:r>
            <a:endParaRPr lang="ja-JP" altLang="en-US"/>
          </a:p>
        </p:txBody>
      </p:sp>
      <p:sp>
        <p:nvSpPr>
          <p:cNvPr id="765956" name="Text Box 4"/>
          <p:cNvSpPr txBox="1">
            <a:spLocks noChangeArrowheads="1"/>
          </p:cNvSpPr>
          <p:nvPr/>
        </p:nvSpPr>
        <p:spPr bwMode="auto">
          <a:xfrm>
            <a:off x="1624013" y="1592263"/>
            <a:ext cx="6802437"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スライド作成者：国内自動車メーカーの営業課長</a:t>
            </a:r>
          </a:p>
          <a:p>
            <a:pPr algn="l"/>
            <a:r>
              <a:rPr lang="ja-JP" altLang="en-US"/>
              <a:t>目的：販売店の営業担当者が、ニーズに合った情報を顧客に提供できる体制構築について上司に提言したい</a:t>
            </a:r>
          </a:p>
        </p:txBody>
      </p:sp>
      <p:sp>
        <p:nvSpPr>
          <p:cNvPr id="765957" name="Text Box 5"/>
          <p:cNvSpPr txBox="1">
            <a:spLocks noChangeArrowheads="1"/>
          </p:cNvSpPr>
          <p:nvPr/>
        </p:nvSpPr>
        <p:spPr bwMode="auto">
          <a:xfrm>
            <a:off x="469900" y="1152525"/>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＜演習＞</a:t>
            </a:r>
          </a:p>
        </p:txBody>
      </p:sp>
      <p:sp>
        <p:nvSpPr>
          <p:cNvPr id="765958" name="Text Box 6"/>
          <p:cNvSpPr txBox="1">
            <a:spLocks noChangeArrowheads="1"/>
          </p:cNvSpPr>
          <p:nvPr/>
        </p:nvSpPr>
        <p:spPr bwMode="auto">
          <a:xfrm>
            <a:off x="454025" y="1592263"/>
            <a:ext cx="12477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TW" altLang="en-US"/>
              <a:t>＜状況設定＞</a:t>
            </a:r>
            <a:endParaRPr lang="ja-JP" altLang="en-US"/>
          </a:p>
        </p:txBody>
      </p:sp>
      <p:pic>
        <p:nvPicPr>
          <p:cNvPr id="765959" name="Picture 7"/>
          <p:cNvPicPr>
            <a:picLocks noChangeAspect="1" noChangeArrowheads="1"/>
          </p:cNvPicPr>
          <p:nvPr/>
        </p:nvPicPr>
        <p:blipFill>
          <a:blip r:embed="rId2">
            <a:extLst>
              <a:ext uri="{28A0092B-C50C-407E-A947-70E740481C1C}">
                <a14:useLocalDpi xmlns:a14="http://schemas.microsoft.com/office/drawing/2010/main" val="0"/>
              </a:ext>
            </a:extLst>
          </a:blip>
          <a:srcRect l="18457" t="17230" r="11409" b="21289"/>
          <a:stretch>
            <a:fillRect/>
          </a:stretch>
        </p:blipFill>
        <p:spPr bwMode="auto">
          <a:xfrm>
            <a:off x="1331913" y="2381250"/>
            <a:ext cx="6481762" cy="4262438"/>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0"/>
          </p:nvPr>
        </p:nvSpPr>
        <p:spPr/>
        <p:txBody>
          <a:bodyPr/>
          <a:lstStyle/>
          <a:p>
            <a:fld id="{D8F08910-5799-418C-961D-C6D91BC43719}" type="slidenum">
              <a:rPr lang="en-US" altLang="ja-JP"/>
              <a:pPr/>
              <a:t>56</a:t>
            </a:fld>
            <a:endParaRPr lang="en-US" altLang="ja-JP"/>
          </a:p>
        </p:txBody>
      </p:sp>
      <p:sp>
        <p:nvSpPr>
          <p:cNvPr id="766978" name="Rectangle 2"/>
          <p:cNvSpPr>
            <a:spLocks noGrp="1" noChangeArrowheads="1"/>
          </p:cNvSpPr>
          <p:nvPr>
            <p:ph type="title"/>
          </p:nvPr>
        </p:nvSpPr>
        <p:spPr>
          <a:xfrm>
            <a:off x="457200" y="454025"/>
            <a:ext cx="8218488" cy="457200"/>
          </a:xfrm>
        </p:spPr>
        <p:txBody>
          <a:bodyPr/>
          <a:lstStyle/>
          <a:p>
            <a:r>
              <a:rPr lang="en-US" altLang="ja-JP"/>
              <a:t>《</a:t>
            </a:r>
            <a:r>
              <a:rPr lang="ja-JP" altLang="en-US"/>
              <a:t>ワークシート</a:t>
            </a:r>
            <a:r>
              <a:rPr lang="en-US" altLang="ja-JP"/>
              <a:t>》</a:t>
            </a:r>
            <a:r>
              <a:rPr lang="ja-JP" altLang="en-US"/>
              <a:t>お客様への情報提供体制について</a:t>
            </a:r>
          </a:p>
        </p:txBody>
      </p:sp>
      <p:sp>
        <p:nvSpPr>
          <p:cNvPr id="766979" name="Text Box 3"/>
          <p:cNvSpPr txBox="1">
            <a:spLocks noChangeArrowheads="1"/>
          </p:cNvSpPr>
          <p:nvPr/>
        </p:nvSpPr>
        <p:spPr bwMode="auto">
          <a:xfrm>
            <a:off x="484188" y="2759075"/>
            <a:ext cx="8280400" cy="1581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5738" indent="-18573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Arial" charset="0"/>
              <a:buChar char="-"/>
            </a:pPr>
            <a:r>
              <a:rPr lang="ja-JP" altLang="ja-JP"/>
              <a:t>本社がお客様に送っているダイレクトメール（DM）やメルマガの中身がお客様の望む情報ではない。お客様から「いつも分厚いDMや長いメルマガが届いてうっとうしい」とクレームを受けたこともある。</a:t>
            </a:r>
            <a:endParaRPr lang="ja-JP" altLang="en-US"/>
          </a:p>
          <a:p>
            <a:pPr>
              <a:buFont typeface="Arial" charset="0"/>
              <a:buNone/>
            </a:pPr>
            <a:r>
              <a:rPr lang="ja-JP" altLang="ja-JP"/>
              <a:t>　　　　　　　　　　　　　　　　　　　　　　　　　　　　　　　　　　　　　　　　　　　　　　　　　　　　　　　</a:t>
            </a:r>
            <a:r>
              <a:rPr lang="ja-JP" altLang="ja-JP" b="1"/>
              <a:t>　（販売店：営業担当）</a:t>
            </a:r>
            <a:endParaRPr lang="ja-JP" altLang="en-US" b="1"/>
          </a:p>
          <a:p>
            <a:pPr>
              <a:buFont typeface="Arial" charset="0"/>
              <a:buNone/>
            </a:pPr>
            <a:endParaRPr lang="ja-JP" altLang="en-US" b="1"/>
          </a:p>
          <a:p>
            <a:pPr>
              <a:buFont typeface="Arial" charset="0"/>
              <a:buChar char="-"/>
            </a:pPr>
            <a:r>
              <a:rPr lang="ja-JP" altLang="ja-JP"/>
              <a:t>販売店が独自に送っているDMについては、新車案内の時はターゲット顧客により内容を変えているが、アフターサービスや車検の案内の時は、全顧客に対してほぼ一律の内容を送信している状況である。　　　　　　　　　　　　　　　　　　　　　　　　　　　　　　　　　　　　　　　　　　　　　</a:t>
            </a:r>
          </a:p>
          <a:p>
            <a:r>
              <a:rPr lang="ja-JP" altLang="ja-JP"/>
              <a:t>　　　　　　　　　　　　　　　　　　　　　　　　　　　　　　　　　　　　　　　　　　　　　　</a:t>
            </a:r>
            <a:r>
              <a:rPr lang="ja-JP" altLang="ja-JP" b="1"/>
              <a:t>　　　　　　　　</a:t>
            </a:r>
            <a:r>
              <a:rPr lang="ja-JP" altLang="en-US" b="1"/>
              <a:t> </a:t>
            </a:r>
            <a:r>
              <a:rPr lang="ja-JP" altLang="ja-JP" b="1"/>
              <a:t>　（販売店：営業担当）</a:t>
            </a:r>
            <a:endParaRPr lang="ja-JP" altLang="en-US" b="1"/>
          </a:p>
        </p:txBody>
      </p:sp>
      <p:sp>
        <p:nvSpPr>
          <p:cNvPr id="766980" name="Text Box 4"/>
          <p:cNvSpPr txBox="1">
            <a:spLocks noChangeArrowheads="1"/>
          </p:cNvSpPr>
          <p:nvPr/>
        </p:nvSpPr>
        <p:spPr bwMode="auto">
          <a:xfrm>
            <a:off x="254000" y="2420938"/>
            <a:ext cx="16430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＜ヒアリング結果＞</a:t>
            </a:r>
          </a:p>
        </p:txBody>
      </p:sp>
      <p:sp>
        <p:nvSpPr>
          <p:cNvPr id="766981" name="AutoShape 5"/>
          <p:cNvSpPr>
            <a:spLocks noChangeArrowheads="1"/>
          </p:cNvSpPr>
          <p:nvPr/>
        </p:nvSpPr>
        <p:spPr bwMode="auto">
          <a:xfrm>
            <a:off x="360363" y="1182688"/>
            <a:ext cx="8532812" cy="914400"/>
          </a:xfrm>
          <a:prstGeom prst="roundRect">
            <a:avLst>
              <a:gd name="adj" fmla="val 16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6982" name="Text Box 6"/>
          <p:cNvSpPr txBox="1">
            <a:spLocks noChangeArrowheads="1"/>
          </p:cNvSpPr>
          <p:nvPr/>
        </p:nvSpPr>
        <p:spPr bwMode="auto">
          <a:xfrm>
            <a:off x="484188" y="4703763"/>
            <a:ext cx="8280400" cy="1581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5738" indent="-18573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Arial" charset="0"/>
              <a:buChar char="-"/>
            </a:pPr>
            <a:r>
              <a:rPr lang="ja-JP" altLang="en-US"/>
              <a:t>本社が発行するメルマガの構成は毎回決まっている。</a:t>
            </a:r>
            <a:r>
              <a:rPr lang="en-US" altLang="ja-JP"/>
              <a:t>1</a:t>
            </a:r>
            <a:r>
              <a:rPr lang="ja-JP" altLang="en-US"/>
              <a:t>．新車購入を勧めるための情報、</a:t>
            </a:r>
            <a:r>
              <a:rPr lang="en-US" altLang="ja-JP"/>
              <a:t>2</a:t>
            </a:r>
            <a:r>
              <a:rPr lang="ja-JP" altLang="en-US"/>
              <a:t>．車検や点検に関する情報、</a:t>
            </a:r>
            <a:r>
              <a:rPr lang="en-US" altLang="ja-JP"/>
              <a:t>3</a:t>
            </a:r>
            <a:r>
              <a:rPr lang="ja-JP" altLang="en-US"/>
              <a:t>．オプションや保険などの付随情報の</a:t>
            </a:r>
            <a:r>
              <a:rPr lang="en-US" altLang="ja-JP"/>
              <a:t>3</a:t>
            </a:r>
            <a:r>
              <a:rPr lang="ja-JP" altLang="en-US"/>
              <a:t>つである。　　　　　　　　　　　　　　　　　　　　　　　　　　　　　　　　　　　　　　　　　　　　　　　　　　　　　　　　　　　　　　　　　　　　　　</a:t>
            </a:r>
          </a:p>
          <a:p>
            <a:pPr>
              <a:buFont typeface="Arial" charset="0"/>
              <a:buNone/>
            </a:pPr>
            <a:r>
              <a:rPr lang="ja-JP" altLang="en-US"/>
              <a:t>　　　　　　　　　　　　　　　　　　　　　　　　　　　　　　　　　　　　　　　　　　　　　　　　　</a:t>
            </a:r>
            <a:r>
              <a:rPr lang="ja-JP" altLang="en-US" b="1"/>
              <a:t>（本社：マーケティング企画部）</a:t>
            </a:r>
          </a:p>
          <a:p>
            <a:pPr>
              <a:buFont typeface="Arial" charset="0"/>
              <a:buChar char="-"/>
            </a:pPr>
            <a:endParaRPr lang="ja-JP" altLang="en-US"/>
          </a:p>
          <a:p>
            <a:pPr>
              <a:buFont typeface="Arial" charset="0"/>
              <a:buChar char="-"/>
            </a:pPr>
            <a:r>
              <a:rPr lang="ja-JP" altLang="en-US"/>
              <a:t>本社からは、本社データベースに記録されているお客様の購買履歴を基に</a:t>
            </a:r>
            <a:r>
              <a:rPr lang="en-US" altLang="ja-JP"/>
              <a:t>DM</a:t>
            </a:r>
            <a:r>
              <a:rPr lang="ja-JP" altLang="en-US"/>
              <a:t>を発送している。販売店は販売店独自のシステムで管理された顧客情報に基づき</a:t>
            </a:r>
            <a:r>
              <a:rPr lang="en-US" altLang="ja-JP"/>
              <a:t>DM</a:t>
            </a:r>
            <a:r>
              <a:rPr lang="ja-JP" altLang="en-US"/>
              <a:t>を発送していると思う。　　　　　　　　　　　　　　　　　　　　　　　　　　　　　　　　　　　　　　　　　　　　　　　　　　　　　　</a:t>
            </a:r>
          </a:p>
          <a:p>
            <a:pPr>
              <a:buFont typeface="Arial" charset="0"/>
              <a:buNone/>
            </a:pPr>
            <a:r>
              <a:rPr lang="ja-JP" altLang="en-US"/>
              <a:t>　　　　　　　　　　　　　　　　　　　　　　　　　　　　　　　　　　　　　　　　　　　　　　　　　</a:t>
            </a:r>
            <a:r>
              <a:rPr lang="ja-JP" altLang="en-US" b="1"/>
              <a:t>（本社：マーケティング企画部</a:t>
            </a:r>
            <a:r>
              <a:rPr lang="ja-JP" altLang="en-US"/>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p:cNvSpPr>
            <a:spLocks noGrp="1"/>
          </p:cNvSpPr>
          <p:nvPr>
            <p:ph type="sldNum" sz="quarter" idx="10"/>
          </p:nvPr>
        </p:nvSpPr>
        <p:spPr/>
        <p:txBody>
          <a:bodyPr/>
          <a:lstStyle/>
          <a:p>
            <a:fld id="{BF1C3875-13EE-4643-84CE-1ABCFB5D18F8}" type="slidenum">
              <a:rPr lang="en-US" altLang="ja-JP"/>
              <a:pPr/>
              <a:t>57</a:t>
            </a:fld>
            <a:endParaRPr lang="en-US" altLang="ja-JP"/>
          </a:p>
        </p:txBody>
      </p:sp>
      <p:sp>
        <p:nvSpPr>
          <p:cNvPr id="768002"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解答例①</a:t>
            </a:r>
            <a:r>
              <a:rPr lang="en-US" altLang="ja-JP"/>
              <a:t>》</a:t>
            </a:r>
            <a:r>
              <a:rPr lang="ja-JP" altLang="en-US"/>
              <a:t>お客様への情報提供体制について</a:t>
            </a:r>
          </a:p>
        </p:txBody>
      </p:sp>
      <p:sp>
        <p:nvSpPr>
          <p:cNvPr id="768003" name="Text Box 3"/>
          <p:cNvSpPr txBox="1">
            <a:spLocks noChangeArrowheads="1"/>
          </p:cNvSpPr>
          <p:nvPr/>
        </p:nvSpPr>
        <p:spPr bwMode="auto">
          <a:xfrm>
            <a:off x="484188" y="2759075"/>
            <a:ext cx="8280400" cy="1581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5738" indent="-18573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Arial" charset="0"/>
              <a:buChar char="-"/>
            </a:pPr>
            <a:r>
              <a:rPr lang="ja-JP" altLang="ja-JP"/>
              <a:t>本社がお客様に送っているダイレクトメール（DM）やメルマガの中身がお客様の望む情報ではない。お客様から「いつも分厚いDMや長いメルマガが届いてうっとうしい」とクレームを受けたこともある。</a:t>
            </a:r>
            <a:endParaRPr lang="ja-JP" altLang="en-US"/>
          </a:p>
          <a:p>
            <a:pPr>
              <a:buFont typeface="Arial" charset="0"/>
              <a:buNone/>
            </a:pPr>
            <a:r>
              <a:rPr lang="ja-JP" altLang="ja-JP"/>
              <a:t>　　　　　　　　　　　　　　　　　　　　　　　　　　　　　　　　　　　　　　　　　　　　　　　　　　　　　　　</a:t>
            </a:r>
            <a:r>
              <a:rPr lang="ja-JP" altLang="ja-JP" b="1"/>
              <a:t>　（販売店：営業担当）</a:t>
            </a:r>
            <a:endParaRPr lang="ja-JP" altLang="en-US" b="1"/>
          </a:p>
          <a:p>
            <a:pPr>
              <a:buFont typeface="Arial" charset="0"/>
              <a:buNone/>
            </a:pPr>
            <a:endParaRPr lang="ja-JP" altLang="en-US" b="1"/>
          </a:p>
          <a:p>
            <a:pPr>
              <a:buFont typeface="Arial" charset="0"/>
              <a:buChar char="-"/>
            </a:pPr>
            <a:r>
              <a:rPr lang="ja-JP" altLang="ja-JP"/>
              <a:t>販売店が独自に送っているDMについては、新車案内の時はターゲット顧客により内容を変えているが、アフターサービスや車検の案内の時は、全顧客に対してほぼ一律の内容を送信している状況である。　　　　　　　　　　　　　　　　　　　　　　　　　　　　　　　　　　　　　　　　　　　　　</a:t>
            </a:r>
          </a:p>
          <a:p>
            <a:r>
              <a:rPr lang="ja-JP" altLang="ja-JP"/>
              <a:t>　　　　　　　　　　　　　　　　　　　　　　　　　　　　　　　　　　　　　　　　　　　　　　</a:t>
            </a:r>
            <a:r>
              <a:rPr lang="ja-JP" altLang="ja-JP" b="1"/>
              <a:t>　　　　　　　　</a:t>
            </a:r>
            <a:r>
              <a:rPr lang="ja-JP" altLang="en-US" b="1"/>
              <a:t> </a:t>
            </a:r>
            <a:r>
              <a:rPr lang="ja-JP" altLang="ja-JP" b="1"/>
              <a:t>　（販売店：営業担当）</a:t>
            </a:r>
            <a:endParaRPr lang="ja-JP" altLang="en-US" b="1"/>
          </a:p>
        </p:txBody>
      </p:sp>
      <p:sp>
        <p:nvSpPr>
          <p:cNvPr id="768004" name="Text Box 4"/>
          <p:cNvSpPr txBox="1">
            <a:spLocks noChangeArrowheads="1"/>
          </p:cNvSpPr>
          <p:nvPr/>
        </p:nvSpPr>
        <p:spPr bwMode="auto">
          <a:xfrm>
            <a:off x="254000" y="2420938"/>
            <a:ext cx="16430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＜ヒアリング結果＞</a:t>
            </a:r>
          </a:p>
        </p:txBody>
      </p:sp>
      <p:sp>
        <p:nvSpPr>
          <p:cNvPr id="768005" name="AutoShape 5"/>
          <p:cNvSpPr>
            <a:spLocks noChangeArrowheads="1"/>
          </p:cNvSpPr>
          <p:nvPr/>
        </p:nvSpPr>
        <p:spPr bwMode="auto">
          <a:xfrm>
            <a:off x="360363" y="1182688"/>
            <a:ext cx="8532812" cy="914400"/>
          </a:xfrm>
          <a:prstGeom prst="roundRect">
            <a:avLst>
              <a:gd name="adj" fmla="val 16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8006" name="Text Box 6"/>
          <p:cNvSpPr txBox="1">
            <a:spLocks noChangeArrowheads="1"/>
          </p:cNvSpPr>
          <p:nvPr/>
        </p:nvSpPr>
        <p:spPr bwMode="auto">
          <a:xfrm>
            <a:off x="484188" y="4703763"/>
            <a:ext cx="8280400" cy="1581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5738" indent="-18573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Arial" charset="0"/>
              <a:buChar char="-"/>
            </a:pPr>
            <a:r>
              <a:rPr lang="ja-JP" altLang="en-US"/>
              <a:t>本社が発行するメルマガの構成は毎回決まっている。</a:t>
            </a:r>
            <a:r>
              <a:rPr lang="en-US" altLang="ja-JP"/>
              <a:t>1</a:t>
            </a:r>
            <a:r>
              <a:rPr lang="ja-JP" altLang="en-US"/>
              <a:t>．新車購入を勧めるための情報、</a:t>
            </a:r>
            <a:r>
              <a:rPr lang="en-US" altLang="ja-JP"/>
              <a:t>2</a:t>
            </a:r>
            <a:r>
              <a:rPr lang="ja-JP" altLang="en-US"/>
              <a:t>．車検や点検に関する情報、</a:t>
            </a:r>
            <a:r>
              <a:rPr lang="en-US" altLang="ja-JP"/>
              <a:t>3</a:t>
            </a:r>
            <a:r>
              <a:rPr lang="ja-JP" altLang="en-US"/>
              <a:t>．オプションや保険などの付随情報の</a:t>
            </a:r>
            <a:r>
              <a:rPr lang="en-US" altLang="ja-JP"/>
              <a:t>3</a:t>
            </a:r>
            <a:r>
              <a:rPr lang="ja-JP" altLang="en-US"/>
              <a:t>つである。　　　　　　　　　　　　　　　　　　　　　　　　　　　　　　　　　　　　　　　　　　　　　　　　　　　　　　　　　　　　　　　　　　　　　　</a:t>
            </a:r>
          </a:p>
          <a:p>
            <a:pPr>
              <a:buFont typeface="Arial" charset="0"/>
              <a:buNone/>
            </a:pPr>
            <a:r>
              <a:rPr lang="ja-JP" altLang="en-US"/>
              <a:t>　　　　　　　　　　　　　　　　　　　　　　　　　　　　　　　　　　　　　　　　　　　　　　　　　</a:t>
            </a:r>
            <a:r>
              <a:rPr lang="ja-JP" altLang="en-US" b="1"/>
              <a:t>（本社：マーケティング企画部）</a:t>
            </a:r>
          </a:p>
          <a:p>
            <a:pPr>
              <a:buFont typeface="Arial" charset="0"/>
              <a:buChar char="-"/>
            </a:pPr>
            <a:endParaRPr lang="ja-JP" altLang="en-US"/>
          </a:p>
          <a:p>
            <a:pPr>
              <a:buFont typeface="Arial" charset="0"/>
              <a:buChar char="-"/>
            </a:pPr>
            <a:r>
              <a:rPr lang="ja-JP" altLang="en-US"/>
              <a:t>本社からは、本社データベースに記録されているお客様の購買履歴を基に</a:t>
            </a:r>
            <a:r>
              <a:rPr lang="en-US" altLang="ja-JP"/>
              <a:t>DM</a:t>
            </a:r>
            <a:r>
              <a:rPr lang="ja-JP" altLang="en-US"/>
              <a:t>を発送している。販売店は販売店独自のシステムで管理された顧客情報に基づき</a:t>
            </a:r>
            <a:r>
              <a:rPr lang="en-US" altLang="ja-JP"/>
              <a:t>DM</a:t>
            </a:r>
            <a:r>
              <a:rPr lang="ja-JP" altLang="en-US"/>
              <a:t>を発送していると思う。　　　　　　　　　　　　　　　　　　　　　　　　　　　　　　　　　　　　　　　　　　　　　　　　　　　　　　</a:t>
            </a:r>
          </a:p>
          <a:p>
            <a:pPr>
              <a:buFont typeface="Arial" charset="0"/>
              <a:buNone/>
            </a:pPr>
            <a:r>
              <a:rPr lang="ja-JP" altLang="en-US"/>
              <a:t>　　　　　　　　　　　　　　　　　　　　　　　　　　　　　　　　　　　　　　　　　　　　　　　　　</a:t>
            </a:r>
            <a:r>
              <a:rPr lang="ja-JP" altLang="en-US" b="1"/>
              <a:t>（本社：マーケティング企画部</a:t>
            </a:r>
            <a:r>
              <a:rPr lang="ja-JP" altLang="en-US"/>
              <a:t>）</a:t>
            </a:r>
          </a:p>
        </p:txBody>
      </p:sp>
      <p:sp>
        <p:nvSpPr>
          <p:cNvPr id="768007" name="Text Box 7"/>
          <p:cNvSpPr txBox="1">
            <a:spLocks noChangeArrowheads="1"/>
          </p:cNvSpPr>
          <p:nvPr/>
        </p:nvSpPr>
        <p:spPr bwMode="auto">
          <a:xfrm>
            <a:off x="466725" y="1382713"/>
            <a:ext cx="82819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pPr>
            <a:r>
              <a:rPr lang="ja-JP" altLang="en-US" sz="1600">
                <a:solidFill>
                  <a:srgbClr val="000000"/>
                </a:solidFill>
                <a:latin typeface="ＭＳ Ｐゴシック" pitchFamily="50" charset="-128"/>
              </a:rPr>
              <a:t>お客様が望む情報を提供できておらず、かつニーズ把握のための情報が不足している。顧客満足向上のためには、顧客嗜好を特定するための情報収集及び活用が必要である。</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p:cNvSpPr>
            <a:spLocks noGrp="1"/>
          </p:cNvSpPr>
          <p:nvPr>
            <p:ph type="sldNum" sz="quarter" idx="10"/>
          </p:nvPr>
        </p:nvSpPr>
        <p:spPr/>
        <p:txBody>
          <a:bodyPr/>
          <a:lstStyle/>
          <a:p>
            <a:fld id="{37603F9B-8BA8-4FC7-976F-E908861E4D08}" type="slidenum">
              <a:rPr lang="en-US" altLang="ja-JP"/>
              <a:pPr/>
              <a:t>58</a:t>
            </a:fld>
            <a:endParaRPr lang="en-US" altLang="ja-JP"/>
          </a:p>
        </p:txBody>
      </p:sp>
      <p:sp>
        <p:nvSpPr>
          <p:cNvPr id="769026"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解答例②</a:t>
            </a:r>
            <a:r>
              <a:rPr lang="en-US" altLang="ja-JP"/>
              <a:t>》</a:t>
            </a:r>
            <a:r>
              <a:rPr lang="ja-JP" altLang="en-US"/>
              <a:t>お客様への情報提供体制について</a:t>
            </a:r>
          </a:p>
        </p:txBody>
      </p:sp>
      <p:sp>
        <p:nvSpPr>
          <p:cNvPr id="769027" name="Text Box 3"/>
          <p:cNvSpPr txBox="1">
            <a:spLocks noChangeArrowheads="1"/>
          </p:cNvSpPr>
          <p:nvPr/>
        </p:nvSpPr>
        <p:spPr bwMode="auto">
          <a:xfrm>
            <a:off x="484188" y="2759075"/>
            <a:ext cx="8280400" cy="1581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5738" indent="-18573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Arial" charset="0"/>
              <a:buChar char="-"/>
            </a:pPr>
            <a:r>
              <a:rPr lang="ja-JP" altLang="ja-JP"/>
              <a:t>本社がお客様に送っているダイレクトメール（DM）やメルマガの中身がお客様の望む情報ではない。お客様から「いつも分厚いDMや長いメルマガが届いてうっとうしい」とクレームを受けたこともある。</a:t>
            </a:r>
            <a:endParaRPr lang="ja-JP" altLang="en-US"/>
          </a:p>
          <a:p>
            <a:pPr>
              <a:buFont typeface="Arial" charset="0"/>
              <a:buNone/>
            </a:pPr>
            <a:r>
              <a:rPr lang="ja-JP" altLang="ja-JP"/>
              <a:t>　　　　　　　　　　　　　　　　　　　　　　　　　　　　　　　　　　　　　　　　　　　　　　　　　　　　　　　</a:t>
            </a:r>
            <a:r>
              <a:rPr lang="ja-JP" altLang="ja-JP" b="1"/>
              <a:t>　（販売店：営業担当）</a:t>
            </a:r>
            <a:endParaRPr lang="ja-JP" altLang="en-US" b="1"/>
          </a:p>
          <a:p>
            <a:pPr>
              <a:buFont typeface="Arial" charset="0"/>
              <a:buNone/>
            </a:pPr>
            <a:endParaRPr lang="ja-JP" altLang="en-US" b="1"/>
          </a:p>
          <a:p>
            <a:pPr>
              <a:buFont typeface="Arial" charset="0"/>
              <a:buChar char="-"/>
            </a:pPr>
            <a:r>
              <a:rPr lang="ja-JP" altLang="ja-JP"/>
              <a:t>販売店が独自に送っているDMについては、新車案内の時はターゲット顧客により内容を変えているが、アフターサービスや車検の案内の時は、全顧客に対してほぼ一律の内容を送信している状況である。　　　　　　　　　　　　　　　　　　　　　　　　　　　　　　　　　　　　　　　　　　　　　</a:t>
            </a:r>
          </a:p>
          <a:p>
            <a:r>
              <a:rPr lang="ja-JP" altLang="ja-JP"/>
              <a:t>　　　　　　　　　　　　　　　　　　　　　　　　　　　　　　　　　　　　　　　　　　　　　　</a:t>
            </a:r>
            <a:r>
              <a:rPr lang="ja-JP" altLang="ja-JP" b="1"/>
              <a:t>　　　　　　　　</a:t>
            </a:r>
            <a:r>
              <a:rPr lang="ja-JP" altLang="en-US" b="1"/>
              <a:t> </a:t>
            </a:r>
            <a:r>
              <a:rPr lang="ja-JP" altLang="ja-JP" b="1"/>
              <a:t>　（販売店：営業担当）</a:t>
            </a:r>
            <a:endParaRPr lang="ja-JP" altLang="en-US" b="1"/>
          </a:p>
        </p:txBody>
      </p:sp>
      <p:sp>
        <p:nvSpPr>
          <p:cNvPr id="769028" name="Text Box 4"/>
          <p:cNvSpPr txBox="1">
            <a:spLocks noChangeArrowheads="1"/>
          </p:cNvSpPr>
          <p:nvPr/>
        </p:nvSpPr>
        <p:spPr bwMode="auto">
          <a:xfrm>
            <a:off x="254000" y="2420938"/>
            <a:ext cx="16430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＜ヒアリング結果＞</a:t>
            </a:r>
          </a:p>
        </p:txBody>
      </p:sp>
      <p:sp>
        <p:nvSpPr>
          <p:cNvPr id="769029" name="AutoShape 5"/>
          <p:cNvSpPr>
            <a:spLocks noChangeArrowheads="1"/>
          </p:cNvSpPr>
          <p:nvPr/>
        </p:nvSpPr>
        <p:spPr bwMode="auto">
          <a:xfrm>
            <a:off x="360363" y="1182688"/>
            <a:ext cx="8532812" cy="914400"/>
          </a:xfrm>
          <a:prstGeom prst="roundRect">
            <a:avLst>
              <a:gd name="adj" fmla="val 16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9030" name="Text Box 6"/>
          <p:cNvSpPr txBox="1">
            <a:spLocks noChangeArrowheads="1"/>
          </p:cNvSpPr>
          <p:nvPr/>
        </p:nvSpPr>
        <p:spPr bwMode="auto">
          <a:xfrm>
            <a:off x="484188" y="4703763"/>
            <a:ext cx="8280400" cy="1581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5738" indent="-18573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Arial" charset="0"/>
              <a:buChar char="-"/>
            </a:pPr>
            <a:r>
              <a:rPr lang="ja-JP" altLang="en-US"/>
              <a:t>本社が発行するメルマガの構成は毎回決まっている。</a:t>
            </a:r>
            <a:r>
              <a:rPr lang="en-US" altLang="ja-JP"/>
              <a:t>1</a:t>
            </a:r>
            <a:r>
              <a:rPr lang="ja-JP" altLang="en-US"/>
              <a:t>．新車購入を勧めるための情報、</a:t>
            </a:r>
            <a:r>
              <a:rPr lang="en-US" altLang="ja-JP"/>
              <a:t>2</a:t>
            </a:r>
            <a:r>
              <a:rPr lang="ja-JP" altLang="en-US"/>
              <a:t>．車検や点検に関する情報、</a:t>
            </a:r>
            <a:r>
              <a:rPr lang="en-US" altLang="ja-JP"/>
              <a:t>3</a:t>
            </a:r>
            <a:r>
              <a:rPr lang="ja-JP" altLang="en-US"/>
              <a:t>．オプションや保険などの付随情報の</a:t>
            </a:r>
            <a:r>
              <a:rPr lang="en-US" altLang="ja-JP"/>
              <a:t>3</a:t>
            </a:r>
            <a:r>
              <a:rPr lang="ja-JP" altLang="en-US"/>
              <a:t>つである。　　　　　　　　　　　　　　　　　　　　　　　　　　　　　　　　　　　　　　　　　　　　　　　　　　　　　　　　　　　　　　　　　　　　　　</a:t>
            </a:r>
          </a:p>
          <a:p>
            <a:pPr>
              <a:buFont typeface="Arial" charset="0"/>
              <a:buNone/>
            </a:pPr>
            <a:r>
              <a:rPr lang="ja-JP" altLang="en-US"/>
              <a:t>　　　　　　　　　　　　　　　　　　　　　　　　　　　　　　　　　　　　　　　　　　　　　　　　　</a:t>
            </a:r>
            <a:r>
              <a:rPr lang="ja-JP" altLang="en-US" b="1"/>
              <a:t>（本社：マーケティング企画部）</a:t>
            </a:r>
          </a:p>
          <a:p>
            <a:pPr>
              <a:buFont typeface="Arial" charset="0"/>
              <a:buChar char="-"/>
            </a:pPr>
            <a:endParaRPr lang="ja-JP" altLang="en-US"/>
          </a:p>
          <a:p>
            <a:pPr>
              <a:buFont typeface="Arial" charset="0"/>
              <a:buChar char="-"/>
            </a:pPr>
            <a:r>
              <a:rPr lang="ja-JP" altLang="en-US"/>
              <a:t>本社からは、本社データベースに記録されているお客様の購買履歴を基に</a:t>
            </a:r>
            <a:r>
              <a:rPr lang="en-US" altLang="ja-JP"/>
              <a:t>DM</a:t>
            </a:r>
            <a:r>
              <a:rPr lang="ja-JP" altLang="en-US"/>
              <a:t>を発送している。販売店は販売店独自のシステムで管理された顧客情報に基づき</a:t>
            </a:r>
            <a:r>
              <a:rPr lang="en-US" altLang="ja-JP"/>
              <a:t>DM</a:t>
            </a:r>
            <a:r>
              <a:rPr lang="ja-JP" altLang="en-US"/>
              <a:t>を発送していると思う。　　　　　　　　　　　　　　　　　　　　　　　　　　　　　　　　　　　　　　　　　　　　　　　　　　　　　　</a:t>
            </a:r>
          </a:p>
          <a:p>
            <a:pPr>
              <a:buFont typeface="Arial" charset="0"/>
              <a:buNone/>
            </a:pPr>
            <a:r>
              <a:rPr lang="ja-JP" altLang="en-US"/>
              <a:t>　　　　　　　　　　　　　　　　　　　　　　　　　　　　　　　　　　　　　　　　　　　　　　　　　</a:t>
            </a:r>
            <a:r>
              <a:rPr lang="ja-JP" altLang="en-US" b="1"/>
              <a:t>（本社：マーケティング企画部</a:t>
            </a:r>
            <a:r>
              <a:rPr lang="ja-JP" altLang="en-US"/>
              <a:t>）</a:t>
            </a:r>
          </a:p>
        </p:txBody>
      </p:sp>
      <p:sp>
        <p:nvSpPr>
          <p:cNvPr id="769031" name="Text Box 7"/>
          <p:cNvSpPr txBox="1">
            <a:spLocks noChangeArrowheads="1"/>
          </p:cNvSpPr>
          <p:nvPr/>
        </p:nvSpPr>
        <p:spPr bwMode="auto">
          <a:xfrm>
            <a:off x="503238" y="1268413"/>
            <a:ext cx="8281987"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pPr>
            <a:r>
              <a:rPr lang="ja-JP" altLang="en-US" sz="1600">
                <a:solidFill>
                  <a:srgbClr val="000000"/>
                </a:solidFill>
                <a:latin typeface="ＭＳ Ｐゴシック" pitchFamily="50" charset="-128"/>
              </a:rPr>
              <a:t>本社と販売店がそれぞれお客様に情報提供をしており、顧客ニーズに応えきれていない。本社はベースとなるコンテンツ作成に徹し、顧客ニーズをよく知る各販売店がカスタマイズして</a:t>
            </a:r>
            <a:r>
              <a:rPr lang="en-US" altLang="ja-JP" sz="1600">
                <a:solidFill>
                  <a:srgbClr val="000000"/>
                </a:solidFill>
                <a:latin typeface="ＭＳ Ｐゴシック" pitchFamily="50" charset="-128"/>
              </a:rPr>
              <a:t>DM</a:t>
            </a:r>
            <a:r>
              <a:rPr lang="ja-JP" altLang="en-US" sz="1600">
                <a:solidFill>
                  <a:srgbClr val="000000"/>
                </a:solidFill>
                <a:latin typeface="ＭＳ Ｐゴシック" pitchFamily="50" charset="-128"/>
              </a:rPr>
              <a:t>、メルマガを発行すべきである。</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p:cNvSpPr>
            <a:spLocks noGrp="1"/>
          </p:cNvSpPr>
          <p:nvPr>
            <p:ph type="sldNum" sz="quarter" idx="10"/>
          </p:nvPr>
        </p:nvSpPr>
        <p:spPr/>
        <p:txBody>
          <a:bodyPr/>
          <a:lstStyle/>
          <a:p>
            <a:fld id="{6BC1ABF0-F961-4DA9-9420-4E929C4C7527}" type="slidenum">
              <a:rPr lang="en-US" altLang="ja-JP"/>
              <a:pPr/>
              <a:t>5</a:t>
            </a:fld>
            <a:endParaRPr lang="en-US" altLang="ja-JP"/>
          </a:p>
        </p:txBody>
      </p:sp>
      <p:sp>
        <p:nvSpPr>
          <p:cNvPr id="699394" name="Rectangle 2"/>
          <p:cNvSpPr>
            <a:spLocks noGrp="1" noChangeArrowheads="1"/>
          </p:cNvSpPr>
          <p:nvPr>
            <p:ph type="title"/>
          </p:nvPr>
        </p:nvSpPr>
        <p:spPr>
          <a:xfrm>
            <a:off x="457200" y="454025"/>
            <a:ext cx="8218488" cy="457200"/>
          </a:xfrm>
        </p:spPr>
        <p:txBody>
          <a:bodyPr/>
          <a:lstStyle/>
          <a:p>
            <a:r>
              <a:rPr lang="en-US" altLang="ja-JP"/>
              <a:t>《</a:t>
            </a:r>
            <a:r>
              <a:rPr lang="ja-JP" altLang="en-US"/>
              <a:t>ワークシート</a:t>
            </a:r>
            <a:r>
              <a:rPr lang="en-US" altLang="ja-JP"/>
              <a:t>》</a:t>
            </a:r>
            <a:r>
              <a:rPr lang="ja-JP" altLang="en-US"/>
              <a:t>良かった点／改善すべき点</a:t>
            </a:r>
          </a:p>
        </p:txBody>
      </p:sp>
      <p:sp>
        <p:nvSpPr>
          <p:cNvPr id="699395" name="Rectangle 3"/>
          <p:cNvSpPr>
            <a:spLocks noGrp="1" noChangeArrowheads="1"/>
          </p:cNvSpPr>
          <p:nvPr>
            <p:ph type="body" idx="1"/>
          </p:nvPr>
        </p:nvSpPr>
        <p:spPr/>
        <p:txBody>
          <a:bodyPr/>
          <a:lstStyle/>
          <a:p>
            <a:endParaRPr lang="ja-JP" altLang="ja-JP"/>
          </a:p>
        </p:txBody>
      </p:sp>
      <p:sp>
        <p:nvSpPr>
          <p:cNvPr id="699396" name="Rectangle 4"/>
          <p:cNvSpPr>
            <a:spLocks noChangeArrowheads="1"/>
          </p:cNvSpPr>
          <p:nvPr/>
        </p:nvSpPr>
        <p:spPr bwMode="auto">
          <a:xfrm>
            <a:off x="755650" y="1844675"/>
            <a:ext cx="1368425" cy="43926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99397" name="Rectangle 5"/>
          <p:cNvSpPr>
            <a:spLocks noChangeArrowheads="1"/>
          </p:cNvSpPr>
          <p:nvPr/>
        </p:nvSpPr>
        <p:spPr bwMode="auto">
          <a:xfrm>
            <a:off x="2124075" y="1844675"/>
            <a:ext cx="3168650" cy="43926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99398" name="Rectangle 6"/>
          <p:cNvSpPr>
            <a:spLocks noChangeArrowheads="1"/>
          </p:cNvSpPr>
          <p:nvPr/>
        </p:nvSpPr>
        <p:spPr bwMode="auto">
          <a:xfrm>
            <a:off x="5292725" y="1844675"/>
            <a:ext cx="3168650" cy="439261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99401" name="Rectangle 9"/>
          <p:cNvSpPr>
            <a:spLocks noChangeArrowheads="1"/>
          </p:cNvSpPr>
          <p:nvPr/>
        </p:nvSpPr>
        <p:spPr bwMode="auto">
          <a:xfrm>
            <a:off x="806450" y="1457325"/>
            <a:ext cx="12668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プレゼンター</a:t>
            </a:r>
          </a:p>
        </p:txBody>
      </p:sp>
      <p:sp>
        <p:nvSpPr>
          <p:cNvPr id="699402" name="Rectangle 10"/>
          <p:cNvSpPr>
            <a:spLocks noChangeArrowheads="1"/>
          </p:cNvSpPr>
          <p:nvPr/>
        </p:nvSpPr>
        <p:spPr bwMode="auto">
          <a:xfrm>
            <a:off x="3135313" y="1457325"/>
            <a:ext cx="11493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良かった点</a:t>
            </a:r>
          </a:p>
        </p:txBody>
      </p:sp>
      <p:sp>
        <p:nvSpPr>
          <p:cNvPr id="699403" name="Rectangle 11"/>
          <p:cNvSpPr>
            <a:spLocks noChangeArrowheads="1"/>
          </p:cNvSpPr>
          <p:nvPr/>
        </p:nvSpPr>
        <p:spPr bwMode="auto">
          <a:xfrm>
            <a:off x="6194425" y="1457325"/>
            <a:ext cx="13700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t>改善すべき点</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p:cNvSpPr>
            <a:spLocks noGrp="1"/>
          </p:cNvSpPr>
          <p:nvPr>
            <p:ph type="sldNum" sz="quarter" idx="10"/>
          </p:nvPr>
        </p:nvSpPr>
        <p:spPr/>
        <p:txBody>
          <a:bodyPr/>
          <a:lstStyle/>
          <a:p>
            <a:fld id="{20947CEB-BCCD-43D1-AE90-C73D007D361A}" type="slidenum">
              <a:rPr lang="en-US" altLang="ja-JP"/>
              <a:pPr/>
              <a:t>59</a:t>
            </a:fld>
            <a:endParaRPr lang="en-US" altLang="ja-JP"/>
          </a:p>
        </p:txBody>
      </p:sp>
      <p:sp>
        <p:nvSpPr>
          <p:cNvPr id="770050"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メッセージ作成②</a:t>
            </a:r>
          </a:p>
        </p:txBody>
      </p:sp>
      <p:sp>
        <p:nvSpPr>
          <p:cNvPr id="770051" name="Text Box 3"/>
          <p:cNvSpPr txBox="1">
            <a:spLocks noChangeArrowheads="1"/>
          </p:cNvSpPr>
          <p:nvPr/>
        </p:nvSpPr>
        <p:spPr bwMode="auto">
          <a:xfrm>
            <a:off x="1609725" y="1162050"/>
            <a:ext cx="56959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ja-JP"/>
              <a:t>状況設定を踏まえた上で、下記のスライドのメッセージを記入してください。</a:t>
            </a:r>
            <a:endParaRPr lang="ja-JP" altLang="en-US"/>
          </a:p>
        </p:txBody>
      </p:sp>
      <p:sp>
        <p:nvSpPr>
          <p:cNvPr id="770052" name="Text Box 4"/>
          <p:cNvSpPr txBox="1">
            <a:spLocks noChangeArrowheads="1"/>
          </p:cNvSpPr>
          <p:nvPr/>
        </p:nvSpPr>
        <p:spPr bwMode="auto">
          <a:xfrm>
            <a:off x="1624013" y="1592263"/>
            <a:ext cx="6802437"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スライド作成者：パッケージソフト販売会社の営業チームリーダー</a:t>
            </a:r>
          </a:p>
          <a:p>
            <a:pPr algn="l"/>
            <a:r>
              <a:rPr lang="ja-JP" altLang="en-US"/>
              <a:t>目的：</a:t>
            </a:r>
            <a:r>
              <a:rPr lang="en-US" altLang="ja-JP"/>
              <a:t>S</a:t>
            </a:r>
            <a:r>
              <a:rPr lang="ja-JP" altLang="en-US"/>
              <a:t>社への営業プロセス管理パッケージ提案におけるパワーマップをもとに、営業会議で上司及び営業本部長へ今後の営業プロセスについて説明する</a:t>
            </a:r>
          </a:p>
        </p:txBody>
      </p:sp>
      <p:sp>
        <p:nvSpPr>
          <p:cNvPr id="770053" name="Text Box 5"/>
          <p:cNvSpPr txBox="1">
            <a:spLocks noChangeArrowheads="1"/>
          </p:cNvSpPr>
          <p:nvPr/>
        </p:nvSpPr>
        <p:spPr bwMode="auto">
          <a:xfrm>
            <a:off x="469900" y="1152525"/>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＜演習＞</a:t>
            </a:r>
          </a:p>
        </p:txBody>
      </p:sp>
      <p:sp>
        <p:nvSpPr>
          <p:cNvPr id="770054" name="Text Box 6"/>
          <p:cNvSpPr txBox="1">
            <a:spLocks noChangeArrowheads="1"/>
          </p:cNvSpPr>
          <p:nvPr/>
        </p:nvSpPr>
        <p:spPr bwMode="auto">
          <a:xfrm>
            <a:off x="454025" y="1592263"/>
            <a:ext cx="12477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TW" altLang="en-US"/>
              <a:t>＜状況設定＞</a:t>
            </a:r>
            <a:endParaRPr lang="ja-JP" altLang="en-US"/>
          </a:p>
        </p:txBody>
      </p:sp>
      <p:pic>
        <p:nvPicPr>
          <p:cNvPr id="770055" name="Picture 7"/>
          <p:cNvPicPr>
            <a:picLocks noChangeAspect="1" noChangeArrowheads="1"/>
          </p:cNvPicPr>
          <p:nvPr/>
        </p:nvPicPr>
        <p:blipFill>
          <a:blip r:embed="rId2">
            <a:extLst>
              <a:ext uri="{28A0092B-C50C-407E-A947-70E740481C1C}">
                <a14:useLocalDpi xmlns:a14="http://schemas.microsoft.com/office/drawing/2010/main" val="0"/>
              </a:ext>
            </a:extLst>
          </a:blip>
          <a:srcRect l="18457" t="16254" r="12549" b="19270"/>
          <a:stretch>
            <a:fillRect/>
          </a:stretch>
        </p:blipFill>
        <p:spPr bwMode="auto">
          <a:xfrm>
            <a:off x="1479550" y="2382838"/>
            <a:ext cx="6116638" cy="42862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3"/>
          <p:cNvSpPr>
            <a:spLocks noGrp="1"/>
          </p:cNvSpPr>
          <p:nvPr>
            <p:ph type="sldNum" sz="quarter" idx="10"/>
          </p:nvPr>
        </p:nvSpPr>
        <p:spPr/>
        <p:txBody>
          <a:bodyPr/>
          <a:lstStyle/>
          <a:p>
            <a:fld id="{18993976-017D-4329-B87F-039D13436B9A}" type="slidenum">
              <a:rPr lang="en-US" altLang="ja-JP"/>
              <a:pPr/>
              <a:t>60</a:t>
            </a:fld>
            <a:endParaRPr lang="en-US" altLang="ja-JP"/>
          </a:p>
        </p:txBody>
      </p:sp>
      <p:sp>
        <p:nvSpPr>
          <p:cNvPr id="771074" name="Rectangle 2"/>
          <p:cNvSpPr>
            <a:spLocks noGrp="1" noChangeArrowheads="1"/>
          </p:cNvSpPr>
          <p:nvPr>
            <p:ph type="title"/>
          </p:nvPr>
        </p:nvSpPr>
        <p:spPr>
          <a:xfrm>
            <a:off x="457200" y="454025"/>
            <a:ext cx="8218488" cy="457200"/>
          </a:xfrm>
        </p:spPr>
        <p:txBody>
          <a:bodyPr/>
          <a:lstStyle/>
          <a:p>
            <a:r>
              <a:rPr lang="en-US" altLang="ja-JP"/>
              <a:t>《</a:t>
            </a:r>
            <a:r>
              <a:rPr lang="ja-JP" altLang="en-US"/>
              <a:t>ワークシート</a:t>
            </a:r>
            <a:r>
              <a:rPr lang="en-US" altLang="ja-JP"/>
              <a:t>》S</a:t>
            </a:r>
            <a:r>
              <a:rPr lang="ja-JP" altLang="en-US"/>
              <a:t>社のパワーマップについて</a:t>
            </a:r>
          </a:p>
        </p:txBody>
      </p:sp>
      <p:sp>
        <p:nvSpPr>
          <p:cNvPr id="771075" name="Rectangle 3"/>
          <p:cNvSpPr>
            <a:spLocks noChangeArrowheads="1"/>
          </p:cNvSpPr>
          <p:nvPr/>
        </p:nvSpPr>
        <p:spPr bwMode="auto">
          <a:xfrm>
            <a:off x="3384550" y="2565400"/>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影響者</a:t>
            </a:r>
          </a:p>
        </p:txBody>
      </p:sp>
      <p:sp>
        <p:nvSpPr>
          <p:cNvPr id="771076" name="Rectangle 4"/>
          <p:cNvSpPr>
            <a:spLocks noChangeArrowheads="1"/>
          </p:cNvSpPr>
          <p:nvPr/>
        </p:nvSpPr>
        <p:spPr bwMode="auto">
          <a:xfrm>
            <a:off x="3384550" y="2854325"/>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佐藤本部長（肯定的）</a:t>
            </a:r>
          </a:p>
          <a:p>
            <a:pPr>
              <a:spcBef>
                <a:spcPct val="20000"/>
              </a:spcBef>
            </a:pPr>
            <a:r>
              <a:rPr lang="ja-JP" altLang="en-US" sz="1200">
                <a:latin typeface="ＭＳ Ｐゴシック" pitchFamily="50" charset="-128"/>
              </a:rPr>
              <a:t>面識なし</a:t>
            </a:r>
          </a:p>
        </p:txBody>
      </p:sp>
      <p:sp>
        <p:nvSpPr>
          <p:cNvPr id="771077" name="Rectangle 5"/>
          <p:cNvSpPr>
            <a:spLocks noChangeArrowheads="1"/>
          </p:cNvSpPr>
          <p:nvPr/>
        </p:nvSpPr>
        <p:spPr bwMode="auto">
          <a:xfrm>
            <a:off x="3384550" y="3892550"/>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決定者</a:t>
            </a:r>
          </a:p>
        </p:txBody>
      </p:sp>
      <p:sp>
        <p:nvSpPr>
          <p:cNvPr id="771078" name="Rectangle 6"/>
          <p:cNvSpPr>
            <a:spLocks noChangeArrowheads="1"/>
          </p:cNvSpPr>
          <p:nvPr/>
        </p:nvSpPr>
        <p:spPr bwMode="auto">
          <a:xfrm>
            <a:off x="3384550" y="4181475"/>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山本事業部長（中立）</a:t>
            </a:r>
          </a:p>
          <a:p>
            <a:pPr>
              <a:spcBef>
                <a:spcPct val="20000"/>
              </a:spcBef>
            </a:pPr>
            <a:r>
              <a:rPr lang="ja-JP" altLang="en-US" sz="1200">
                <a:latin typeface="ＭＳ Ｐゴシック" pitchFamily="50" charset="-128"/>
              </a:rPr>
              <a:t>面識あり</a:t>
            </a:r>
          </a:p>
        </p:txBody>
      </p:sp>
      <p:cxnSp>
        <p:nvCxnSpPr>
          <p:cNvPr id="771079" name="AutoShape 7"/>
          <p:cNvCxnSpPr>
            <a:cxnSpLocks noChangeShapeType="1"/>
            <a:stCxn id="771076" idx="2"/>
            <a:endCxn id="771077" idx="0"/>
          </p:cNvCxnSpPr>
          <p:nvPr/>
        </p:nvCxnSpPr>
        <p:spPr bwMode="auto">
          <a:xfrm>
            <a:off x="4122738" y="3394075"/>
            <a:ext cx="0" cy="498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1080" name="Rectangle 8"/>
          <p:cNvSpPr>
            <a:spLocks noChangeArrowheads="1"/>
          </p:cNvSpPr>
          <p:nvPr/>
        </p:nvSpPr>
        <p:spPr bwMode="auto">
          <a:xfrm>
            <a:off x="1079500" y="3892550"/>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影響者</a:t>
            </a:r>
          </a:p>
        </p:txBody>
      </p:sp>
      <p:sp>
        <p:nvSpPr>
          <p:cNvPr id="771081" name="Rectangle 9"/>
          <p:cNvSpPr>
            <a:spLocks noChangeArrowheads="1"/>
          </p:cNvSpPr>
          <p:nvPr/>
        </p:nvSpPr>
        <p:spPr bwMode="auto">
          <a:xfrm>
            <a:off x="1079500" y="4181475"/>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鈴木</a:t>
            </a:r>
            <a:r>
              <a:rPr lang="en-US" altLang="ja-JP" sz="1200"/>
              <a:t>IT</a:t>
            </a:r>
            <a:r>
              <a:rPr lang="ja-JP" altLang="en-US" sz="1200">
                <a:latin typeface="ＭＳ Ｐゴシック" pitchFamily="50" charset="-128"/>
              </a:rPr>
              <a:t>部長（否定的）</a:t>
            </a:r>
          </a:p>
          <a:p>
            <a:pPr>
              <a:spcBef>
                <a:spcPct val="20000"/>
              </a:spcBef>
            </a:pPr>
            <a:r>
              <a:rPr lang="ja-JP" altLang="en-US" sz="1200">
                <a:latin typeface="ＭＳ Ｐゴシック" pitchFamily="50" charset="-128"/>
              </a:rPr>
              <a:t>面識なし</a:t>
            </a:r>
          </a:p>
        </p:txBody>
      </p:sp>
      <p:cxnSp>
        <p:nvCxnSpPr>
          <p:cNvPr id="771082" name="AutoShape 10"/>
          <p:cNvCxnSpPr>
            <a:cxnSpLocks noChangeShapeType="1"/>
            <a:stCxn id="771081" idx="3"/>
            <a:endCxn id="771078" idx="1"/>
          </p:cNvCxnSpPr>
          <p:nvPr/>
        </p:nvCxnSpPr>
        <p:spPr bwMode="auto">
          <a:xfrm>
            <a:off x="2555875" y="4451350"/>
            <a:ext cx="8286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1083" name="Rectangle 11"/>
          <p:cNvSpPr>
            <a:spLocks noChangeArrowheads="1"/>
          </p:cNvSpPr>
          <p:nvPr/>
        </p:nvSpPr>
        <p:spPr bwMode="auto">
          <a:xfrm>
            <a:off x="3384550" y="5229225"/>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評価者</a:t>
            </a:r>
          </a:p>
        </p:txBody>
      </p:sp>
      <p:sp>
        <p:nvSpPr>
          <p:cNvPr id="771084" name="Rectangle 12"/>
          <p:cNvSpPr>
            <a:spLocks noChangeArrowheads="1"/>
          </p:cNvSpPr>
          <p:nvPr/>
        </p:nvSpPr>
        <p:spPr bwMode="auto">
          <a:xfrm>
            <a:off x="3384550" y="5518150"/>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田中課長（肯定的）</a:t>
            </a:r>
          </a:p>
          <a:p>
            <a:pPr>
              <a:spcBef>
                <a:spcPct val="20000"/>
              </a:spcBef>
            </a:pPr>
            <a:r>
              <a:rPr lang="ja-JP" altLang="en-US" sz="1200">
                <a:latin typeface="ＭＳ Ｐゴシック" pitchFamily="50" charset="-128"/>
              </a:rPr>
              <a:t>面識あり</a:t>
            </a:r>
          </a:p>
        </p:txBody>
      </p:sp>
      <p:cxnSp>
        <p:nvCxnSpPr>
          <p:cNvPr id="771085" name="AutoShape 13"/>
          <p:cNvCxnSpPr>
            <a:cxnSpLocks noChangeShapeType="1"/>
            <a:stCxn id="771083" idx="0"/>
            <a:endCxn id="771078" idx="2"/>
          </p:cNvCxnSpPr>
          <p:nvPr/>
        </p:nvCxnSpPr>
        <p:spPr bwMode="auto">
          <a:xfrm flipV="1">
            <a:off x="4122738" y="4721225"/>
            <a:ext cx="0" cy="508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1086" name="Rectangle 14"/>
          <p:cNvSpPr>
            <a:spLocks noChangeArrowheads="1"/>
          </p:cNvSpPr>
          <p:nvPr/>
        </p:nvSpPr>
        <p:spPr bwMode="auto">
          <a:xfrm>
            <a:off x="5724525" y="3894138"/>
            <a:ext cx="1476375" cy="2873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承認者</a:t>
            </a:r>
          </a:p>
        </p:txBody>
      </p:sp>
      <p:sp>
        <p:nvSpPr>
          <p:cNvPr id="771087" name="Rectangle 15"/>
          <p:cNvSpPr>
            <a:spLocks noChangeArrowheads="1"/>
          </p:cNvSpPr>
          <p:nvPr/>
        </p:nvSpPr>
        <p:spPr bwMode="auto">
          <a:xfrm>
            <a:off x="5724525" y="4183063"/>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社長（中立）</a:t>
            </a:r>
          </a:p>
          <a:p>
            <a:pPr>
              <a:spcBef>
                <a:spcPct val="20000"/>
              </a:spcBef>
            </a:pPr>
            <a:r>
              <a:rPr lang="ja-JP" altLang="en-US" sz="1200">
                <a:latin typeface="ＭＳ Ｐゴシック" pitchFamily="50" charset="-128"/>
              </a:rPr>
              <a:t>面識なし</a:t>
            </a:r>
          </a:p>
        </p:txBody>
      </p:sp>
      <p:cxnSp>
        <p:nvCxnSpPr>
          <p:cNvPr id="771088" name="AutoShape 16"/>
          <p:cNvCxnSpPr>
            <a:cxnSpLocks noChangeShapeType="1"/>
            <a:stCxn id="771078" idx="3"/>
            <a:endCxn id="771087" idx="1"/>
          </p:cNvCxnSpPr>
          <p:nvPr/>
        </p:nvCxnSpPr>
        <p:spPr bwMode="auto">
          <a:xfrm>
            <a:off x="4860925" y="4451350"/>
            <a:ext cx="863600" cy="15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1089" name="Rectangle 17"/>
          <p:cNvSpPr>
            <a:spLocks noChangeArrowheads="1"/>
          </p:cNvSpPr>
          <p:nvPr/>
        </p:nvSpPr>
        <p:spPr bwMode="auto">
          <a:xfrm>
            <a:off x="5435600" y="4976813"/>
            <a:ext cx="538163" cy="2159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役割</a:t>
            </a:r>
          </a:p>
        </p:txBody>
      </p:sp>
      <p:sp>
        <p:nvSpPr>
          <p:cNvPr id="771090" name="Rectangle 18"/>
          <p:cNvSpPr>
            <a:spLocks noChangeArrowheads="1"/>
          </p:cNvSpPr>
          <p:nvPr/>
        </p:nvSpPr>
        <p:spPr bwMode="auto">
          <a:xfrm>
            <a:off x="5976938" y="4976813"/>
            <a:ext cx="2662237" cy="2159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定義</a:t>
            </a:r>
          </a:p>
        </p:txBody>
      </p:sp>
      <p:sp>
        <p:nvSpPr>
          <p:cNvPr id="771091" name="Rectangle 19"/>
          <p:cNvSpPr>
            <a:spLocks noChangeArrowheads="1"/>
          </p:cNvSpPr>
          <p:nvPr/>
        </p:nvSpPr>
        <p:spPr bwMode="auto">
          <a:xfrm>
            <a:off x="5435600" y="5192713"/>
            <a:ext cx="538163"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評価者</a:t>
            </a:r>
          </a:p>
        </p:txBody>
      </p:sp>
      <p:sp>
        <p:nvSpPr>
          <p:cNvPr id="771092" name="Rectangle 20"/>
          <p:cNvSpPr>
            <a:spLocks noChangeArrowheads="1"/>
          </p:cNvSpPr>
          <p:nvPr/>
        </p:nvSpPr>
        <p:spPr bwMode="auto">
          <a:xfrm>
            <a:off x="5976938" y="5192713"/>
            <a:ext cx="266223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20000"/>
              </a:spcBef>
            </a:pPr>
            <a:r>
              <a:rPr lang="ja-JP" altLang="en-US" sz="1000">
                <a:latin typeface="ＭＳ Ｐゴシック" pitchFamily="50" charset="-128"/>
              </a:rPr>
              <a:t>決定者に上げる前に提案を評価する人</a:t>
            </a:r>
          </a:p>
        </p:txBody>
      </p:sp>
      <p:sp>
        <p:nvSpPr>
          <p:cNvPr id="771093" name="Rectangle 21"/>
          <p:cNvSpPr>
            <a:spLocks noChangeArrowheads="1"/>
          </p:cNvSpPr>
          <p:nvPr/>
        </p:nvSpPr>
        <p:spPr bwMode="auto">
          <a:xfrm>
            <a:off x="5435600" y="5481638"/>
            <a:ext cx="538163"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決定者</a:t>
            </a:r>
          </a:p>
        </p:txBody>
      </p:sp>
      <p:sp>
        <p:nvSpPr>
          <p:cNvPr id="771094" name="Rectangle 22"/>
          <p:cNvSpPr>
            <a:spLocks noChangeArrowheads="1"/>
          </p:cNvSpPr>
          <p:nvPr/>
        </p:nvSpPr>
        <p:spPr bwMode="auto">
          <a:xfrm>
            <a:off x="5976938" y="5481638"/>
            <a:ext cx="266223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20000"/>
              </a:spcBef>
            </a:pPr>
            <a:r>
              <a:rPr lang="ja-JP" altLang="en-US" sz="1000">
                <a:latin typeface="ＭＳ Ｐゴシック" pitchFamily="50" charset="-128"/>
              </a:rPr>
              <a:t>案件について実質的な意思決定を行う人</a:t>
            </a:r>
          </a:p>
        </p:txBody>
      </p:sp>
      <p:sp>
        <p:nvSpPr>
          <p:cNvPr id="771095" name="Rectangle 23"/>
          <p:cNvSpPr>
            <a:spLocks noChangeArrowheads="1"/>
          </p:cNvSpPr>
          <p:nvPr/>
        </p:nvSpPr>
        <p:spPr bwMode="auto">
          <a:xfrm>
            <a:off x="5435600" y="5768975"/>
            <a:ext cx="538163"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承認者</a:t>
            </a:r>
          </a:p>
        </p:txBody>
      </p:sp>
      <p:sp>
        <p:nvSpPr>
          <p:cNvPr id="771096" name="Rectangle 24"/>
          <p:cNvSpPr>
            <a:spLocks noChangeArrowheads="1"/>
          </p:cNvSpPr>
          <p:nvPr/>
        </p:nvSpPr>
        <p:spPr bwMode="auto">
          <a:xfrm>
            <a:off x="5976938" y="5768975"/>
            <a:ext cx="266223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20000"/>
              </a:spcBef>
            </a:pPr>
            <a:r>
              <a:rPr lang="ja-JP" altLang="en-US" sz="1000">
                <a:latin typeface="ＭＳ Ｐゴシック" pitchFamily="50" charset="-128"/>
              </a:rPr>
              <a:t>決定者の決定に対して承認を行う人</a:t>
            </a:r>
          </a:p>
        </p:txBody>
      </p:sp>
      <p:sp>
        <p:nvSpPr>
          <p:cNvPr id="771097" name="Rectangle 25"/>
          <p:cNvSpPr>
            <a:spLocks noChangeArrowheads="1"/>
          </p:cNvSpPr>
          <p:nvPr/>
        </p:nvSpPr>
        <p:spPr bwMode="auto">
          <a:xfrm>
            <a:off x="5435600" y="6056313"/>
            <a:ext cx="538163" cy="3222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影響者</a:t>
            </a:r>
          </a:p>
        </p:txBody>
      </p:sp>
      <p:sp>
        <p:nvSpPr>
          <p:cNvPr id="771098" name="Rectangle 26"/>
          <p:cNvSpPr>
            <a:spLocks noChangeArrowheads="1"/>
          </p:cNvSpPr>
          <p:nvPr/>
        </p:nvSpPr>
        <p:spPr bwMode="auto">
          <a:xfrm>
            <a:off x="5976938" y="6056313"/>
            <a:ext cx="2662237" cy="3222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spcBef>
                <a:spcPct val="20000"/>
              </a:spcBef>
            </a:pPr>
            <a:r>
              <a:rPr lang="ja-JP" altLang="en-US" sz="1000">
                <a:latin typeface="ＭＳ Ｐゴシック" pitchFamily="50" charset="-128"/>
              </a:rPr>
              <a:t>実質的な意思決定プロセスには関与していないが、決定者の意思決定に影響を及ぼす人</a:t>
            </a:r>
          </a:p>
        </p:txBody>
      </p:sp>
      <p:sp>
        <p:nvSpPr>
          <p:cNvPr id="771099" name="Text Box 27"/>
          <p:cNvSpPr txBox="1">
            <a:spLocks noChangeArrowheads="1"/>
          </p:cNvSpPr>
          <p:nvPr/>
        </p:nvSpPr>
        <p:spPr bwMode="auto">
          <a:xfrm>
            <a:off x="3276600" y="2168525"/>
            <a:ext cx="2417763"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ja-JP" b="1" u="sng">
                <a:solidFill>
                  <a:srgbClr val="000000"/>
                </a:solidFill>
              </a:rPr>
              <a:t>S</a:t>
            </a:r>
            <a:r>
              <a:rPr lang="ja-JP" altLang="en-US" b="1" u="sng">
                <a:solidFill>
                  <a:srgbClr val="000000"/>
                </a:solidFill>
                <a:latin typeface="ＭＳ Ｐゴシック" pitchFamily="50" charset="-128"/>
              </a:rPr>
              <a:t>社のパワーマップ</a:t>
            </a:r>
            <a:endParaRPr lang="ja-JP" altLang="en-US" b="1">
              <a:solidFill>
                <a:srgbClr val="000000"/>
              </a:solidFill>
              <a:latin typeface="ＭＳ Ｐゴシック" pitchFamily="50" charset="-128"/>
            </a:endParaRPr>
          </a:p>
        </p:txBody>
      </p:sp>
      <p:sp>
        <p:nvSpPr>
          <p:cNvPr id="771100" name="AutoShape 28"/>
          <p:cNvSpPr>
            <a:spLocks noChangeArrowheads="1"/>
          </p:cNvSpPr>
          <p:nvPr/>
        </p:nvSpPr>
        <p:spPr bwMode="auto">
          <a:xfrm>
            <a:off x="323850" y="1182688"/>
            <a:ext cx="8532813" cy="914400"/>
          </a:xfrm>
          <a:prstGeom prst="roundRect">
            <a:avLst>
              <a:gd name="adj" fmla="val 16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ー 3"/>
          <p:cNvSpPr>
            <a:spLocks noGrp="1"/>
          </p:cNvSpPr>
          <p:nvPr>
            <p:ph type="sldNum" sz="quarter" idx="10"/>
          </p:nvPr>
        </p:nvSpPr>
        <p:spPr/>
        <p:txBody>
          <a:bodyPr/>
          <a:lstStyle/>
          <a:p>
            <a:fld id="{1473E604-9039-4429-A1A2-AF8B328620F4}" type="slidenum">
              <a:rPr lang="en-US" altLang="ja-JP"/>
              <a:pPr/>
              <a:t>61</a:t>
            </a:fld>
            <a:endParaRPr lang="en-US" altLang="ja-JP"/>
          </a:p>
        </p:txBody>
      </p:sp>
      <p:sp>
        <p:nvSpPr>
          <p:cNvPr id="772098"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解答例①</a:t>
            </a:r>
            <a:r>
              <a:rPr lang="en-US" altLang="ja-JP"/>
              <a:t>》S</a:t>
            </a:r>
            <a:r>
              <a:rPr lang="ja-JP" altLang="en-US"/>
              <a:t>社のパワーマップについて</a:t>
            </a:r>
          </a:p>
        </p:txBody>
      </p:sp>
      <p:sp>
        <p:nvSpPr>
          <p:cNvPr id="772099" name="Rectangle 3"/>
          <p:cNvSpPr>
            <a:spLocks noChangeArrowheads="1"/>
          </p:cNvSpPr>
          <p:nvPr/>
        </p:nvSpPr>
        <p:spPr bwMode="auto">
          <a:xfrm>
            <a:off x="3384550" y="2565400"/>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影響者</a:t>
            </a:r>
          </a:p>
        </p:txBody>
      </p:sp>
      <p:sp>
        <p:nvSpPr>
          <p:cNvPr id="772100" name="Rectangle 4"/>
          <p:cNvSpPr>
            <a:spLocks noChangeArrowheads="1"/>
          </p:cNvSpPr>
          <p:nvPr/>
        </p:nvSpPr>
        <p:spPr bwMode="auto">
          <a:xfrm>
            <a:off x="3384550" y="2854325"/>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佐藤本部長（肯定的）</a:t>
            </a:r>
          </a:p>
          <a:p>
            <a:pPr>
              <a:spcBef>
                <a:spcPct val="20000"/>
              </a:spcBef>
            </a:pPr>
            <a:r>
              <a:rPr lang="ja-JP" altLang="en-US" sz="1200">
                <a:latin typeface="ＭＳ Ｐゴシック" pitchFamily="50" charset="-128"/>
              </a:rPr>
              <a:t>面識なし</a:t>
            </a:r>
          </a:p>
        </p:txBody>
      </p:sp>
      <p:sp>
        <p:nvSpPr>
          <p:cNvPr id="772101" name="Rectangle 5"/>
          <p:cNvSpPr>
            <a:spLocks noChangeArrowheads="1"/>
          </p:cNvSpPr>
          <p:nvPr/>
        </p:nvSpPr>
        <p:spPr bwMode="auto">
          <a:xfrm>
            <a:off x="3384550" y="3892550"/>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決定者</a:t>
            </a:r>
          </a:p>
        </p:txBody>
      </p:sp>
      <p:sp>
        <p:nvSpPr>
          <p:cNvPr id="772102" name="Rectangle 6"/>
          <p:cNvSpPr>
            <a:spLocks noChangeArrowheads="1"/>
          </p:cNvSpPr>
          <p:nvPr/>
        </p:nvSpPr>
        <p:spPr bwMode="auto">
          <a:xfrm>
            <a:off x="3384550" y="4181475"/>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山本事業部長（中立）</a:t>
            </a:r>
          </a:p>
          <a:p>
            <a:pPr>
              <a:spcBef>
                <a:spcPct val="20000"/>
              </a:spcBef>
            </a:pPr>
            <a:r>
              <a:rPr lang="ja-JP" altLang="en-US" sz="1200">
                <a:latin typeface="ＭＳ Ｐゴシック" pitchFamily="50" charset="-128"/>
              </a:rPr>
              <a:t>面識あり</a:t>
            </a:r>
          </a:p>
        </p:txBody>
      </p:sp>
      <p:cxnSp>
        <p:nvCxnSpPr>
          <p:cNvPr id="772103" name="AutoShape 7"/>
          <p:cNvCxnSpPr>
            <a:cxnSpLocks noChangeShapeType="1"/>
            <a:stCxn id="772100" idx="2"/>
            <a:endCxn id="772101" idx="0"/>
          </p:cNvCxnSpPr>
          <p:nvPr/>
        </p:nvCxnSpPr>
        <p:spPr bwMode="auto">
          <a:xfrm>
            <a:off x="4122738" y="3394075"/>
            <a:ext cx="0" cy="498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2104" name="Rectangle 8"/>
          <p:cNvSpPr>
            <a:spLocks noChangeArrowheads="1"/>
          </p:cNvSpPr>
          <p:nvPr/>
        </p:nvSpPr>
        <p:spPr bwMode="auto">
          <a:xfrm>
            <a:off x="1079500" y="3892550"/>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影響者</a:t>
            </a:r>
          </a:p>
        </p:txBody>
      </p:sp>
      <p:sp>
        <p:nvSpPr>
          <p:cNvPr id="772105" name="Rectangle 9"/>
          <p:cNvSpPr>
            <a:spLocks noChangeArrowheads="1"/>
          </p:cNvSpPr>
          <p:nvPr/>
        </p:nvSpPr>
        <p:spPr bwMode="auto">
          <a:xfrm>
            <a:off x="1079500" y="4181475"/>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鈴木</a:t>
            </a:r>
            <a:r>
              <a:rPr lang="en-US" altLang="ja-JP" sz="1200"/>
              <a:t>IT</a:t>
            </a:r>
            <a:r>
              <a:rPr lang="ja-JP" altLang="en-US" sz="1200">
                <a:latin typeface="ＭＳ Ｐゴシック" pitchFamily="50" charset="-128"/>
              </a:rPr>
              <a:t>部長（否定的）</a:t>
            </a:r>
          </a:p>
          <a:p>
            <a:pPr>
              <a:spcBef>
                <a:spcPct val="20000"/>
              </a:spcBef>
            </a:pPr>
            <a:r>
              <a:rPr lang="ja-JP" altLang="en-US" sz="1200">
                <a:latin typeface="ＭＳ Ｐゴシック" pitchFamily="50" charset="-128"/>
              </a:rPr>
              <a:t>面識なし</a:t>
            </a:r>
          </a:p>
        </p:txBody>
      </p:sp>
      <p:cxnSp>
        <p:nvCxnSpPr>
          <p:cNvPr id="772106" name="AutoShape 10"/>
          <p:cNvCxnSpPr>
            <a:cxnSpLocks noChangeShapeType="1"/>
            <a:stCxn id="772105" idx="3"/>
            <a:endCxn id="772102" idx="1"/>
          </p:cNvCxnSpPr>
          <p:nvPr/>
        </p:nvCxnSpPr>
        <p:spPr bwMode="auto">
          <a:xfrm>
            <a:off x="2555875" y="4451350"/>
            <a:ext cx="8286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2107" name="Rectangle 11"/>
          <p:cNvSpPr>
            <a:spLocks noChangeArrowheads="1"/>
          </p:cNvSpPr>
          <p:nvPr/>
        </p:nvSpPr>
        <p:spPr bwMode="auto">
          <a:xfrm>
            <a:off x="3384550" y="5229225"/>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評価者</a:t>
            </a:r>
          </a:p>
        </p:txBody>
      </p:sp>
      <p:sp>
        <p:nvSpPr>
          <p:cNvPr id="772108" name="Rectangle 12"/>
          <p:cNvSpPr>
            <a:spLocks noChangeArrowheads="1"/>
          </p:cNvSpPr>
          <p:nvPr/>
        </p:nvSpPr>
        <p:spPr bwMode="auto">
          <a:xfrm>
            <a:off x="3384550" y="5518150"/>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田中課長（肯定的）</a:t>
            </a:r>
          </a:p>
          <a:p>
            <a:pPr>
              <a:spcBef>
                <a:spcPct val="20000"/>
              </a:spcBef>
            </a:pPr>
            <a:r>
              <a:rPr lang="ja-JP" altLang="en-US" sz="1200">
                <a:latin typeface="ＭＳ Ｐゴシック" pitchFamily="50" charset="-128"/>
              </a:rPr>
              <a:t>面識あり</a:t>
            </a:r>
          </a:p>
        </p:txBody>
      </p:sp>
      <p:cxnSp>
        <p:nvCxnSpPr>
          <p:cNvPr id="772109" name="AutoShape 13"/>
          <p:cNvCxnSpPr>
            <a:cxnSpLocks noChangeShapeType="1"/>
            <a:stCxn id="772107" idx="0"/>
            <a:endCxn id="772102" idx="2"/>
          </p:cNvCxnSpPr>
          <p:nvPr/>
        </p:nvCxnSpPr>
        <p:spPr bwMode="auto">
          <a:xfrm flipV="1">
            <a:off x="4122738" y="4721225"/>
            <a:ext cx="0" cy="508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2110" name="Rectangle 14"/>
          <p:cNvSpPr>
            <a:spLocks noChangeArrowheads="1"/>
          </p:cNvSpPr>
          <p:nvPr/>
        </p:nvSpPr>
        <p:spPr bwMode="auto">
          <a:xfrm>
            <a:off x="5724525" y="3894138"/>
            <a:ext cx="1476375" cy="2873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承認者</a:t>
            </a:r>
          </a:p>
        </p:txBody>
      </p:sp>
      <p:sp>
        <p:nvSpPr>
          <p:cNvPr id="772111" name="Rectangle 15"/>
          <p:cNvSpPr>
            <a:spLocks noChangeArrowheads="1"/>
          </p:cNvSpPr>
          <p:nvPr/>
        </p:nvSpPr>
        <p:spPr bwMode="auto">
          <a:xfrm>
            <a:off x="5724525" y="4183063"/>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社長（中立）</a:t>
            </a:r>
          </a:p>
          <a:p>
            <a:pPr>
              <a:spcBef>
                <a:spcPct val="20000"/>
              </a:spcBef>
            </a:pPr>
            <a:r>
              <a:rPr lang="ja-JP" altLang="en-US" sz="1200">
                <a:latin typeface="ＭＳ Ｐゴシック" pitchFamily="50" charset="-128"/>
              </a:rPr>
              <a:t>面識なし</a:t>
            </a:r>
          </a:p>
        </p:txBody>
      </p:sp>
      <p:cxnSp>
        <p:nvCxnSpPr>
          <p:cNvPr id="772112" name="AutoShape 16"/>
          <p:cNvCxnSpPr>
            <a:cxnSpLocks noChangeShapeType="1"/>
            <a:stCxn id="772102" idx="3"/>
            <a:endCxn id="772111" idx="1"/>
          </p:cNvCxnSpPr>
          <p:nvPr/>
        </p:nvCxnSpPr>
        <p:spPr bwMode="auto">
          <a:xfrm>
            <a:off x="4860925" y="4451350"/>
            <a:ext cx="863600" cy="15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2113" name="Rectangle 17"/>
          <p:cNvSpPr>
            <a:spLocks noChangeArrowheads="1"/>
          </p:cNvSpPr>
          <p:nvPr/>
        </p:nvSpPr>
        <p:spPr bwMode="auto">
          <a:xfrm>
            <a:off x="5435600" y="4976813"/>
            <a:ext cx="538163" cy="2159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役割</a:t>
            </a:r>
          </a:p>
        </p:txBody>
      </p:sp>
      <p:sp>
        <p:nvSpPr>
          <p:cNvPr id="772114" name="Rectangle 18"/>
          <p:cNvSpPr>
            <a:spLocks noChangeArrowheads="1"/>
          </p:cNvSpPr>
          <p:nvPr/>
        </p:nvSpPr>
        <p:spPr bwMode="auto">
          <a:xfrm>
            <a:off x="5976938" y="4976813"/>
            <a:ext cx="2662237" cy="2159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定義</a:t>
            </a:r>
          </a:p>
        </p:txBody>
      </p:sp>
      <p:sp>
        <p:nvSpPr>
          <p:cNvPr id="772115" name="Rectangle 19"/>
          <p:cNvSpPr>
            <a:spLocks noChangeArrowheads="1"/>
          </p:cNvSpPr>
          <p:nvPr/>
        </p:nvSpPr>
        <p:spPr bwMode="auto">
          <a:xfrm>
            <a:off x="5435600" y="5192713"/>
            <a:ext cx="538163"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評価者</a:t>
            </a:r>
          </a:p>
        </p:txBody>
      </p:sp>
      <p:sp>
        <p:nvSpPr>
          <p:cNvPr id="772116" name="Rectangle 20"/>
          <p:cNvSpPr>
            <a:spLocks noChangeArrowheads="1"/>
          </p:cNvSpPr>
          <p:nvPr/>
        </p:nvSpPr>
        <p:spPr bwMode="auto">
          <a:xfrm>
            <a:off x="5976938" y="5192713"/>
            <a:ext cx="266223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20000"/>
              </a:spcBef>
            </a:pPr>
            <a:r>
              <a:rPr lang="ja-JP" altLang="en-US" sz="1000">
                <a:latin typeface="ＭＳ Ｐゴシック" pitchFamily="50" charset="-128"/>
              </a:rPr>
              <a:t>決定者に上げる前に提案を評価する人</a:t>
            </a:r>
          </a:p>
        </p:txBody>
      </p:sp>
      <p:sp>
        <p:nvSpPr>
          <p:cNvPr id="772117" name="Rectangle 21"/>
          <p:cNvSpPr>
            <a:spLocks noChangeArrowheads="1"/>
          </p:cNvSpPr>
          <p:nvPr/>
        </p:nvSpPr>
        <p:spPr bwMode="auto">
          <a:xfrm>
            <a:off x="5435600" y="5481638"/>
            <a:ext cx="538163"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決定者</a:t>
            </a:r>
          </a:p>
        </p:txBody>
      </p:sp>
      <p:sp>
        <p:nvSpPr>
          <p:cNvPr id="772118" name="Rectangle 22"/>
          <p:cNvSpPr>
            <a:spLocks noChangeArrowheads="1"/>
          </p:cNvSpPr>
          <p:nvPr/>
        </p:nvSpPr>
        <p:spPr bwMode="auto">
          <a:xfrm>
            <a:off x="5976938" y="5481638"/>
            <a:ext cx="266223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20000"/>
              </a:spcBef>
            </a:pPr>
            <a:r>
              <a:rPr lang="ja-JP" altLang="en-US" sz="1000">
                <a:latin typeface="ＭＳ Ｐゴシック" pitchFamily="50" charset="-128"/>
              </a:rPr>
              <a:t>案件について実質的な意思決定を行う人</a:t>
            </a:r>
          </a:p>
        </p:txBody>
      </p:sp>
      <p:sp>
        <p:nvSpPr>
          <p:cNvPr id="772119" name="Rectangle 23"/>
          <p:cNvSpPr>
            <a:spLocks noChangeArrowheads="1"/>
          </p:cNvSpPr>
          <p:nvPr/>
        </p:nvSpPr>
        <p:spPr bwMode="auto">
          <a:xfrm>
            <a:off x="5435600" y="5768975"/>
            <a:ext cx="538163"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承認者</a:t>
            </a:r>
          </a:p>
        </p:txBody>
      </p:sp>
      <p:sp>
        <p:nvSpPr>
          <p:cNvPr id="772120" name="Rectangle 24"/>
          <p:cNvSpPr>
            <a:spLocks noChangeArrowheads="1"/>
          </p:cNvSpPr>
          <p:nvPr/>
        </p:nvSpPr>
        <p:spPr bwMode="auto">
          <a:xfrm>
            <a:off x="5976938" y="5768975"/>
            <a:ext cx="266223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20000"/>
              </a:spcBef>
            </a:pPr>
            <a:r>
              <a:rPr lang="ja-JP" altLang="en-US" sz="1000">
                <a:latin typeface="ＭＳ Ｐゴシック" pitchFamily="50" charset="-128"/>
              </a:rPr>
              <a:t>決定者の決定に対して承認を行う人</a:t>
            </a:r>
          </a:p>
        </p:txBody>
      </p:sp>
      <p:sp>
        <p:nvSpPr>
          <p:cNvPr id="772121" name="Rectangle 25"/>
          <p:cNvSpPr>
            <a:spLocks noChangeArrowheads="1"/>
          </p:cNvSpPr>
          <p:nvPr/>
        </p:nvSpPr>
        <p:spPr bwMode="auto">
          <a:xfrm>
            <a:off x="5435600" y="6056313"/>
            <a:ext cx="538163" cy="3222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影響者</a:t>
            </a:r>
          </a:p>
        </p:txBody>
      </p:sp>
      <p:sp>
        <p:nvSpPr>
          <p:cNvPr id="772122" name="Rectangle 26"/>
          <p:cNvSpPr>
            <a:spLocks noChangeArrowheads="1"/>
          </p:cNvSpPr>
          <p:nvPr/>
        </p:nvSpPr>
        <p:spPr bwMode="auto">
          <a:xfrm>
            <a:off x="5976938" y="6056313"/>
            <a:ext cx="2662237" cy="3222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spcBef>
                <a:spcPct val="20000"/>
              </a:spcBef>
            </a:pPr>
            <a:r>
              <a:rPr lang="ja-JP" altLang="en-US" sz="1000">
                <a:latin typeface="ＭＳ Ｐゴシック" pitchFamily="50" charset="-128"/>
              </a:rPr>
              <a:t>実質的な意思決定プロセスには関与していないが、決定者の意思決定に影響を及ぼす人</a:t>
            </a:r>
          </a:p>
        </p:txBody>
      </p:sp>
      <p:sp>
        <p:nvSpPr>
          <p:cNvPr id="772123" name="Text Box 27"/>
          <p:cNvSpPr txBox="1">
            <a:spLocks noChangeArrowheads="1"/>
          </p:cNvSpPr>
          <p:nvPr/>
        </p:nvSpPr>
        <p:spPr bwMode="auto">
          <a:xfrm>
            <a:off x="3276600" y="2168525"/>
            <a:ext cx="2417763"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ja-JP" b="1" u="sng">
                <a:solidFill>
                  <a:srgbClr val="000000"/>
                </a:solidFill>
              </a:rPr>
              <a:t>S</a:t>
            </a:r>
            <a:r>
              <a:rPr lang="ja-JP" altLang="en-US" b="1" u="sng">
                <a:solidFill>
                  <a:srgbClr val="000000"/>
                </a:solidFill>
                <a:latin typeface="ＭＳ Ｐゴシック" pitchFamily="50" charset="-128"/>
              </a:rPr>
              <a:t>社のパワーマップ</a:t>
            </a:r>
            <a:endParaRPr lang="ja-JP" altLang="en-US" b="1">
              <a:solidFill>
                <a:srgbClr val="000000"/>
              </a:solidFill>
              <a:latin typeface="ＭＳ Ｐゴシック" pitchFamily="50" charset="-128"/>
            </a:endParaRPr>
          </a:p>
        </p:txBody>
      </p:sp>
      <p:sp>
        <p:nvSpPr>
          <p:cNvPr id="772124" name="AutoShape 28"/>
          <p:cNvSpPr>
            <a:spLocks noChangeArrowheads="1"/>
          </p:cNvSpPr>
          <p:nvPr/>
        </p:nvSpPr>
        <p:spPr bwMode="auto">
          <a:xfrm>
            <a:off x="323850" y="1182688"/>
            <a:ext cx="8532813" cy="914400"/>
          </a:xfrm>
          <a:prstGeom prst="roundRect">
            <a:avLst>
              <a:gd name="adj" fmla="val 16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72125" name="Text Box 29"/>
          <p:cNvSpPr txBox="1">
            <a:spLocks noChangeArrowheads="1"/>
          </p:cNvSpPr>
          <p:nvPr/>
        </p:nvSpPr>
        <p:spPr bwMode="auto">
          <a:xfrm>
            <a:off x="395288" y="1270000"/>
            <a:ext cx="8461375"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pPr>
            <a:r>
              <a:rPr lang="ja-JP" altLang="en-US" sz="1600">
                <a:solidFill>
                  <a:srgbClr val="000000"/>
                </a:solidFill>
                <a:latin typeface="ＭＳ Ｐゴシック" pitchFamily="50" charset="-128"/>
              </a:rPr>
              <a:t>提案に対して肯定的である佐藤本部長及び田中課長に対して引き続き良好な関係を構築するとともに、鈴木</a:t>
            </a:r>
            <a:r>
              <a:rPr lang="en-US" altLang="ja-JP" sz="1600">
                <a:solidFill>
                  <a:srgbClr val="000000"/>
                </a:solidFill>
              </a:rPr>
              <a:t>IT</a:t>
            </a:r>
            <a:r>
              <a:rPr lang="ja-JP" altLang="en-US" sz="1600">
                <a:solidFill>
                  <a:srgbClr val="000000"/>
                </a:solidFill>
                <a:latin typeface="ＭＳ Ｐゴシック" pitchFamily="50" charset="-128"/>
              </a:rPr>
              <a:t>部長、山本事業部長、社長に対して施策を講じ、提案に対して肯定的になってもらう必要がある。</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ー 3"/>
          <p:cNvSpPr>
            <a:spLocks noGrp="1"/>
          </p:cNvSpPr>
          <p:nvPr>
            <p:ph type="sldNum" sz="quarter" idx="10"/>
          </p:nvPr>
        </p:nvSpPr>
        <p:spPr/>
        <p:txBody>
          <a:bodyPr/>
          <a:lstStyle/>
          <a:p>
            <a:fld id="{A23A57A1-C8A5-4F88-8FBD-61C24125A31C}" type="slidenum">
              <a:rPr lang="en-US" altLang="ja-JP"/>
              <a:pPr/>
              <a:t>62</a:t>
            </a:fld>
            <a:endParaRPr lang="en-US" altLang="ja-JP"/>
          </a:p>
        </p:txBody>
      </p:sp>
      <p:sp>
        <p:nvSpPr>
          <p:cNvPr id="773122"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解答例②</a:t>
            </a:r>
            <a:r>
              <a:rPr lang="en-US" altLang="ja-JP"/>
              <a:t>》S</a:t>
            </a:r>
            <a:r>
              <a:rPr lang="ja-JP" altLang="en-US"/>
              <a:t>社のパワーマップについて</a:t>
            </a:r>
          </a:p>
        </p:txBody>
      </p:sp>
      <p:sp>
        <p:nvSpPr>
          <p:cNvPr id="773123" name="Rectangle 3"/>
          <p:cNvSpPr>
            <a:spLocks noChangeArrowheads="1"/>
          </p:cNvSpPr>
          <p:nvPr/>
        </p:nvSpPr>
        <p:spPr bwMode="auto">
          <a:xfrm>
            <a:off x="3384550" y="2565400"/>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影響者</a:t>
            </a:r>
          </a:p>
        </p:txBody>
      </p:sp>
      <p:sp>
        <p:nvSpPr>
          <p:cNvPr id="773124" name="Rectangle 4"/>
          <p:cNvSpPr>
            <a:spLocks noChangeArrowheads="1"/>
          </p:cNvSpPr>
          <p:nvPr/>
        </p:nvSpPr>
        <p:spPr bwMode="auto">
          <a:xfrm>
            <a:off x="3384550" y="2854325"/>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佐藤本部長（肯定的）</a:t>
            </a:r>
          </a:p>
          <a:p>
            <a:pPr>
              <a:spcBef>
                <a:spcPct val="20000"/>
              </a:spcBef>
            </a:pPr>
            <a:r>
              <a:rPr lang="ja-JP" altLang="en-US" sz="1200">
                <a:latin typeface="ＭＳ Ｐゴシック" pitchFamily="50" charset="-128"/>
              </a:rPr>
              <a:t>面識なし</a:t>
            </a:r>
          </a:p>
        </p:txBody>
      </p:sp>
      <p:sp>
        <p:nvSpPr>
          <p:cNvPr id="773125" name="Rectangle 5"/>
          <p:cNvSpPr>
            <a:spLocks noChangeArrowheads="1"/>
          </p:cNvSpPr>
          <p:nvPr/>
        </p:nvSpPr>
        <p:spPr bwMode="auto">
          <a:xfrm>
            <a:off x="3384550" y="3892550"/>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決定者</a:t>
            </a:r>
          </a:p>
        </p:txBody>
      </p:sp>
      <p:sp>
        <p:nvSpPr>
          <p:cNvPr id="773126" name="Rectangle 6"/>
          <p:cNvSpPr>
            <a:spLocks noChangeArrowheads="1"/>
          </p:cNvSpPr>
          <p:nvPr/>
        </p:nvSpPr>
        <p:spPr bwMode="auto">
          <a:xfrm>
            <a:off x="3384550" y="4181475"/>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山本事業部長（中立）</a:t>
            </a:r>
          </a:p>
          <a:p>
            <a:pPr>
              <a:spcBef>
                <a:spcPct val="20000"/>
              </a:spcBef>
            </a:pPr>
            <a:r>
              <a:rPr lang="ja-JP" altLang="en-US" sz="1200">
                <a:latin typeface="ＭＳ Ｐゴシック" pitchFamily="50" charset="-128"/>
              </a:rPr>
              <a:t>面識あり</a:t>
            </a:r>
          </a:p>
        </p:txBody>
      </p:sp>
      <p:cxnSp>
        <p:nvCxnSpPr>
          <p:cNvPr id="773127" name="AutoShape 7"/>
          <p:cNvCxnSpPr>
            <a:cxnSpLocks noChangeShapeType="1"/>
            <a:stCxn id="773124" idx="2"/>
            <a:endCxn id="773125" idx="0"/>
          </p:cNvCxnSpPr>
          <p:nvPr/>
        </p:nvCxnSpPr>
        <p:spPr bwMode="auto">
          <a:xfrm>
            <a:off x="4122738" y="3394075"/>
            <a:ext cx="0" cy="498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3128" name="Rectangle 8"/>
          <p:cNvSpPr>
            <a:spLocks noChangeArrowheads="1"/>
          </p:cNvSpPr>
          <p:nvPr/>
        </p:nvSpPr>
        <p:spPr bwMode="auto">
          <a:xfrm>
            <a:off x="1079500" y="3892550"/>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影響者</a:t>
            </a:r>
          </a:p>
        </p:txBody>
      </p:sp>
      <p:sp>
        <p:nvSpPr>
          <p:cNvPr id="773129" name="Rectangle 9"/>
          <p:cNvSpPr>
            <a:spLocks noChangeArrowheads="1"/>
          </p:cNvSpPr>
          <p:nvPr/>
        </p:nvSpPr>
        <p:spPr bwMode="auto">
          <a:xfrm>
            <a:off x="1079500" y="4181475"/>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鈴木</a:t>
            </a:r>
            <a:r>
              <a:rPr lang="en-US" altLang="ja-JP" sz="1200"/>
              <a:t>IT</a:t>
            </a:r>
            <a:r>
              <a:rPr lang="ja-JP" altLang="en-US" sz="1200">
                <a:latin typeface="ＭＳ Ｐゴシック" pitchFamily="50" charset="-128"/>
              </a:rPr>
              <a:t>部長（否定的）</a:t>
            </a:r>
          </a:p>
          <a:p>
            <a:pPr>
              <a:spcBef>
                <a:spcPct val="20000"/>
              </a:spcBef>
            </a:pPr>
            <a:r>
              <a:rPr lang="ja-JP" altLang="en-US" sz="1200">
                <a:latin typeface="ＭＳ Ｐゴシック" pitchFamily="50" charset="-128"/>
              </a:rPr>
              <a:t>面識なし</a:t>
            </a:r>
          </a:p>
        </p:txBody>
      </p:sp>
      <p:cxnSp>
        <p:nvCxnSpPr>
          <p:cNvPr id="773130" name="AutoShape 10"/>
          <p:cNvCxnSpPr>
            <a:cxnSpLocks noChangeShapeType="1"/>
            <a:stCxn id="773129" idx="3"/>
            <a:endCxn id="773126" idx="1"/>
          </p:cNvCxnSpPr>
          <p:nvPr/>
        </p:nvCxnSpPr>
        <p:spPr bwMode="auto">
          <a:xfrm>
            <a:off x="2555875" y="4451350"/>
            <a:ext cx="8286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3131" name="Rectangle 11"/>
          <p:cNvSpPr>
            <a:spLocks noChangeArrowheads="1"/>
          </p:cNvSpPr>
          <p:nvPr/>
        </p:nvSpPr>
        <p:spPr bwMode="auto">
          <a:xfrm>
            <a:off x="3384550" y="5229225"/>
            <a:ext cx="1476375" cy="2873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評価者</a:t>
            </a:r>
          </a:p>
        </p:txBody>
      </p:sp>
      <p:sp>
        <p:nvSpPr>
          <p:cNvPr id="773132" name="Rectangle 12"/>
          <p:cNvSpPr>
            <a:spLocks noChangeArrowheads="1"/>
          </p:cNvSpPr>
          <p:nvPr/>
        </p:nvSpPr>
        <p:spPr bwMode="auto">
          <a:xfrm>
            <a:off x="3384550" y="5518150"/>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田中課長（肯定的）</a:t>
            </a:r>
          </a:p>
          <a:p>
            <a:pPr>
              <a:spcBef>
                <a:spcPct val="20000"/>
              </a:spcBef>
            </a:pPr>
            <a:r>
              <a:rPr lang="ja-JP" altLang="en-US" sz="1200">
                <a:latin typeface="ＭＳ Ｐゴシック" pitchFamily="50" charset="-128"/>
              </a:rPr>
              <a:t>面識あり</a:t>
            </a:r>
          </a:p>
        </p:txBody>
      </p:sp>
      <p:cxnSp>
        <p:nvCxnSpPr>
          <p:cNvPr id="773133" name="AutoShape 13"/>
          <p:cNvCxnSpPr>
            <a:cxnSpLocks noChangeShapeType="1"/>
            <a:stCxn id="773131" idx="0"/>
            <a:endCxn id="773126" idx="2"/>
          </p:cNvCxnSpPr>
          <p:nvPr/>
        </p:nvCxnSpPr>
        <p:spPr bwMode="auto">
          <a:xfrm flipV="1">
            <a:off x="4122738" y="4721225"/>
            <a:ext cx="0" cy="508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3134" name="Rectangle 14"/>
          <p:cNvSpPr>
            <a:spLocks noChangeArrowheads="1"/>
          </p:cNvSpPr>
          <p:nvPr/>
        </p:nvSpPr>
        <p:spPr bwMode="auto">
          <a:xfrm>
            <a:off x="5724525" y="3894138"/>
            <a:ext cx="1476375" cy="2873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承認者</a:t>
            </a:r>
          </a:p>
        </p:txBody>
      </p:sp>
      <p:sp>
        <p:nvSpPr>
          <p:cNvPr id="773135" name="Rectangle 15"/>
          <p:cNvSpPr>
            <a:spLocks noChangeArrowheads="1"/>
          </p:cNvSpPr>
          <p:nvPr/>
        </p:nvSpPr>
        <p:spPr bwMode="auto">
          <a:xfrm>
            <a:off x="5724525" y="4183063"/>
            <a:ext cx="1476375"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社長（中立）</a:t>
            </a:r>
          </a:p>
          <a:p>
            <a:pPr>
              <a:spcBef>
                <a:spcPct val="20000"/>
              </a:spcBef>
            </a:pPr>
            <a:r>
              <a:rPr lang="ja-JP" altLang="en-US" sz="1200">
                <a:latin typeface="ＭＳ Ｐゴシック" pitchFamily="50" charset="-128"/>
              </a:rPr>
              <a:t>面識なし</a:t>
            </a:r>
          </a:p>
        </p:txBody>
      </p:sp>
      <p:cxnSp>
        <p:nvCxnSpPr>
          <p:cNvPr id="773136" name="AutoShape 16"/>
          <p:cNvCxnSpPr>
            <a:cxnSpLocks noChangeShapeType="1"/>
            <a:stCxn id="773126" idx="3"/>
            <a:endCxn id="773135" idx="1"/>
          </p:cNvCxnSpPr>
          <p:nvPr/>
        </p:nvCxnSpPr>
        <p:spPr bwMode="auto">
          <a:xfrm>
            <a:off x="4860925" y="4451350"/>
            <a:ext cx="863600" cy="15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3137" name="Rectangle 17"/>
          <p:cNvSpPr>
            <a:spLocks noChangeArrowheads="1"/>
          </p:cNvSpPr>
          <p:nvPr/>
        </p:nvSpPr>
        <p:spPr bwMode="auto">
          <a:xfrm>
            <a:off x="5435600" y="4976813"/>
            <a:ext cx="538163" cy="2159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役割</a:t>
            </a:r>
          </a:p>
        </p:txBody>
      </p:sp>
      <p:sp>
        <p:nvSpPr>
          <p:cNvPr id="773138" name="Rectangle 18"/>
          <p:cNvSpPr>
            <a:spLocks noChangeArrowheads="1"/>
          </p:cNvSpPr>
          <p:nvPr/>
        </p:nvSpPr>
        <p:spPr bwMode="auto">
          <a:xfrm>
            <a:off x="5976938" y="4976813"/>
            <a:ext cx="2662237" cy="2159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定義</a:t>
            </a:r>
          </a:p>
        </p:txBody>
      </p:sp>
      <p:sp>
        <p:nvSpPr>
          <p:cNvPr id="773139" name="Rectangle 19"/>
          <p:cNvSpPr>
            <a:spLocks noChangeArrowheads="1"/>
          </p:cNvSpPr>
          <p:nvPr/>
        </p:nvSpPr>
        <p:spPr bwMode="auto">
          <a:xfrm>
            <a:off x="5435600" y="5192713"/>
            <a:ext cx="538163"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評価者</a:t>
            </a:r>
          </a:p>
        </p:txBody>
      </p:sp>
      <p:sp>
        <p:nvSpPr>
          <p:cNvPr id="773140" name="Rectangle 20"/>
          <p:cNvSpPr>
            <a:spLocks noChangeArrowheads="1"/>
          </p:cNvSpPr>
          <p:nvPr/>
        </p:nvSpPr>
        <p:spPr bwMode="auto">
          <a:xfrm>
            <a:off x="5976938" y="5192713"/>
            <a:ext cx="266223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20000"/>
              </a:spcBef>
            </a:pPr>
            <a:r>
              <a:rPr lang="ja-JP" altLang="en-US" sz="1000">
                <a:latin typeface="ＭＳ Ｐゴシック" pitchFamily="50" charset="-128"/>
              </a:rPr>
              <a:t>決定者に上げる前に提案を評価する人</a:t>
            </a:r>
          </a:p>
        </p:txBody>
      </p:sp>
      <p:sp>
        <p:nvSpPr>
          <p:cNvPr id="773141" name="Rectangle 21"/>
          <p:cNvSpPr>
            <a:spLocks noChangeArrowheads="1"/>
          </p:cNvSpPr>
          <p:nvPr/>
        </p:nvSpPr>
        <p:spPr bwMode="auto">
          <a:xfrm>
            <a:off x="5435600" y="5481638"/>
            <a:ext cx="538163"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決定者</a:t>
            </a:r>
          </a:p>
        </p:txBody>
      </p:sp>
      <p:sp>
        <p:nvSpPr>
          <p:cNvPr id="773142" name="Rectangle 22"/>
          <p:cNvSpPr>
            <a:spLocks noChangeArrowheads="1"/>
          </p:cNvSpPr>
          <p:nvPr/>
        </p:nvSpPr>
        <p:spPr bwMode="auto">
          <a:xfrm>
            <a:off x="5976938" y="5481638"/>
            <a:ext cx="266223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20000"/>
              </a:spcBef>
            </a:pPr>
            <a:r>
              <a:rPr lang="ja-JP" altLang="en-US" sz="1000">
                <a:latin typeface="ＭＳ Ｐゴシック" pitchFamily="50" charset="-128"/>
              </a:rPr>
              <a:t>案件について実質的な意思決定を行う人</a:t>
            </a:r>
          </a:p>
        </p:txBody>
      </p:sp>
      <p:sp>
        <p:nvSpPr>
          <p:cNvPr id="773143" name="Rectangle 23"/>
          <p:cNvSpPr>
            <a:spLocks noChangeArrowheads="1"/>
          </p:cNvSpPr>
          <p:nvPr/>
        </p:nvSpPr>
        <p:spPr bwMode="auto">
          <a:xfrm>
            <a:off x="5435600" y="5768975"/>
            <a:ext cx="538163"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承認者</a:t>
            </a:r>
          </a:p>
        </p:txBody>
      </p:sp>
      <p:sp>
        <p:nvSpPr>
          <p:cNvPr id="773144" name="Rectangle 24"/>
          <p:cNvSpPr>
            <a:spLocks noChangeArrowheads="1"/>
          </p:cNvSpPr>
          <p:nvPr/>
        </p:nvSpPr>
        <p:spPr bwMode="auto">
          <a:xfrm>
            <a:off x="5976938" y="5768975"/>
            <a:ext cx="266223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20000"/>
              </a:spcBef>
            </a:pPr>
            <a:r>
              <a:rPr lang="ja-JP" altLang="en-US" sz="1000">
                <a:latin typeface="ＭＳ Ｐゴシック" pitchFamily="50" charset="-128"/>
              </a:rPr>
              <a:t>決定者の決定に対して承認を行う人</a:t>
            </a:r>
          </a:p>
        </p:txBody>
      </p:sp>
      <p:sp>
        <p:nvSpPr>
          <p:cNvPr id="773145" name="Rectangle 25"/>
          <p:cNvSpPr>
            <a:spLocks noChangeArrowheads="1"/>
          </p:cNvSpPr>
          <p:nvPr/>
        </p:nvSpPr>
        <p:spPr bwMode="auto">
          <a:xfrm>
            <a:off x="5435600" y="6056313"/>
            <a:ext cx="538163" cy="3222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000">
                <a:latin typeface="ＭＳ Ｐゴシック" pitchFamily="50" charset="-128"/>
              </a:rPr>
              <a:t>影響者</a:t>
            </a:r>
          </a:p>
        </p:txBody>
      </p:sp>
      <p:sp>
        <p:nvSpPr>
          <p:cNvPr id="773146" name="Rectangle 26"/>
          <p:cNvSpPr>
            <a:spLocks noChangeArrowheads="1"/>
          </p:cNvSpPr>
          <p:nvPr/>
        </p:nvSpPr>
        <p:spPr bwMode="auto">
          <a:xfrm>
            <a:off x="5976938" y="6056313"/>
            <a:ext cx="2662237" cy="3222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spcBef>
                <a:spcPct val="20000"/>
              </a:spcBef>
            </a:pPr>
            <a:r>
              <a:rPr lang="ja-JP" altLang="en-US" sz="1000">
                <a:latin typeface="ＭＳ Ｐゴシック" pitchFamily="50" charset="-128"/>
              </a:rPr>
              <a:t>実質的な意思決定プロセスには関与していないが、決定者の意思決定に影響を及ぼす人</a:t>
            </a:r>
          </a:p>
        </p:txBody>
      </p:sp>
      <p:sp>
        <p:nvSpPr>
          <p:cNvPr id="773147" name="Text Box 27"/>
          <p:cNvSpPr txBox="1">
            <a:spLocks noChangeArrowheads="1"/>
          </p:cNvSpPr>
          <p:nvPr/>
        </p:nvSpPr>
        <p:spPr bwMode="auto">
          <a:xfrm>
            <a:off x="3276600" y="2168525"/>
            <a:ext cx="2417763"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ja-JP" b="1" u="sng">
                <a:solidFill>
                  <a:srgbClr val="000000"/>
                </a:solidFill>
              </a:rPr>
              <a:t>S</a:t>
            </a:r>
            <a:r>
              <a:rPr lang="ja-JP" altLang="en-US" b="1" u="sng">
                <a:solidFill>
                  <a:srgbClr val="000000"/>
                </a:solidFill>
                <a:latin typeface="ＭＳ Ｐゴシック" pitchFamily="50" charset="-128"/>
              </a:rPr>
              <a:t>社のパワーマップ</a:t>
            </a:r>
            <a:endParaRPr lang="ja-JP" altLang="en-US" b="1">
              <a:solidFill>
                <a:srgbClr val="000000"/>
              </a:solidFill>
              <a:latin typeface="ＭＳ Ｐゴシック" pitchFamily="50" charset="-128"/>
            </a:endParaRPr>
          </a:p>
        </p:txBody>
      </p:sp>
      <p:sp>
        <p:nvSpPr>
          <p:cNvPr id="773148" name="AutoShape 28"/>
          <p:cNvSpPr>
            <a:spLocks noChangeArrowheads="1"/>
          </p:cNvSpPr>
          <p:nvPr/>
        </p:nvSpPr>
        <p:spPr bwMode="auto">
          <a:xfrm>
            <a:off x="323850" y="1182688"/>
            <a:ext cx="8532813" cy="914400"/>
          </a:xfrm>
          <a:prstGeom prst="roundRect">
            <a:avLst>
              <a:gd name="adj" fmla="val 16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73149" name="Text Box 29"/>
          <p:cNvSpPr txBox="1">
            <a:spLocks noChangeArrowheads="1"/>
          </p:cNvSpPr>
          <p:nvPr/>
        </p:nvSpPr>
        <p:spPr bwMode="auto">
          <a:xfrm>
            <a:off x="395288" y="1270000"/>
            <a:ext cx="8461375"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pPr>
            <a:r>
              <a:rPr lang="ja-JP" altLang="en-US" sz="1600">
                <a:solidFill>
                  <a:srgbClr val="000000"/>
                </a:solidFill>
                <a:latin typeface="ＭＳ Ｐゴシック" pitchFamily="50" charset="-128"/>
              </a:rPr>
              <a:t>影響者</a:t>
            </a:r>
            <a:r>
              <a:rPr lang="en-US" altLang="ja-JP" sz="1600">
                <a:solidFill>
                  <a:srgbClr val="000000"/>
                </a:solidFill>
                <a:latin typeface="ＭＳ Ｐゴシック" pitchFamily="50" charset="-128"/>
              </a:rPr>
              <a:t>2</a:t>
            </a:r>
            <a:r>
              <a:rPr lang="ja-JP" altLang="en-US" sz="1600">
                <a:solidFill>
                  <a:srgbClr val="000000"/>
                </a:solidFill>
                <a:latin typeface="ＭＳ Ｐゴシック" pitchFamily="50" charset="-128"/>
              </a:rPr>
              <a:t>名のパワーバランスを把握し、鈴木</a:t>
            </a:r>
            <a:r>
              <a:rPr lang="en-US" altLang="ja-JP" sz="1600">
                <a:solidFill>
                  <a:srgbClr val="000000"/>
                </a:solidFill>
                <a:latin typeface="ＭＳ Ｐゴシック" pitchFamily="50" charset="-128"/>
              </a:rPr>
              <a:t>IT</a:t>
            </a:r>
            <a:r>
              <a:rPr lang="ja-JP" altLang="en-US" sz="1600">
                <a:solidFill>
                  <a:srgbClr val="000000"/>
                </a:solidFill>
                <a:latin typeface="ＭＳ Ｐゴシック" pitchFamily="50" charset="-128"/>
              </a:rPr>
              <a:t>部長の影響力が大きい場合は鈴木</a:t>
            </a:r>
            <a:r>
              <a:rPr lang="en-US" altLang="ja-JP" sz="1600">
                <a:solidFill>
                  <a:srgbClr val="000000"/>
                </a:solidFill>
                <a:latin typeface="ＭＳ Ｐゴシック" pitchFamily="50" charset="-128"/>
              </a:rPr>
              <a:t>IT</a:t>
            </a:r>
            <a:r>
              <a:rPr lang="ja-JP" altLang="en-US" sz="1600">
                <a:solidFill>
                  <a:srgbClr val="000000"/>
                </a:solidFill>
                <a:latin typeface="ＭＳ Ｐゴシック" pitchFamily="50" charset="-128"/>
              </a:rPr>
              <a:t>部長のフォローを行う。また、山本事業部長に本パッケージのメリットを訴求し続けると同時に、山本事業部長が社長に説明するための資料の作成支援を買って出る。</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p:cNvSpPr>
            <a:spLocks noGrp="1"/>
          </p:cNvSpPr>
          <p:nvPr>
            <p:ph type="sldNum" sz="quarter" idx="10"/>
          </p:nvPr>
        </p:nvSpPr>
        <p:spPr/>
        <p:txBody>
          <a:bodyPr/>
          <a:lstStyle/>
          <a:p>
            <a:fld id="{66DE4D5D-8C26-4EA7-AA26-4FFB8FF0FE08}" type="slidenum">
              <a:rPr lang="en-US" altLang="ja-JP"/>
              <a:pPr/>
              <a:t>63</a:t>
            </a:fld>
            <a:endParaRPr lang="en-US" altLang="ja-JP"/>
          </a:p>
        </p:txBody>
      </p:sp>
      <p:sp>
        <p:nvSpPr>
          <p:cNvPr id="774146"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メッセージ作成③</a:t>
            </a:r>
          </a:p>
        </p:txBody>
      </p:sp>
      <p:sp>
        <p:nvSpPr>
          <p:cNvPr id="774147" name="Text Box 3"/>
          <p:cNvSpPr txBox="1">
            <a:spLocks noChangeArrowheads="1"/>
          </p:cNvSpPr>
          <p:nvPr/>
        </p:nvSpPr>
        <p:spPr bwMode="auto">
          <a:xfrm>
            <a:off x="1609725" y="1162050"/>
            <a:ext cx="56959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ja-JP"/>
              <a:t>状況設定を踏まえた上で、下記のスライドのメッセージを記入してください。</a:t>
            </a:r>
            <a:endParaRPr lang="ja-JP" altLang="en-US"/>
          </a:p>
        </p:txBody>
      </p:sp>
      <p:sp>
        <p:nvSpPr>
          <p:cNvPr id="774148" name="Text Box 4"/>
          <p:cNvSpPr txBox="1">
            <a:spLocks noChangeArrowheads="1"/>
          </p:cNvSpPr>
          <p:nvPr/>
        </p:nvSpPr>
        <p:spPr bwMode="auto">
          <a:xfrm>
            <a:off x="1624013" y="1592263"/>
            <a:ext cx="6802437"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スライド作成者：旅行代理店の企画部長</a:t>
            </a:r>
          </a:p>
          <a:p>
            <a:pPr algn="l"/>
            <a:r>
              <a:rPr lang="ja-JP" altLang="en-US"/>
              <a:t>目的：昨今の訪日外国人観光客の動向状況を踏まえ、社長に対してニーズの高い旅行プランを企画したい</a:t>
            </a:r>
          </a:p>
        </p:txBody>
      </p:sp>
      <p:sp>
        <p:nvSpPr>
          <p:cNvPr id="774149" name="Text Box 5"/>
          <p:cNvSpPr txBox="1">
            <a:spLocks noChangeArrowheads="1"/>
          </p:cNvSpPr>
          <p:nvPr/>
        </p:nvSpPr>
        <p:spPr bwMode="auto">
          <a:xfrm>
            <a:off x="469900" y="1152525"/>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＜演習＞</a:t>
            </a:r>
          </a:p>
        </p:txBody>
      </p:sp>
      <p:sp>
        <p:nvSpPr>
          <p:cNvPr id="774150" name="Text Box 6"/>
          <p:cNvSpPr txBox="1">
            <a:spLocks noChangeArrowheads="1"/>
          </p:cNvSpPr>
          <p:nvPr/>
        </p:nvSpPr>
        <p:spPr bwMode="auto">
          <a:xfrm>
            <a:off x="454025" y="1592263"/>
            <a:ext cx="12477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TW" altLang="en-US"/>
              <a:t>＜状況設定＞</a:t>
            </a:r>
            <a:endParaRPr lang="ja-JP" altLang="en-US"/>
          </a:p>
        </p:txBody>
      </p:sp>
      <p:pic>
        <p:nvPicPr>
          <p:cNvPr id="774155" name="Picture 11"/>
          <p:cNvPicPr>
            <a:picLocks noChangeAspect="1" noChangeArrowheads="1"/>
          </p:cNvPicPr>
          <p:nvPr/>
        </p:nvPicPr>
        <p:blipFill>
          <a:blip r:embed="rId2">
            <a:extLst>
              <a:ext uri="{28A0092B-C50C-407E-A947-70E740481C1C}">
                <a14:useLocalDpi xmlns:a14="http://schemas.microsoft.com/office/drawing/2010/main" val="0"/>
              </a:ext>
            </a:extLst>
          </a:blip>
          <a:srcRect l="22884" t="21658" r="9196" b="17317"/>
          <a:stretch>
            <a:fillRect/>
          </a:stretch>
        </p:blipFill>
        <p:spPr bwMode="auto">
          <a:xfrm>
            <a:off x="1547813" y="2425700"/>
            <a:ext cx="6192837" cy="4171950"/>
          </a:xfrm>
          <a:prstGeom prst="rect">
            <a:avLst/>
          </a:prstGeom>
          <a:noFill/>
          <a:ln w="3175" algn="ctr">
            <a:solidFill>
              <a:srgbClr val="80808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スライド番号プレースホルダー 3"/>
          <p:cNvSpPr>
            <a:spLocks noGrp="1"/>
          </p:cNvSpPr>
          <p:nvPr>
            <p:ph type="sldNum" sz="quarter" idx="10"/>
          </p:nvPr>
        </p:nvSpPr>
        <p:spPr/>
        <p:txBody>
          <a:bodyPr/>
          <a:lstStyle/>
          <a:p>
            <a:fld id="{7AA3075C-E0DF-48BC-85B3-4AA986CF278D}" type="slidenum">
              <a:rPr lang="en-US" altLang="ja-JP"/>
              <a:pPr/>
              <a:t>64</a:t>
            </a:fld>
            <a:endParaRPr lang="en-US" altLang="ja-JP"/>
          </a:p>
        </p:txBody>
      </p:sp>
      <p:sp>
        <p:nvSpPr>
          <p:cNvPr id="775170" name="Rectangle 2"/>
          <p:cNvSpPr>
            <a:spLocks noGrp="1" noChangeArrowheads="1"/>
          </p:cNvSpPr>
          <p:nvPr>
            <p:ph type="title"/>
          </p:nvPr>
        </p:nvSpPr>
        <p:spPr>
          <a:xfrm>
            <a:off x="241300" y="73025"/>
            <a:ext cx="8651875" cy="822325"/>
          </a:xfrm>
        </p:spPr>
        <p:txBody>
          <a:bodyPr/>
          <a:lstStyle/>
          <a:p>
            <a:r>
              <a:rPr lang="en-US" altLang="ja-JP"/>
              <a:t>《</a:t>
            </a:r>
            <a:r>
              <a:rPr lang="ja-JP" altLang="en-US"/>
              <a:t>ワークシート</a:t>
            </a:r>
            <a:r>
              <a:rPr lang="en-US" altLang="ja-JP"/>
              <a:t>》</a:t>
            </a:r>
            <a:br>
              <a:rPr lang="en-US" altLang="ja-JP"/>
            </a:br>
            <a:r>
              <a:rPr lang="ja-JP" altLang="en-US"/>
              <a:t>訪日するアメリカ人の数の推移及び訪日の動機について</a:t>
            </a:r>
          </a:p>
        </p:txBody>
      </p:sp>
      <p:sp>
        <p:nvSpPr>
          <p:cNvPr id="775171" name="AutoShape 3"/>
          <p:cNvSpPr>
            <a:spLocks noChangeArrowheads="1"/>
          </p:cNvSpPr>
          <p:nvPr/>
        </p:nvSpPr>
        <p:spPr bwMode="auto">
          <a:xfrm>
            <a:off x="323850" y="1182688"/>
            <a:ext cx="8532813" cy="914400"/>
          </a:xfrm>
          <a:prstGeom prst="roundRect">
            <a:avLst>
              <a:gd name="adj" fmla="val 16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75172" name="AutoShape 4"/>
          <p:cNvSpPr>
            <a:spLocks noChangeArrowheads="1"/>
          </p:cNvSpPr>
          <p:nvPr/>
        </p:nvSpPr>
        <p:spPr bwMode="auto">
          <a:xfrm rot="-1085510">
            <a:off x="2078038" y="3343275"/>
            <a:ext cx="2035175" cy="207963"/>
          </a:xfrm>
          <a:prstGeom prst="rightArrow">
            <a:avLst>
              <a:gd name="adj1" fmla="val 50000"/>
              <a:gd name="adj2" fmla="val 244656"/>
            </a:avLst>
          </a:prstGeom>
          <a:solidFill>
            <a:srgbClr val="FFCC00">
              <a:alpha val="64000"/>
            </a:srgbClr>
          </a:solidFill>
          <a:ln>
            <a:noFill/>
          </a:ln>
          <a:effectLst/>
          <a:extLs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ja-JP" altLang="ja-JP" sz="1000">
              <a:latin typeface="Tahoma" pitchFamily="34" charset="0"/>
              <a:ea typeface="MS UI Gothic" pitchFamily="50" charset="-128"/>
            </a:endParaRPr>
          </a:p>
        </p:txBody>
      </p:sp>
      <p:sp>
        <p:nvSpPr>
          <p:cNvPr id="775173" name="Text Box 5"/>
          <p:cNvSpPr txBox="1">
            <a:spLocks noChangeArrowheads="1"/>
          </p:cNvSpPr>
          <p:nvPr/>
        </p:nvSpPr>
        <p:spPr bwMode="auto">
          <a:xfrm>
            <a:off x="4967288" y="2398713"/>
            <a:ext cx="3781425"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ja-JP" altLang="en-US" b="1" u="sng">
                <a:solidFill>
                  <a:srgbClr val="000000"/>
                </a:solidFill>
              </a:rPr>
              <a:t>訪日するアメリカ人の</a:t>
            </a:r>
            <a:r>
              <a:rPr lang="ja-JP" altLang="en-US" b="1" u="sng">
                <a:solidFill>
                  <a:srgbClr val="000000"/>
                </a:solidFill>
                <a:latin typeface="ＭＳ Ｐゴシック" pitchFamily="50" charset="-128"/>
              </a:rPr>
              <a:t>動機（観光のみ　</a:t>
            </a:r>
            <a:r>
              <a:rPr lang="en-US" altLang="ja-JP" b="1" u="sng">
                <a:solidFill>
                  <a:srgbClr val="000000"/>
                </a:solidFill>
              </a:rPr>
              <a:t>2005</a:t>
            </a:r>
            <a:r>
              <a:rPr lang="ja-JP" altLang="en-US" b="1" u="sng">
                <a:solidFill>
                  <a:srgbClr val="000000"/>
                </a:solidFill>
                <a:latin typeface="ＭＳ Ｐゴシック" pitchFamily="50" charset="-128"/>
              </a:rPr>
              <a:t>年）</a:t>
            </a:r>
          </a:p>
        </p:txBody>
      </p:sp>
      <p:sp>
        <p:nvSpPr>
          <p:cNvPr id="775174" name="Rectangle 6"/>
          <p:cNvSpPr>
            <a:spLocks noChangeArrowheads="1"/>
          </p:cNvSpPr>
          <p:nvPr/>
        </p:nvSpPr>
        <p:spPr bwMode="auto">
          <a:xfrm>
            <a:off x="701675" y="2898775"/>
            <a:ext cx="3624263" cy="203676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5175" name="Line 7"/>
          <p:cNvSpPr>
            <a:spLocks noChangeShapeType="1"/>
          </p:cNvSpPr>
          <p:nvPr/>
        </p:nvSpPr>
        <p:spPr bwMode="auto">
          <a:xfrm>
            <a:off x="701675" y="4710113"/>
            <a:ext cx="42863"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76" name="Line 8"/>
          <p:cNvSpPr>
            <a:spLocks noChangeShapeType="1"/>
          </p:cNvSpPr>
          <p:nvPr/>
        </p:nvSpPr>
        <p:spPr bwMode="auto">
          <a:xfrm>
            <a:off x="701675" y="4486275"/>
            <a:ext cx="428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77" name="Line 9"/>
          <p:cNvSpPr>
            <a:spLocks noChangeShapeType="1"/>
          </p:cNvSpPr>
          <p:nvPr/>
        </p:nvSpPr>
        <p:spPr bwMode="auto">
          <a:xfrm>
            <a:off x="701675" y="4260850"/>
            <a:ext cx="428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78" name="Line 10"/>
          <p:cNvSpPr>
            <a:spLocks noChangeShapeType="1"/>
          </p:cNvSpPr>
          <p:nvPr/>
        </p:nvSpPr>
        <p:spPr bwMode="auto">
          <a:xfrm>
            <a:off x="701675" y="4035425"/>
            <a:ext cx="428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79" name="Line 11"/>
          <p:cNvSpPr>
            <a:spLocks noChangeShapeType="1"/>
          </p:cNvSpPr>
          <p:nvPr/>
        </p:nvSpPr>
        <p:spPr bwMode="auto">
          <a:xfrm>
            <a:off x="701675" y="3798888"/>
            <a:ext cx="42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80" name="Line 12"/>
          <p:cNvSpPr>
            <a:spLocks noChangeShapeType="1"/>
          </p:cNvSpPr>
          <p:nvPr/>
        </p:nvSpPr>
        <p:spPr bwMode="auto">
          <a:xfrm>
            <a:off x="701675" y="3573463"/>
            <a:ext cx="42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81" name="Line 13"/>
          <p:cNvSpPr>
            <a:spLocks noChangeShapeType="1"/>
          </p:cNvSpPr>
          <p:nvPr/>
        </p:nvSpPr>
        <p:spPr bwMode="auto">
          <a:xfrm>
            <a:off x="701675" y="3348038"/>
            <a:ext cx="42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82" name="Line 14"/>
          <p:cNvSpPr>
            <a:spLocks noChangeShapeType="1"/>
          </p:cNvSpPr>
          <p:nvPr/>
        </p:nvSpPr>
        <p:spPr bwMode="auto">
          <a:xfrm>
            <a:off x="701675" y="3122613"/>
            <a:ext cx="42863"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83" name="Line 15"/>
          <p:cNvSpPr>
            <a:spLocks noChangeShapeType="1"/>
          </p:cNvSpPr>
          <p:nvPr/>
        </p:nvSpPr>
        <p:spPr bwMode="auto">
          <a:xfrm flipV="1">
            <a:off x="1033463" y="4873625"/>
            <a:ext cx="0"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84" name="Line 16"/>
          <p:cNvSpPr>
            <a:spLocks noChangeShapeType="1"/>
          </p:cNvSpPr>
          <p:nvPr/>
        </p:nvSpPr>
        <p:spPr bwMode="auto">
          <a:xfrm flipV="1">
            <a:off x="1363663"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85" name="Line 17"/>
          <p:cNvSpPr>
            <a:spLocks noChangeShapeType="1"/>
          </p:cNvSpPr>
          <p:nvPr/>
        </p:nvSpPr>
        <p:spPr bwMode="auto">
          <a:xfrm flipV="1">
            <a:off x="1685925" y="4873625"/>
            <a:ext cx="1588"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86" name="Line 18"/>
          <p:cNvSpPr>
            <a:spLocks noChangeShapeType="1"/>
          </p:cNvSpPr>
          <p:nvPr/>
        </p:nvSpPr>
        <p:spPr bwMode="auto">
          <a:xfrm flipV="1">
            <a:off x="2017713"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87" name="Line 19"/>
          <p:cNvSpPr>
            <a:spLocks noChangeShapeType="1"/>
          </p:cNvSpPr>
          <p:nvPr/>
        </p:nvSpPr>
        <p:spPr bwMode="auto">
          <a:xfrm flipV="1">
            <a:off x="2347913"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88" name="Line 20"/>
          <p:cNvSpPr>
            <a:spLocks noChangeShapeType="1"/>
          </p:cNvSpPr>
          <p:nvPr/>
        </p:nvSpPr>
        <p:spPr bwMode="auto">
          <a:xfrm flipV="1">
            <a:off x="2679700" y="4873625"/>
            <a:ext cx="1588"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89" name="Line 21"/>
          <p:cNvSpPr>
            <a:spLocks noChangeShapeType="1"/>
          </p:cNvSpPr>
          <p:nvPr/>
        </p:nvSpPr>
        <p:spPr bwMode="auto">
          <a:xfrm flipV="1">
            <a:off x="3011488" y="4873625"/>
            <a:ext cx="0"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90" name="Line 22"/>
          <p:cNvSpPr>
            <a:spLocks noChangeShapeType="1"/>
          </p:cNvSpPr>
          <p:nvPr/>
        </p:nvSpPr>
        <p:spPr bwMode="auto">
          <a:xfrm flipV="1">
            <a:off x="3341688"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91" name="Line 23"/>
          <p:cNvSpPr>
            <a:spLocks noChangeShapeType="1"/>
          </p:cNvSpPr>
          <p:nvPr/>
        </p:nvSpPr>
        <p:spPr bwMode="auto">
          <a:xfrm flipV="1">
            <a:off x="3663950" y="4873625"/>
            <a:ext cx="1588"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92" name="Line 24"/>
          <p:cNvSpPr>
            <a:spLocks noChangeShapeType="1"/>
          </p:cNvSpPr>
          <p:nvPr/>
        </p:nvSpPr>
        <p:spPr bwMode="auto">
          <a:xfrm flipV="1">
            <a:off x="3995738"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193" name="Freeform 25"/>
          <p:cNvSpPr>
            <a:spLocks/>
          </p:cNvSpPr>
          <p:nvPr/>
        </p:nvSpPr>
        <p:spPr bwMode="auto">
          <a:xfrm>
            <a:off x="863600" y="3035300"/>
            <a:ext cx="3302000" cy="1263650"/>
          </a:xfrm>
          <a:custGeom>
            <a:avLst/>
            <a:gdLst>
              <a:gd name="T0" fmla="*/ 0 w 389"/>
              <a:gd name="T1" fmla="*/ 101 h 101"/>
              <a:gd name="T2" fmla="*/ 39 w 389"/>
              <a:gd name="T3" fmla="*/ 83 h 101"/>
              <a:gd name="T4" fmla="*/ 78 w 389"/>
              <a:gd name="T5" fmla="*/ 72 h 101"/>
              <a:gd name="T6" fmla="*/ 117 w 389"/>
              <a:gd name="T7" fmla="*/ 54 h 101"/>
              <a:gd name="T8" fmla="*/ 156 w 389"/>
              <a:gd name="T9" fmla="*/ 43 h 101"/>
              <a:gd name="T10" fmla="*/ 195 w 389"/>
              <a:gd name="T11" fmla="*/ 32 h 101"/>
              <a:gd name="T12" fmla="*/ 233 w 389"/>
              <a:gd name="T13" fmla="*/ 47 h 101"/>
              <a:gd name="T14" fmla="*/ 272 w 389"/>
              <a:gd name="T15" fmla="*/ 32 h 101"/>
              <a:gd name="T16" fmla="*/ 311 w 389"/>
              <a:gd name="T17" fmla="*/ 58 h 101"/>
              <a:gd name="T18" fmla="*/ 350 w 389"/>
              <a:gd name="T19" fmla="*/ 22 h 101"/>
              <a:gd name="T20" fmla="*/ 389 w 389"/>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01">
                <a:moveTo>
                  <a:pt x="0" y="101"/>
                </a:moveTo>
                <a:lnTo>
                  <a:pt x="39" y="83"/>
                </a:lnTo>
                <a:lnTo>
                  <a:pt x="78" y="72"/>
                </a:lnTo>
                <a:lnTo>
                  <a:pt x="117" y="54"/>
                </a:lnTo>
                <a:lnTo>
                  <a:pt x="156" y="43"/>
                </a:lnTo>
                <a:lnTo>
                  <a:pt x="195" y="32"/>
                </a:lnTo>
                <a:lnTo>
                  <a:pt x="233" y="47"/>
                </a:lnTo>
                <a:lnTo>
                  <a:pt x="272" y="32"/>
                </a:lnTo>
                <a:lnTo>
                  <a:pt x="311" y="58"/>
                </a:lnTo>
                <a:lnTo>
                  <a:pt x="350" y="22"/>
                </a:lnTo>
                <a:lnTo>
                  <a:pt x="389" y="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5194" name="Freeform 26"/>
          <p:cNvSpPr>
            <a:spLocks/>
          </p:cNvSpPr>
          <p:nvPr/>
        </p:nvSpPr>
        <p:spPr bwMode="auto">
          <a:xfrm>
            <a:off x="838200" y="4260850"/>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195" name="Freeform 27"/>
          <p:cNvSpPr>
            <a:spLocks/>
          </p:cNvSpPr>
          <p:nvPr/>
        </p:nvSpPr>
        <p:spPr bwMode="auto">
          <a:xfrm>
            <a:off x="1168400" y="4035425"/>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196" name="Freeform 28"/>
          <p:cNvSpPr>
            <a:spLocks/>
          </p:cNvSpPr>
          <p:nvPr/>
        </p:nvSpPr>
        <p:spPr bwMode="auto">
          <a:xfrm>
            <a:off x="1500188" y="3898900"/>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197" name="Freeform 29"/>
          <p:cNvSpPr>
            <a:spLocks/>
          </p:cNvSpPr>
          <p:nvPr/>
        </p:nvSpPr>
        <p:spPr bwMode="auto">
          <a:xfrm>
            <a:off x="1830388" y="3673475"/>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198" name="Freeform 30"/>
          <p:cNvSpPr>
            <a:spLocks/>
          </p:cNvSpPr>
          <p:nvPr/>
        </p:nvSpPr>
        <p:spPr bwMode="auto">
          <a:xfrm>
            <a:off x="2162175" y="3535363"/>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199" name="Freeform 31"/>
          <p:cNvSpPr>
            <a:spLocks/>
          </p:cNvSpPr>
          <p:nvPr/>
        </p:nvSpPr>
        <p:spPr bwMode="auto">
          <a:xfrm>
            <a:off x="2492375" y="3398838"/>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200" name="Freeform 32"/>
          <p:cNvSpPr>
            <a:spLocks/>
          </p:cNvSpPr>
          <p:nvPr/>
        </p:nvSpPr>
        <p:spPr bwMode="auto">
          <a:xfrm>
            <a:off x="2816225" y="3586163"/>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201" name="Freeform 33"/>
          <p:cNvSpPr>
            <a:spLocks/>
          </p:cNvSpPr>
          <p:nvPr/>
        </p:nvSpPr>
        <p:spPr bwMode="auto">
          <a:xfrm>
            <a:off x="3146425" y="3398838"/>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202" name="Freeform 34"/>
          <p:cNvSpPr>
            <a:spLocks/>
          </p:cNvSpPr>
          <p:nvPr/>
        </p:nvSpPr>
        <p:spPr bwMode="auto">
          <a:xfrm>
            <a:off x="3478213" y="3722688"/>
            <a:ext cx="50800" cy="7620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203" name="Freeform 35"/>
          <p:cNvSpPr>
            <a:spLocks/>
          </p:cNvSpPr>
          <p:nvPr/>
        </p:nvSpPr>
        <p:spPr bwMode="auto">
          <a:xfrm>
            <a:off x="3808413" y="3273425"/>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204" name="Freeform 36"/>
          <p:cNvSpPr>
            <a:spLocks/>
          </p:cNvSpPr>
          <p:nvPr/>
        </p:nvSpPr>
        <p:spPr bwMode="auto">
          <a:xfrm>
            <a:off x="4140200" y="2998788"/>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5205" name="Rectangle 37"/>
          <p:cNvSpPr>
            <a:spLocks noChangeArrowheads="1"/>
          </p:cNvSpPr>
          <p:nvPr/>
        </p:nvSpPr>
        <p:spPr bwMode="auto">
          <a:xfrm>
            <a:off x="960438" y="4210050"/>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54</a:t>
            </a:r>
            <a:endParaRPr lang="en-US" altLang="ja-JP" sz="1000">
              <a:solidFill>
                <a:srgbClr val="000000"/>
              </a:solidFill>
              <a:ea typeface="MS UI Gothic" pitchFamily="50" charset="-128"/>
            </a:endParaRPr>
          </a:p>
        </p:txBody>
      </p:sp>
      <p:sp>
        <p:nvSpPr>
          <p:cNvPr id="775206" name="Rectangle 38"/>
          <p:cNvSpPr>
            <a:spLocks noChangeArrowheads="1"/>
          </p:cNvSpPr>
          <p:nvPr/>
        </p:nvSpPr>
        <p:spPr bwMode="auto">
          <a:xfrm>
            <a:off x="1289050" y="3986213"/>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59</a:t>
            </a:r>
            <a:endParaRPr lang="en-US" altLang="ja-JP" sz="1000">
              <a:solidFill>
                <a:srgbClr val="000000"/>
              </a:solidFill>
              <a:ea typeface="MS UI Gothic" pitchFamily="50" charset="-128"/>
            </a:endParaRPr>
          </a:p>
        </p:txBody>
      </p:sp>
      <p:sp>
        <p:nvSpPr>
          <p:cNvPr id="775207" name="Rectangle 39"/>
          <p:cNvSpPr>
            <a:spLocks noChangeArrowheads="1"/>
          </p:cNvSpPr>
          <p:nvPr/>
        </p:nvSpPr>
        <p:spPr bwMode="auto">
          <a:xfrm>
            <a:off x="1620838" y="3848100"/>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62</a:t>
            </a:r>
            <a:endParaRPr lang="en-US" altLang="ja-JP" sz="1000">
              <a:solidFill>
                <a:srgbClr val="000000"/>
              </a:solidFill>
              <a:ea typeface="MS UI Gothic" pitchFamily="50" charset="-128"/>
            </a:endParaRPr>
          </a:p>
        </p:txBody>
      </p:sp>
      <p:sp>
        <p:nvSpPr>
          <p:cNvPr id="775208" name="Rectangle 40"/>
          <p:cNvSpPr>
            <a:spLocks noChangeArrowheads="1"/>
          </p:cNvSpPr>
          <p:nvPr/>
        </p:nvSpPr>
        <p:spPr bwMode="auto">
          <a:xfrm>
            <a:off x="1951038" y="3622675"/>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67</a:t>
            </a:r>
            <a:endParaRPr lang="en-US" altLang="ja-JP" sz="1000">
              <a:solidFill>
                <a:srgbClr val="000000"/>
              </a:solidFill>
              <a:ea typeface="MS UI Gothic" pitchFamily="50" charset="-128"/>
            </a:endParaRPr>
          </a:p>
        </p:txBody>
      </p:sp>
      <p:sp>
        <p:nvSpPr>
          <p:cNvPr id="775209" name="Rectangle 41"/>
          <p:cNvSpPr>
            <a:spLocks noChangeArrowheads="1"/>
          </p:cNvSpPr>
          <p:nvPr/>
        </p:nvSpPr>
        <p:spPr bwMode="auto">
          <a:xfrm>
            <a:off x="2284413" y="3486150"/>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70</a:t>
            </a:r>
            <a:endParaRPr lang="en-US" altLang="ja-JP" sz="1000">
              <a:solidFill>
                <a:srgbClr val="000000"/>
              </a:solidFill>
              <a:ea typeface="MS UI Gothic" pitchFamily="50" charset="-128"/>
            </a:endParaRPr>
          </a:p>
        </p:txBody>
      </p:sp>
      <p:sp>
        <p:nvSpPr>
          <p:cNvPr id="775210" name="Rectangle 42"/>
          <p:cNvSpPr>
            <a:spLocks noChangeArrowheads="1"/>
          </p:cNvSpPr>
          <p:nvPr/>
        </p:nvSpPr>
        <p:spPr bwMode="auto">
          <a:xfrm>
            <a:off x="2614613" y="3348038"/>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73</a:t>
            </a:r>
            <a:endParaRPr lang="en-US" altLang="ja-JP" sz="1000">
              <a:solidFill>
                <a:srgbClr val="000000"/>
              </a:solidFill>
              <a:ea typeface="MS UI Gothic" pitchFamily="50" charset="-128"/>
            </a:endParaRPr>
          </a:p>
        </p:txBody>
      </p:sp>
      <p:sp>
        <p:nvSpPr>
          <p:cNvPr id="775211" name="Rectangle 43"/>
          <p:cNvSpPr>
            <a:spLocks noChangeArrowheads="1"/>
          </p:cNvSpPr>
          <p:nvPr/>
        </p:nvSpPr>
        <p:spPr bwMode="auto">
          <a:xfrm>
            <a:off x="2936875" y="3535363"/>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69</a:t>
            </a:r>
            <a:endParaRPr lang="en-US" altLang="ja-JP" sz="1000">
              <a:solidFill>
                <a:srgbClr val="000000"/>
              </a:solidFill>
              <a:ea typeface="MS UI Gothic" pitchFamily="50" charset="-128"/>
            </a:endParaRPr>
          </a:p>
        </p:txBody>
      </p:sp>
      <p:sp>
        <p:nvSpPr>
          <p:cNvPr id="775212" name="Rectangle 44"/>
          <p:cNvSpPr>
            <a:spLocks noChangeArrowheads="1"/>
          </p:cNvSpPr>
          <p:nvPr/>
        </p:nvSpPr>
        <p:spPr bwMode="auto">
          <a:xfrm>
            <a:off x="3267075" y="3348038"/>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73</a:t>
            </a:r>
            <a:endParaRPr lang="en-US" altLang="ja-JP" sz="1000">
              <a:solidFill>
                <a:srgbClr val="000000"/>
              </a:solidFill>
              <a:ea typeface="MS UI Gothic" pitchFamily="50" charset="-128"/>
            </a:endParaRPr>
          </a:p>
        </p:txBody>
      </p:sp>
      <p:sp>
        <p:nvSpPr>
          <p:cNvPr id="775213" name="Rectangle 45"/>
          <p:cNvSpPr>
            <a:spLocks noChangeArrowheads="1"/>
          </p:cNvSpPr>
          <p:nvPr/>
        </p:nvSpPr>
        <p:spPr bwMode="auto">
          <a:xfrm>
            <a:off x="3600450" y="3673475"/>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66</a:t>
            </a:r>
            <a:endParaRPr lang="en-US" altLang="ja-JP" sz="1000">
              <a:solidFill>
                <a:srgbClr val="000000"/>
              </a:solidFill>
              <a:ea typeface="MS UI Gothic" pitchFamily="50" charset="-128"/>
            </a:endParaRPr>
          </a:p>
        </p:txBody>
      </p:sp>
      <p:sp>
        <p:nvSpPr>
          <p:cNvPr id="775214" name="Rectangle 46"/>
          <p:cNvSpPr>
            <a:spLocks noChangeArrowheads="1"/>
          </p:cNvSpPr>
          <p:nvPr/>
        </p:nvSpPr>
        <p:spPr bwMode="auto">
          <a:xfrm>
            <a:off x="3930650" y="3222625"/>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76</a:t>
            </a:r>
            <a:endParaRPr lang="en-US" altLang="ja-JP" sz="1000">
              <a:solidFill>
                <a:srgbClr val="000000"/>
              </a:solidFill>
              <a:ea typeface="MS UI Gothic" pitchFamily="50" charset="-128"/>
            </a:endParaRPr>
          </a:p>
        </p:txBody>
      </p:sp>
      <p:sp>
        <p:nvSpPr>
          <p:cNvPr id="775215" name="Rectangle 47"/>
          <p:cNvSpPr>
            <a:spLocks noChangeArrowheads="1"/>
          </p:cNvSpPr>
          <p:nvPr/>
        </p:nvSpPr>
        <p:spPr bwMode="auto">
          <a:xfrm>
            <a:off x="4262438" y="2947988"/>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82</a:t>
            </a:r>
            <a:endParaRPr lang="en-US" altLang="ja-JP" sz="1000">
              <a:solidFill>
                <a:srgbClr val="000000"/>
              </a:solidFill>
              <a:ea typeface="MS UI Gothic" pitchFamily="50" charset="-128"/>
            </a:endParaRPr>
          </a:p>
        </p:txBody>
      </p:sp>
      <p:sp>
        <p:nvSpPr>
          <p:cNvPr id="775216" name="Rectangle 48"/>
          <p:cNvSpPr>
            <a:spLocks noChangeArrowheads="1"/>
          </p:cNvSpPr>
          <p:nvPr/>
        </p:nvSpPr>
        <p:spPr bwMode="auto">
          <a:xfrm>
            <a:off x="438150" y="4799013"/>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40</a:t>
            </a:r>
            <a:endParaRPr lang="en-US" altLang="ja-JP" sz="1000">
              <a:solidFill>
                <a:srgbClr val="000000"/>
              </a:solidFill>
              <a:ea typeface="MS UI Gothic" pitchFamily="50" charset="-128"/>
            </a:endParaRPr>
          </a:p>
        </p:txBody>
      </p:sp>
      <p:sp>
        <p:nvSpPr>
          <p:cNvPr id="775217" name="Rectangle 49"/>
          <p:cNvSpPr>
            <a:spLocks noChangeArrowheads="1"/>
          </p:cNvSpPr>
          <p:nvPr/>
        </p:nvSpPr>
        <p:spPr bwMode="auto">
          <a:xfrm>
            <a:off x="436563" y="45735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45</a:t>
            </a:r>
            <a:endParaRPr lang="en-US" altLang="ja-JP" sz="1000">
              <a:solidFill>
                <a:srgbClr val="000000"/>
              </a:solidFill>
              <a:ea typeface="MS UI Gothic" pitchFamily="50" charset="-128"/>
            </a:endParaRPr>
          </a:p>
        </p:txBody>
      </p:sp>
      <p:sp>
        <p:nvSpPr>
          <p:cNvPr id="775218" name="Rectangle 50"/>
          <p:cNvSpPr>
            <a:spLocks noChangeArrowheads="1"/>
          </p:cNvSpPr>
          <p:nvPr/>
        </p:nvSpPr>
        <p:spPr bwMode="auto">
          <a:xfrm>
            <a:off x="436563" y="4348163"/>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50</a:t>
            </a:r>
            <a:endParaRPr lang="en-US" altLang="ja-JP" sz="1000">
              <a:solidFill>
                <a:srgbClr val="000000"/>
              </a:solidFill>
              <a:ea typeface="MS UI Gothic" pitchFamily="50" charset="-128"/>
            </a:endParaRPr>
          </a:p>
        </p:txBody>
      </p:sp>
      <p:sp>
        <p:nvSpPr>
          <p:cNvPr id="775219" name="Rectangle 51"/>
          <p:cNvSpPr>
            <a:spLocks noChangeArrowheads="1"/>
          </p:cNvSpPr>
          <p:nvPr/>
        </p:nvSpPr>
        <p:spPr bwMode="auto">
          <a:xfrm>
            <a:off x="436563" y="412273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55</a:t>
            </a:r>
            <a:endParaRPr lang="en-US" altLang="ja-JP" sz="1000">
              <a:solidFill>
                <a:srgbClr val="000000"/>
              </a:solidFill>
              <a:ea typeface="MS UI Gothic" pitchFamily="50" charset="-128"/>
            </a:endParaRPr>
          </a:p>
        </p:txBody>
      </p:sp>
      <p:sp>
        <p:nvSpPr>
          <p:cNvPr id="775220" name="Rectangle 52"/>
          <p:cNvSpPr>
            <a:spLocks noChangeArrowheads="1"/>
          </p:cNvSpPr>
          <p:nvPr/>
        </p:nvSpPr>
        <p:spPr bwMode="auto">
          <a:xfrm>
            <a:off x="436563" y="389890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60</a:t>
            </a:r>
            <a:endParaRPr lang="en-US" altLang="ja-JP" sz="1000">
              <a:solidFill>
                <a:srgbClr val="000000"/>
              </a:solidFill>
              <a:ea typeface="MS UI Gothic" pitchFamily="50" charset="-128"/>
            </a:endParaRPr>
          </a:p>
        </p:txBody>
      </p:sp>
      <p:sp>
        <p:nvSpPr>
          <p:cNvPr id="775221" name="Rectangle 53"/>
          <p:cNvSpPr>
            <a:spLocks noChangeArrowheads="1"/>
          </p:cNvSpPr>
          <p:nvPr/>
        </p:nvSpPr>
        <p:spPr bwMode="auto">
          <a:xfrm>
            <a:off x="436563" y="3660775"/>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65</a:t>
            </a:r>
            <a:endParaRPr lang="en-US" altLang="ja-JP" sz="1000">
              <a:solidFill>
                <a:srgbClr val="000000"/>
              </a:solidFill>
              <a:ea typeface="MS UI Gothic" pitchFamily="50" charset="-128"/>
            </a:endParaRPr>
          </a:p>
        </p:txBody>
      </p:sp>
      <p:sp>
        <p:nvSpPr>
          <p:cNvPr id="775222" name="Rectangle 54"/>
          <p:cNvSpPr>
            <a:spLocks noChangeArrowheads="1"/>
          </p:cNvSpPr>
          <p:nvPr/>
        </p:nvSpPr>
        <p:spPr bwMode="auto">
          <a:xfrm>
            <a:off x="436563" y="343535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70</a:t>
            </a:r>
            <a:endParaRPr lang="en-US" altLang="ja-JP" sz="1000">
              <a:solidFill>
                <a:srgbClr val="000000"/>
              </a:solidFill>
              <a:ea typeface="MS UI Gothic" pitchFamily="50" charset="-128"/>
            </a:endParaRPr>
          </a:p>
        </p:txBody>
      </p:sp>
      <p:sp>
        <p:nvSpPr>
          <p:cNvPr id="775223" name="Rectangle 55"/>
          <p:cNvSpPr>
            <a:spLocks noChangeArrowheads="1"/>
          </p:cNvSpPr>
          <p:nvPr/>
        </p:nvSpPr>
        <p:spPr bwMode="auto">
          <a:xfrm>
            <a:off x="436563" y="3209925"/>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75</a:t>
            </a:r>
            <a:endParaRPr lang="en-US" altLang="ja-JP" sz="1000">
              <a:solidFill>
                <a:srgbClr val="000000"/>
              </a:solidFill>
              <a:ea typeface="MS UI Gothic" pitchFamily="50" charset="-128"/>
            </a:endParaRPr>
          </a:p>
        </p:txBody>
      </p:sp>
      <p:sp>
        <p:nvSpPr>
          <p:cNvPr id="775224" name="Rectangle 56"/>
          <p:cNvSpPr>
            <a:spLocks noChangeArrowheads="1"/>
          </p:cNvSpPr>
          <p:nvPr/>
        </p:nvSpPr>
        <p:spPr bwMode="auto">
          <a:xfrm>
            <a:off x="436563" y="29860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80</a:t>
            </a:r>
            <a:endParaRPr lang="en-US" altLang="ja-JP" sz="1000">
              <a:solidFill>
                <a:srgbClr val="000000"/>
              </a:solidFill>
              <a:ea typeface="MS UI Gothic" pitchFamily="50" charset="-128"/>
            </a:endParaRPr>
          </a:p>
        </p:txBody>
      </p:sp>
      <p:sp>
        <p:nvSpPr>
          <p:cNvPr id="775225" name="Rectangle 57"/>
          <p:cNvSpPr>
            <a:spLocks noChangeArrowheads="1"/>
          </p:cNvSpPr>
          <p:nvPr/>
        </p:nvSpPr>
        <p:spPr bwMode="auto">
          <a:xfrm>
            <a:off x="311150" y="2760663"/>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85</a:t>
            </a:r>
            <a:r>
              <a:rPr lang="ja-JP" altLang="en-US" sz="1000">
                <a:solidFill>
                  <a:srgbClr val="000000"/>
                </a:solidFill>
                <a:latin typeface="ＭＳ Ｐゴシック" pitchFamily="50" charset="-128"/>
              </a:rPr>
              <a:t>万人</a:t>
            </a:r>
            <a:endParaRPr lang="ja-JP" altLang="en-US" sz="1000">
              <a:solidFill>
                <a:srgbClr val="000000"/>
              </a:solidFill>
              <a:latin typeface="Tahoma" pitchFamily="34" charset="0"/>
              <a:ea typeface="MS UI Gothic" pitchFamily="50" charset="-128"/>
            </a:endParaRPr>
          </a:p>
        </p:txBody>
      </p:sp>
      <p:sp>
        <p:nvSpPr>
          <p:cNvPr id="775226" name="Rectangle 58"/>
          <p:cNvSpPr>
            <a:spLocks noChangeArrowheads="1"/>
          </p:cNvSpPr>
          <p:nvPr/>
        </p:nvSpPr>
        <p:spPr bwMode="auto">
          <a:xfrm>
            <a:off x="798513"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95</a:t>
            </a:r>
          </a:p>
        </p:txBody>
      </p:sp>
      <p:sp>
        <p:nvSpPr>
          <p:cNvPr id="775227" name="Rectangle 59"/>
          <p:cNvSpPr>
            <a:spLocks noChangeArrowheads="1"/>
          </p:cNvSpPr>
          <p:nvPr/>
        </p:nvSpPr>
        <p:spPr bwMode="auto">
          <a:xfrm>
            <a:off x="1131888"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96</a:t>
            </a:r>
          </a:p>
        </p:txBody>
      </p:sp>
      <p:sp>
        <p:nvSpPr>
          <p:cNvPr id="775228" name="Rectangle 60"/>
          <p:cNvSpPr>
            <a:spLocks noChangeArrowheads="1"/>
          </p:cNvSpPr>
          <p:nvPr/>
        </p:nvSpPr>
        <p:spPr bwMode="auto">
          <a:xfrm>
            <a:off x="1463675"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97</a:t>
            </a:r>
          </a:p>
        </p:txBody>
      </p:sp>
      <p:sp>
        <p:nvSpPr>
          <p:cNvPr id="775229" name="Rectangle 61"/>
          <p:cNvSpPr>
            <a:spLocks noChangeArrowheads="1"/>
          </p:cNvSpPr>
          <p:nvPr/>
        </p:nvSpPr>
        <p:spPr bwMode="auto">
          <a:xfrm>
            <a:off x="1793875"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98</a:t>
            </a:r>
          </a:p>
        </p:txBody>
      </p:sp>
      <p:sp>
        <p:nvSpPr>
          <p:cNvPr id="775230" name="Rectangle 62"/>
          <p:cNvSpPr>
            <a:spLocks noChangeArrowheads="1"/>
          </p:cNvSpPr>
          <p:nvPr/>
        </p:nvSpPr>
        <p:spPr bwMode="auto">
          <a:xfrm>
            <a:off x="2125663"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99</a:t>
            </a:r>
          </a:p>
        </p:txBody>
      </p:sp>
      <p:sp>
        <p:nvSpPr>
          <p:cNvPr id="775231" name="Rectangle 63"/>
          <p:cNvSpPr>
            <a:spLocks noChangeArrowheads="1"/>
          </p:cNvSpPr>
          <p:nvPr/>
        </p:nvSpPr>
        <p:spPr bwMode="auto">
          <a:xfrm>
            <a:off x="2459038"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00</a:t>
            </a:r>
          </a:p>
        </p:txBody>
      </p:sp>
      <p:sp>
        <p:nvSpPr>
          <p:cNvPr id="775232" name="Rectangle 64"/>
          <p:cNvSpPr>
            <a:spLocks noChangeArrowheads="1"/>
          </p:cNvSpPr>
          <p:nvPr/>
        </p:nvSpPr>
        <p:spPr bwMode="auto">
          <a:xfrm>
            <a:off x="2790825"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01</a:t>
            </a:r>
          </a:p>
        </p:txBody>
      </p:sp>
      <p:sp>
        <p:nvSpPr>
          <p:cNvPr id="775233" name="Rectangle 65"/>
          <p:cNvSpPr>
            <a:spLocks noChangeArrowheads="1"/>
          </p:cNvSpPr>
          <p:nvPr/>
        </p:nvSpPr>
        <p:spPr bwMode="auto">
          <a:xfrm>
            <a:off x="3122613"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02</a:t>
            </a:r>
          </a:p>
        </p:txBody>
      </p:sp>
      <p:sp>
        <p:nvSpPr>
          <p:cNvPr id="775234" name="Rectangle 66"/>
          <p:cNvSpPr>
            <a:spLocks noChangeArrowheads="1"/>
          </p:cNvSpPr>
          <p:nvPr/>
        </p:nvSpPr>
        <p:spPr bwMode="auto">
          <a:xfrm>
            <a:off x="3454400"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03</a:t>
            </a:r>
          </a:p>
        </p:txBody>
      </p:sp>
      <p:sp>
        <p:nvSpPr>
          <p:cNvPr id="775235" name="Rectangle 67"/>
          <p:cNvSpPr>
            <a:spLocks noChangeArrowheads="1"/>
          </p:cNvSpPr>
          <p:nvPr/>
        </p:nvSpPr>
        <p:spPr bwMode="auto">
          <a:xfrm>
            <a:off x="3786188"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04</a:t>
            </a:r>
          </a:p>
        </p:txBody>
      </p:sp>
      <p:sp>
        <p:nvSpPr>
          <p:cNvPr id="775236" name="Rectangle 68"/>
          <p:cNvSpPr>
            <a:spLocks noChangeArrowheads="1"/>
          </p:cNvSpPr>
          <p:nvPr/>
        </p:nvSpPr>
        <p:spPr bwMode="auto">
          <a:xfrm>
            <a:off x="4095750" y="5056188"/>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05</a:t>
            </a:r>
            <a:r>
              <a:rPr lang="ja-JP" altLang="en-US" sz="1000">
                <a:solidFill>
                  <a:srgbClr val="000000"/>
                </a:solidFill>
                <a:latin typeface="ＭＳ Ｐゴシック" pitchFamily="50" charset="-128"/>
                <a:ea typeface="MS UI Gothic" pitchFamily="50" charset="-128"/>
              </a:rPr>
              <a:t>年</a:t>
            </a:r>
            <a:endParaRPr lang="ja-JP" altLang="en-US" sz="1000">
              <a:solidFill>
                <a:srgbClr val="000000"/>
              </a:solidFill>
              <a:latin typeface="Tahoma" pitchFamily="34" charset="0"/>
              <a:ea typeface="MS UI Gothic" pitchFamily="50" charset="-128"/>
            </a:endParaRPr>
          </a:p>
        </p:txBody>
      </p:sp>
      <p:sp>
        <p:nvSpPr>
          <p:cNvPr id="775237" name="Text Box 69"/>
          <p:cNvSpPr txBox="1">
            <a:spLocks noChangeArrowheads="1"/>
          </p:cNvSpPr>
          <p:nvPr/>
        </p:nvSpPr>
        <p:spPr bwMode="auto">
          <a:xfrm>
            <a:off x="468313" y="2384425"/>
            <a:ext cx="395922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ja-JP" altLang="en-US" b="1" u="sng">
                <a:solidFill>
                  <a:srgbClr val="000000"/>
                </a:solidFill>
                <a:latin typeface="ＭＳ Ｐゴシック" pitchFamily="50" charset="-128"/>
              </a:rPr>
              <a:t>訪日するアメリカ人の数（観光＋ビジネス）の推移</a:t>
            </a:r>
            <a:endParaRPr lang="ja-JP" altLang="en-US" b="1">
              <a:solidFill>
                <a:srgbClr val="000000"/>
              </a:solidFill>
              <a:latin typeface="ＭＳ Ｐゴシック" pitchFamily="50" charset="-128"/>
            </a:endParaRPr>
          </a:p>
        </p:txBody>
      </p:sp>
      <p:sp>
        <p:nvSpPr>
          <p:cNvPr id="775238" name="Rectangle 70"/>
          <p:cNvSpPr>
            <a:spLocks noChangeArrowheads="1"/>
          </p:cNvSpPr>
          <p:nvPr/>
        </p:nvSpPr>
        <p:spPr bwMode="auto">
          <a:xfrm>
            <a:off x="5080000" y="2906713"/>
            <a:ext cx="3624263" cy="20574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5239" name="Rectangle 71"/>
          <p:cNvSpPr>
            <a:spLocks noChangeArrowheads="1"/>
          </p:cNvSpPr>
          <p:nvPr/>
        </p:nvSpPr>
        <p:spPr bwMode="auto">
          <a:xfrm>
            <a:off x="5257800" y="3249613"/>
            <a:ext cx="238125" cy="1714500"/>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5240" name="Rectangle 72"/>
          <p:cNvSpPr>
            <a:spLocks noChangeArrowheads="1"/>
          </p:cNvSpPr>
          <p:nvPr/>
        </p:nvSpPr>
        <p:spPr bwMode="auto">
          <a:xfrm>
            <a:off x="5861050" y="3944938"/>
            <a:ext cx="236538" cy="1019175"/>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5241" name="Rectangle 73"/>
          <p:cNvSpPr>
            <a:spLocks noChangeArrowheads="1"/>
          </p:cNvSpPr>
          <p:nvPr/>
        </p:nvSpPr>
        <p:spPr bwMode="auto">
          <a:xfrm>
            <a:off x="6462713" y="3984625"/>
            <a:ext cx="246062" cy="979488"/>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5242" name="Rectangle 74"/>
          <p:cNvSpPr>
            <a:spLocks noChangeArrowheads="1"/>
          </p:cNvSpPr>
          <p:nvPr/>
        </p:nvSpPr>
        <p:spPr bwMode="auto">
          <a:xfrm>
            <a:off x="7073900" y="4710113"/>
            <a:ext cx="238125" cy="254000"/>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5243" name="Rectangle 75"/>
          <p:cNvSpPr>
            <a:spLocks noChangeArrowheads="1"/>
          </p:cNvSpPr>
          <p:nvPr/>
        </p:nvSpPr>
        <p:spPr bwMode="auto">
          <a:xfrm>
            <a:off x="7677150" y="4719638"/>
            <a:ext cx="238125" cy="244475"/>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5244" name="Rectangle 76"/>
          <p:cNvSpPr>
            <a:spLocks noChangeArrowheads="1"/>
          </p:cNvSpPr>
          <p:nvPr/>
        </p:nvSpPr>
        <p:spPr bwMode="auto">
          <a:xfrm>
            <a:off x="8280400" y="4787900"/>
            <a:ext cx="236538" cy="176213"/>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5245" name="Line 77"/>
          <p:cNvSpPr>
            <a:spLocks noChangeShapeType="1"/>
          </p:cNvSpPr>
          <p:nvPr/>
        </p:nvSpPr>
        <p:spPr bwMode="auto">
          <a:xfrm>
            <a:off x="5080000" y="4670425"/>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246" name="Line 78"/>
          <p:cNvSpPr>
            <a:spLocks noChangeShapeType="1"/>
          </p:cNvSpPr>
          <p:nvPr/>
        </p:nvSpPr>
        <p:spPr bwMode="auto">
          <a:xfrm>
            <a:off x="5080000" y="4376738"/>
            <a:ext cx="412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247" name="Line 79"/>
          <p:cNvSpPr>
            <a:spLocks noChangeShapeType="1"/>
          </p:cNvSpPr>
          <p:nvPr/>
        </p:nvSpPr>
        <p:spPr bwMode="auto">
          <a:xfrm>
            <a:off x="5080000" y="4083050"/>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248" name="Line 80"/>
          <p:cNvSpPr>
            <a:spLocks noChangeShapeType="1"/>
          </p:cNvSpPr>
          <p:nvPr/>
        </p:nvSpPr>
        <p:spPr bwMode="auto">
          <a:xfrm>
            <a:off x="5080000" y="3787775"/>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249" name="Line 81"/>
          <p:cNvSpPr>
            <a:spLocks noChangeShapeType="1"/>
          </p:cNvSpPr>
          <p:nvPr/>
        </p:nvSpPr>
        <p:spPr bwMode="auto">
          <a:xfrm>
            <a:off x="5080000" y="3494088"/>
            <a:ext cx="412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250" name="Line 82"/>
          <p:cNvSpPr>
            <a:spLocks noChangeShapeType="1"/>
          </p:cNvSpPr>
          <p:nvPr/>
        </p:nvSpPr>
        <p:spPr bwMode="auto">
          <a:xfrm>
            <a:off x="5080000" y="3200400"/>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5251" name="Rectangle 83"/>
          <p:cNvSpPr>
            <a:spLocks noChangeArrowheads="1"/>
          </p:cNvSpPr>
          <p:nvPr/>
        </p:nvSpPr>
        <p:spPr bwMode="auto">
          <a:xfrm>
            <a:off x="5275263" y="3052763"/>
            <a:ext cx="271462"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29.1</a:t>
            </a:r>
            <a:endParaRPr lang="en-US" altLang="ja-JP" sz="1000">
              <a:solidFill>
                <a:srgbClr val="000000"/>
              </a:solidFill>
              <a:ea typeface="MS UI Gothic" pitchFamily="50" charset="-128"/>
            </a:endParaRPr>
          </a:p>
        </p:txBody>
      </p:sp>
      <p:sp>
        <p:nvSpPr>
          <p:cNvPr id="775252" name="Rectangle 84"/>
          <p:cNvSpPr>
            <a:spLocks noChangeArrowheads="1"/>
          </p:cNvSpPr>
          <p:nvPr/>
        </p:nvSpPr>
        <p:spPr bwMode="auto">
          <a:xfrm>
            <a:off x="5878513" y="3749675"/>
            <a:ext cx="2714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17.3</a:t>
            </a:r>
            <a:endParaRPr lang="en-US" altLang="ja-JP" sz="1000">
              <a:solidFill>
                <a:srgbClr val="000000"/>
              </a:solidFill>
              <a:ea typeface="MS UI Gothic" pitchFamily="50" charset="-128"/>
            </a:endParaRPr>
          </a:p>
        </p:txBody>
      </p:sp>
      <p:sp>
        <p:nvSpPr>
          <p:cNvPr id="775253" name="Rectangle 85"/>
          <p:cNvSpPr>
            <a:spLocks noChangeArrowheads="1"/>
          </p:cNvSpPr>
          <p:nvPr/>
        </p:nvSpPr>
        <p:spPr bwMode="auto">
          <a:xfrm>
            <a:off x="6481763" y="3787775"/>
            <a:ext cx="2714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16.7</a:t>
            </a:r>
            <a:endParaRPr lang="en-US" altLang="ja-JP" sz="1000">
              <a:solidFill>
                <a:srgbClr val="000000"/>
              </a:solidFill>
              <a:ea typeface="MS UI Gothic" pitchFamily="50" charset="-128"/>
            </a:endParaRPr>
          </a:p>
        </p:txBody>
      </p:sp>
      <p:sp>
        <p:nvSpPr>
          <p:cNvPr id="775254" name="Rectangle 86"/>
          <p:cNvSpPr>
            <a:spLocks noChangeArrowheads="1"/>
          </p:cNvSpPr>
          <p:nvPr/>
        </p:nvSpPr>
        <p:spPr bwMode="auto">
          <a:xfrm>
            <a:off x="7131050" y="4513263"/>
            <a:ext cx="1936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4.3</a:t>
            </a:r>
            <a:endParaRPr lang="en-US" altLang="ja-JP" sz="1000">
              <a:solidFill>
                <a:srgbClr val="000000"/>
              </a:solidFill>
              <a:ea typeface="MS UI Gothic" pitchFamily="50" charset="-128"/>
            </a:endParaRPr>
          </a:p>
        </p:txBody>
      </p:sp>
      <p:sp>
        <p:nvSpPr>
          <p:cNvPr id="775255" name="Rectangle 87"/>
          <p:cNvSpPr>
            <a:spLocks noChangeArrowheads="1"/>
          </p:cNvSpPr>
          <p:nvPr/>
        </p:nvSpPr>
        <p:spPr bwMode="auto">
          <a:xfrm>
            <a:off x="7732713" y="4522788"/>
            <a:ext cx="1936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4.1</a:t>
            </a:r>
            <a:endParaRPr lang="en-US" altLang="ja-JP" sz="1000">
              <a:solidFill>
                <a:srgbClr val="000000"/>
              </a:solidFill>
              <a:ea typeface="MS UI Gothic" pitchFamily="50" charset="-128"/>
            </a:endParaRPr>
          </a:p>
        </p:txBody>
      </p:sp>
      <p:sp>
        <p:nvSpPr>
          <p:cNvPr id="775256" name="Rectangle 88"/>
          <p:cNvSpPr>
            <a:spLocks noChangeArrowheads="1"/>
          </p:cNvSpPr>
          <p:nvPr/>
        </p:nvSpPr>
        <p:spPr bwMode="auto">
          <a:xfrm>
            <a:off x="8332788" y="4592638"/>
            <a:ext cx="1936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3.0</a:t>
            </a:r>
            <a:endParaRPr lang="en-US" altLang="ja-JP" sz="1000">
              <a:solidFill>
                <a:srgbClr val="000000"/>
              </a:solidFill>
              <a:ea typeface="MS UI Gothic" pitchFamily="50" charset="-128"/>
            </a:endParaRPr>
          </a:p>
        </p:txBody>
      </p:sp>
      <p:sp>
        <p:nvSpPr>
          <p:cNvPr id="775257" name="Rectangle 89"/>
          <p:cNvSpPr>
            <a:spLocks noChangeArrowheads="1"/>
          </p:cNvSpPr>
          <p:nvPr/>
        </p:nvSpPr>
        <p:spPr bwMode="auto">
          <a:xfrm>
            <a:off x="4905375" y="4870450"/>
            <a:ext cx="69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0</a:t>
            </a:r>
            <a:endParaRPr lang="en-US" altLang="ja-JP" sz="1000">
              <a:solidFill>
                <a:srgbClr val="000000"/>
              </a:solidFill>
              <a:ea typeface="MS UI Gothic" pitchFamily="50" charset="-128"/>
            </a:endParaRPr>
          </a:p>
        </p:txBody>
      </p:sp>
      <p:sp>
        <p:nvSpPr>
          <p:cNvPr id="775258" name="Rectangle 90"/>
          <p:cNvSpPr>
            <a:spLocks noChangeArrowheads="1"/>
          </p:cNvSpPr>
          <p:nvPr/>
        </p:nvSpPr>
        <p:spPr bwMode="auto">
          <a:xfrm>
            <a:off x="4905375" y="4575175"/>
            <a:ext cx="69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5</a:t>
            </a:r>
            <a:endParaRPr lang="en-US" altLang="ja-JP" sz="1000">
              <a:solidFill>
                <a:srgbClr val="000000"/>
              </a:solidFill>
              <a:ea typeface="MS UI Gothic" pitchFamily="50" charset="-128"/>
            </a:endParaRPr>
          </a:p>
        </p:txBody>
      </p:sp>
      <p:sp>
        <p:nvSpPr>
          <p:cNvPr id="775259" name="Rectangle 91"/>
          <p:cNvSpPr>
            <a:spLocks noChangeArrowheads="1"/>
          </p:cNvSpPr>
          <p:nvPr/>
        </p:nvSpPr>
        <p:spPr bwMode="auto">
          <a:xfrm>
            <a:off x="4870450" y="42814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10</a:t>
            </a:r>
            <a:endParaRPr lang="en-US" altLang="ja-JP" sz="1000">
              <a:solidFill>
                <a:srgbClr val="000000"/>
              </a:solidFill>
              <a:ea typeface="MS UI Gothic" pitchFamily="50" charset="-128"/>
            </a:endParaRPr>
          </a:p>
        </p:txBody>
      </p:sp>
      <p:sp>
        <p:nvSpPr>
          <p:cNvPr id="775260" name="Rectangle 92"/>
          <p:cNvSpPr>
            <a:spLocks noChangeArrowheads="1"/>
          </p:cNvSpPr>
          <p:nvPr/>
        </p:nvSpPr>
        <p:spPr bwMode="auto">
          <a:xfrm>
            <a:off x="4870450" y="398780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15</a:t>
            </a:r>
            <a:endParaRPr lang="en-US" altLang="ja-JP" sz="1000">
              <a:solidFill>
                <a:srgbClr val="000000"/>
              </a:solidFill>
              <a:ea typeface="MS UI Gothic" pitchFamily="50" charset="-128"/>
            </a:endParaRPr>
          </a:p>
        </p:txBody>
      </p:sp>
      <p:sp>
        <p:nvSpPr>
          <p:cNvPr id="775261" name="Rectangle 93"/>
          <p:cNvSpPr>
            <a:spLocks noChangeArrowheads="1"/>
          </p:cNvSpPr>
          <p:nvPr/>
        </p:nvSpPr>
        <p:spPr bwMode="auto">
          <a:xfrm>
            <a:off x="4870450" y="3694113"/>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20</a:t>
            </a:r>
            <a:endParaRPr lang="en-US" altLang="ja-JP" sz="1000">
              <a:solidFill>
                <a:srgbClr val="000000"/>
              </a:solidFill>
              <a:ea typeface="MS UI Gothic" pitchFamily="50" charset="-128"/>
            </a:endParaRPr>
          </a:p>
        </p:txBody>
      </p:sp>
      <p:sp>
        <p:nvSpPr>
          <p:cNvPr id="775262" name="Rectangle 94"/>
          <p:cNvSpPr>
            <a:spLocks noChangeArrowheads="1"/>
          </p:cNvSpPr>
          <p:nvPr/>
        </p:nvSpPr>
        <p:spPr bwMode="auto">
          <a:xfrm>
            <a:off x="4870450" y="339883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25</a:t>
            </a:r>
            <a:endParaRPr lang="en-US" altLang="ja-JP" sz="1000">
              <a:solidFill>
                <a:srgbClr val="000000"/>
              </a:solidFill>
              <a:ea typeface="MS UI Gothic" pitchFamily="50" charset="-128"/>
            </a:endParaRPr>
          </a:p>
        </p:txBody>
      </p:sp>
      <p:sp>
        <p:nvSpPr>
          <p:cNvPr id="775263" name="Rectangle 95"/>
          <p:cNvSpPr>
            <a:spLocks noChangeArrowheads="1"/>
          </p:cNvSpPr>
          <p:nvPr/>
        </p:nvSpPr>
        <p:spPr bwMode="auto">
          <a:xfrm>
            <a:off x="4870450" y="310515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30</a:t>
            </a:r>
            <a:endParaRPr lang="en-US" altLang="ja-JP" sz="1000">
              <a:solidFill>
                <a:srgbClr val="000000"/>
              </a:solidFill>
              <a:ea typeface="MS UI Gothic" pitchFamily="50" charset="-128"/>
            </a:endParaRPr>
          </a:p>
        </p:txBody>
      </p:sp>
      <p:sp>
        <p:nvSpPr>
          <p:cNvPr id="775264" name="Rectangle 96"/>
          <p:cNvSpPr>
            <a:spLocks noChangeArrowheads="1"/>
          </p:cNvSpPr>
          <p:nvPr/>
        </p:nvSpPr>
        <p:spPr bwMode="auto">
          <a:xfrm>
            <a:off x="4806950" y="2811463"/>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35</a:t>
            </a:r>
            <a:r>
              <a:rPr lang="ja-JP" altLang="en-US" sz="1000">
                <a:solidFill>
                  <a:srgbClr val="000000"/>
                </a:solidFill>
                <a:latin typeface="ＭＳ Ｐゴシック" pitchFamily="50" charset="-128"/>
              </a:rPr>
              <a:t>％</a:t>
            </a:r>
            <a:endParaRPr lang="ja-JP" altLang="en-US" sz="1000">
              <a:solidFill>
                <a:srgbClr val="000000"/>
              </a:solidFill>
              <a:latin typeface="Tahoma" pitchFamily="34" charset="0"/>
              <a:ea typeface="MS UI Gothic" pitchFamily="50" charset="-128"/>
            </a:endParaRPr>
          </a:p>
        </p:txBody>
      </p:sp>
      <p:sp>
        <p:nvSpPr>
          <p:cNvPr id="775265" name="Rectangle 97"/>
          <p:cNvSpPr>
            <a:spLocks noChangeArrowheads="1"/>
          </p:cNvSpPr>
          <p:nvPr/>
        </p:nvSpPr>
        <p:spPr bwMode="auto">
          <a:xfrm>
            <a:off x="5308600" y="5099050"/>
            <a:ext cx="1365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伝統文化／歴史的施設</a:t>
            </a:r>
            <a:endParaRPr lang="ja-JP" altLang="en-US" sz="1000">
              <a:solidFill>
                <a:srgbClr val="000000"/>
              </a:solidFill>
              <a:latin typeface="Tahoma" pitchFamily="34" charset="0"/>
            </a:endParaRPr>
          </a:p>
        </p:txBody>
      </p:sp>
      <p:sp>
        <p:nvSpPr>
          <p:cNvPr id="775266" name="Rectangle 98"/>
          <p:cNvSpPr>
            <a:spLocks noChangeArrowheads="1"/>
          </p:cNvSpPr>
          <p:nvPr/>
        </p:nvSpPr>
        <p:spPr bwMode="auto">
          <a:xfrm>
            <a:off x="5915025" y="5089525"/>
            <a:ext cx="136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日本人・生活</a:t>
            </a:r>
            <a:endParaRPr lang="ja-JP" altLang="en-US" sz="1000">
              <a:solidFill>
                <a:srgbClr val="000000"/>
              </a:solidFill>
              <a:latin typeface="Tahoma" pitchFamily="34" charset="0"/>
            </a:endParaRPr>
          </a:p>
        </p:txBody>
      </p:sp>
      <p:sp>
        <p:nvSpPr>
          <p:cNvPr id="775267" name="Rectangle 99"/>
          <p:cNvSpPr>
            <a:spLocks noChangeArrowheads="1"/>
          </p:cNvSpPr>
          <p:nvPr/>
        </p:nvSpPr>
        <p:spPr bwMode="auto">
          <a:xfrm>
            <a:off x="6523038" y="5094288"/>
            <a:ext cx="1365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日本訪問への憧れ</a:t>
            </a:r>
            <a:endParaRPr lang="ja-JP" altLang="en-US" sz="1000">
              <a:solidFill>
                <a:srgbClr val="000000"/>
              </a:solidFill>
              <a:latin typeface="Tahoma" pitchFamily="34" charset="0"/>
            </a:endParaRPr>
          </a:p>
        </p:txBody>
      </p:sp>
      <p:sp>
        <p:nvSpPr>
          <p:cNvPr id="775268" name="Rectangle 100"/>
          <p:cNvSpPr>
            <a:spLocks noChangeArrowheads="1"/>
          </p:cNvSpPr>
          <p:nvPr/>
        </p:nvSpPr>
        <p:spPr bwMode="auto">
          <a:xfrm>
            <a:off x="7131050" y="5097463"/>
            <a:ext cx="1365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日本語・日本文化習得</a:t>
            </a:r>
            <a:endParaRPr lang="ja-JP" altLang="en-US" sz="1000">
              <a:solidFill>
                <a:srgbClr val="000000"/>
              </a:solidFill>
              <a:latin typeface="Tahoma" pitchFamily="34" charset="0"/>
            </a:endParaRPr>
          </a:p>
        </p:txBody>
      </p:sp>
      <p:sp>
        <p:nvSpPr>
          <p:cNvPr id="775269" name="Rectangle 101"/>
          <p:cNvSpPr>
            <a:spLocks noChangeArrowheads="1"/>
          </p:cNvSpPr>
          <p:nvPr/>
        </p:nvSpPr>
        <p:spPr bwMode="auto">
          <a:xfrm>
            <a:off x="7739063" y="5089525"/>
            <a:ext cx="136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自然・景勝地</a:t>
            </a:r>
            <a:endParaRPr lang="ja-JP" altLang="en-US" sz="1000">
              <a:solidFill>
                <a:srgbClr val="000000"/>
              </a:solidFill>
              <a:latin typeface="Tahoma" pitchFamily="34" charset="0"/>
            </a:endParaRPr>
          </a:p>
        </p:txBody>
      </p:sp>
      <p:sp>
        <p:nvSpPr>
          <p:cNvPr id="775270" name="Rectangle 102"/>
          <p:cNvSpPr>
            <a:spLocks noChangeArrowheads="1"/>
          </p:cNvSpPr>
          <p:nvPr/>
        </p:nvSpPr>
        <p:spPr bwMode="auto">
          <a:xfrm>
            <a:off x="8347075" y="5083175"/>
            <a:ext cx="136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買い物</a:t>
            </a:r>
            <a:endParaRPr lang="ja-JP" altLang="en-US" sz="1000">
              <a:solidFill>
                <a:srgbClr val="000000"/>
              </a:solidFill>
              <a:latin typeface="Tahoma" pitchFamily="34" charset="0"/>
            </a:endParaRPr>
          </a:p>
        </p:txBody>
      </p:sp>
      <p:sp>
        <p:nvSpPr>
          <p:cNvPr id="775271" name="AutoShape 103"/>
          <p:cNvSpPr>
            <a:spLocks noChangeArrowheads="1"/>
          </p:cNvSpPr>
          <p:nvPr/>
        </p:nvSpPr>
        <p:spPr bwMode="auto">
          <a:xfrm>
            <a:off x="5138738" y="5008563"/>
            <a:ext cx="1724025" cy="1408112"/>
          </a:xfrm>
          <a:prstGeom prst="roundRect">
            <a:avLst>
              <a:gd name="adj" fmla="val 10329"/>
            </a:avLst>
          </a:prstGeom>
          <a:noFill/>
          <a:ln w="9525" algn="ctr">
            <a:solidFill>
              <a:srgbClr val="FF99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5272" name="Text Box 104"/>
          <p:cNvSpPr txBox="1">
            <a:spLocks noChangeArrowheads="1"/>
          </p:cNvSpPr>
          <p:nvPr/>
        </p:nvSpPr>
        <p:spPr bwMode="auto">
          <a:xfrm>
            <a:off x="47625" y="6573838"/>
            <a:ext cx="3376613"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63538" indent="-363538" algn="l">
              <a:defRPr kumimoji="1">
                <a:solidFill>
                  <a:schemeClr val="tx1"/>
                </a:solidFill>
                <a:latin typeface="Arial" charset="0"/>
                <a:ea typeface="ＭＳ Ｐゴシック" pitchFamily="50" charset="-128"/>
              </a:defRPr>
            </a:lvl1pPr>
            <a:lvl2pPr marL="5429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lnSpc>
                <a:spcPct val="80000"/>
              </a:lnSpc>
            </a:pPr>
            <a:r>
              <a:rPr kumimoji="0" lang="ja-JP" altLang="en-US" sz="900">
                <a:solidFill>
                  <a:srgbClr val="000000"/>
                </a:solidFill>
                <a:latin typeface="ＭＳ Ｐゴシック" pitchFamily="50" charset="-128"/>
              </a:rPr>
              <a:t>出典： 左：</a:t>
            </a:r>
            <a:r>
              <a:rPr kumimoji="0" lang="ja-JP" altLang="en-US" sz="900">
                <a:solidFill>
                  <a:srgbClr val="000000"/>
                </a:solidFill>
              </a:rPr>
              <a:t>ＪＮＴＯ</a:t>
            </a:r>
            <a:r>
              <a:rPr kumimoji="0" lang="ja-JP" altLang="en-US" sz="900">
                <a:solidFill>
                  <a:srgbClr val="000000"/>
                </a:solidFill>
                <a:latin typeface="ＭＳ Ｐゴシック" pitchFamily="50" charset="-128"/>
              </a:rPr>
              <a:t>「国際観光白書</a:t>
            </a:r>
            <a:r>
              <a:rPr kumimoji="0" lang="en-US" altLang="ja-JP" sz="900">
                <a:solidFill>
                  <a:srgbClr val="000000"/>
                </a:solidFill>
              </a:rPr>
              <a:t>2006</a:t>
            </a:r>
            <a:r>
              <a:rPr kumimoji="0" lang="ja-JP" altLang="en-US" sz="900">
                <a:solidFill>
                  <a:srgbClr val="000000"/>
                </a:solidFill>
                <a:latin typeface="ＭＳ Ｐゴシック" pitchFamily="50" charset="-128"/>
              </a:rPr>
              <a:t>年版」</a:t>
            </a:r>
          </a:p>
          <a:p>
            <a:pPr eaLnBrk="0" hangingPunct="0">
              <a:lnSpc>
                <a:spcPct val="80000"/>
              </a:lnSpc>
            </a:pPr>
            <a:r>
              <a:rPr kumimoji="0" lang="ja-JP" altLang="en-US" sz="900">
                <a:solidFill>
                  <a:srgbClr val="000000"/>
                </a:solidFill>
                <a:latin typeface="ＭＳ Ｐゴシック" pitchFamily="50" charset="-128"/>
              </a:rPr>
              <a:t>         右：Ｊ</a:t>
            </a:r>
            <a:r>
              <a:rPr kumimoji="0" lang="ja-JP" altLang="en-US" sz="900">
                <a:solidFill>
                  <a:srgbClr val="000000"/>
                </a:solidFill>
              </a:rPr>
              <a:t>ＮＴＯ</a:t>
            </a:r>
            <a:r>
              <a:rPr kumimoji="0" lang="ja-JP" altLang="en-US" sz="900">
                <a:solidFill>
                  <a:srgbClr val="000000"/>
                </a:solidFill>
                <a:latin typeface="ＭＳ Ｐゴシック" pitchFamily="50" charset="-128"/>
              </a:rPr>
              <a:t>「国際観光白書</a:t>
            </a:r>
            <a:r>
              <a:rPr kumimoji="0" lang="en-US" altLang="ja-JP" sz="900">
                <a:solidFill>
                  <a:srgbClr val="000000"/>
                </a:solidFill>
              </a:rPr>
              <a:t>2006</a:t>
            </a:r>
            <a:r>
              <a:rPr kumimoji="0" lang="ja-JP" altLang="en-US" sz="900">
                <a:solidFill>
                  <a:srgbClr val="000000"/>
                </a:solidFill>
                <a:latin typeface="ＭＳ Ｐゴシック" pitchFamily="50" charset="-128"/>
              </a:rPr>
              <a:t>年版　訪日外客訪問地調査」</a:t>
            </a:r>
          </a:p>
        </p:txBody>
      </p:sp>
      <p:sp>
        <p:nvSpPr>
          <p:cNvPr id="775273" name="Rectangle 105"/>
          <p:cNvSpPr>
            <a:spLocks noChangeArrowheads="1"/>
          </p:cNvSpPr>
          <p:nvPr/>
        </p:nvSpPr>
        <p:spPr bwMode="auto">
          <a:xfrm>
            <a:off x="1644650" y="4406900"/>
            <a:ext cx="2603500" cy="331788"/>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kumimoji="1">
                <a:solidFill>
                  <a:schemeClr val="tx1"/>
                </a:solidFill>
                <a:latin typeface="Arial" charset="0"/>
                <a:ea typeface="ＭＳ Ｐゴシック" pitchFamily="50" charset="-128"/>
              </a:defRPr>
            </a:lvl1pPr>
            <a:lvl2pPr marL="266700" indent="-87313"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lnSpc>
                <a:spcPct val="90000"/>
              </a:lnSpc>
            </a:pPr>
            <a:r>
              <a:rPr lang="ja-JP" altLang="en-US" sz="1000">
                <a:solidFill>
                  <a:srgbClr val="000000"/>
                </a:solidFill>
                <a:latin typeface="ＭＳ Ｐゴシック" pitchFamily="50" charset="-128"/>
              </a:rPr>
              <a:t>補足：</a:t>
            </a:r>
            <a:r>
              <a:rPr lang="en-US" altLang="ja-JP" sz="1000">
                <a:solidFill>
                  <a:srgbClr val="000000"/>
                </a:solidFill>
              </a:rPr>
              <a:t>05</a:t>
            </a:r>
            <a:r>
              <a:rPr lang="ja-JP" altLang="en-US" sz="1000">
                <a:solidFill>
                  <a:srgbClr val="000000"/>
                </a:solidFill>
                <a:latin typeface="ＭＳ Ｐゴシック" pitchFamily="50" charset="-128"/>
              </a:rPr>
              <a:t>年の観光目的の訪日数は約</a:t>
            </a:r>
            <a:r>
              <a:rPr lang="en-US" altLang="ja-JP" sz="1000">
                <a:solidFill>
                  <a:srgbClr val="000000"/>
                </a:solidFill>
              </a:rPr>
              <a:t>49</a:t>
            </a:r>
            <a:r>
              <a:rPr lang="ja-JP" altLang="en-US" sz="1000">
                <a:solidFill>
                  <a:srgbClr val="000000"/>
                </a:solidFill>
                <a:latin typeface="ＭＳ Ｐゴシック" pitchFamily="50" charset="-128"/>
              </a:rPr>
              <a:t>万人</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スライド番号プレースホルダー 3"/>
          <p:cNvSpPr>
            <a:spLocks noGrp="1"/>
          </p:cNvSpPr>
          <p:nvPr>
            <p:ph type="sldNum" sz="quarter" idx="10"/>
          </p:nvPr>
        </p:nvSpPr>
        <p:spPr/>
        <p:txBody>
          <a:bodyPr/>
          <a:lstStyle/>
          <a:p>
            <a:fld id="{BDF829CC-1BA7-4F7E-90C2-EAF95233E568}" type="slidenum">
              <a:rPr lang="en-US" altLang="ja-JP"/>
              <a:pPr/>
              <a:t>65</a:t>
            </a:fld>
            <a:endParaRPr lang="en-US" altLang="ja-JP"/>
          </a:p>
        </p:txBody>
      </p:sp>
      <p:sp>
        <p:nvSpPr>
          <p:cNvPr id="776194" name="Rectangle 2"/>
          <p:cNvSpPr>
            <a:spLocks noGrp="1" noChangeArrowheads="1"/>
          </p:cNvSpPr>
          <p:nvPr>
            <p:ph type="title"/>
          </p:nvPr>
        </p:nvSpPr>
        <p:spPr>
          <a:xfrm>
            <a:off x="241300" y="88900"/>
            <a:ext cx="8686800" cy="822325"/>
          </a:xfrm>
        </p:spPr>
        <p:txBody>
          <a:bodyPr/>
          <a:lstStyle/>
          <a:p>
            <a:r>
              <a:rPr lang="en-US" altLang="ja-JP"/>
              <a:t>《</a:t>
            </a:r>
            <a:r>
              <a:rPr lang="ja-JP" altLang="en-US"/>
              <a:t>解答例①</a:t>
            </a:r>
            <a:r>
              <a:rPr lang="en-US" altLang="ja-JP"/>
              <a:t>》</a:t>
            </a:r>
            <a:br>
              <a:rPr lang="en-US" altLang="ja-JP"/>
            </a:br>
            <a:r>
              <a:rPr lang="ja-JP" altLang="en-US"/>
              <a:t>訪日するアメリカ人の数の推移及び訪日の動機について</a:t>
            </a:r>
          </a:p>
        </p:txBody>
      </p:sp>
      <p:sp>
        <p:nvSpPr>
          <p:cNvPr id="776195" name="AutoShape 3"/>
          <p:cNvSpPr>
            <a:spLocks noChangeArrowheads="1"/>
          </p:cNvSpPr>
          <p:nvPr/>
        </p:nvSpPr>
        <p:spPr bwMode="auto">
          <a:xfrm>
            <a:off x="323850" y="1182688"/>
            <a:ext cx="8532813" cy="914400"/>
          </a:xfrm>
          <a:prstGeom prst="roundRect">
            <a:avLst>
              <a:gd name="adj" fmla="val 16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76196" name="AutoShape 4"/>
          <p:cNvSpPr>
            <a:spLocks noChangeArrowheads="1"/>
          </p:cNvSpPr>
          <p:nvPr/>
        </p:nvSpPr>
        <p:spPr bwMode="auto">
          <a:xfrm rot="-1085510">
            <a:off x="2078038" y="3343275"/>
            <a:ext cx="2035175" cy="207963"/>
          </a:xfrm>
          <a:prstGeom prst="rightArrow">
            <a:avLst>
              <a:gd name="adj1" fmla="val 50000"/>
              <a:gd name="adj2" fmla="val 244656"/>
            </a:avLst>
          </a:prstGeom>
          <a:solidFill>
            <a:srgbClr val="FFCC00">
              <a:alpha val="64000"/>
            </a:srgbClr>
          </a:solidFill>
          <a:ln>
            <a:noFill/>
          </a:ln>
          <a:effectLst/>
          <a:extLs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ja-JP" altLang="ja-JP" sz="1000">
              <a:latin typeface="Tahoma" pitchFamily="34" charset="0"/>
              <a:ea typeface="MS UI Gothic" pitchFamily="50" charset="-128"/>
            </a:endParaRPr>
          </a:p>
        </p:txBody>
      </p:sp>
      <p:sp>
        <p:nvSpPr>
          <p:cNvPr id="776198" name="Rectangle 6"/>
          <p:cNvSpPr>
            <a:spLocks noChangeArrowheads="1"/>
          </p:cNvSpPr>
          <p:nvPr/>
        </p:nvSpPr>
        <p:spPr bwMode="auto">
          <a:xfrm>
            <a:off x="701675" y="2898775"/>
            <a:ext cx="3624263" cy="203676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6199" name="Line 7"/>
          <p:cNvSpPr>
            <a:spLocks noChangeShapeType="1"/>
          </p:cNvSpPr>
          <p:nvPr/>
        </p:nvSpPr>
        <p:spPr bwMode="auto">
          <a:xfrm>
            <a:off x="701675" y="4710113"/>
            <a:ext cx="42863"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00" name="Line 8"/>
          <p:cNvSpPr>
            <a:spLocks noChangeShapeType="1"/>
          </p:cNvSpPr>
          <p:nvPr/>
        </p:nvSpPr>
        <p:spPr bwMode="auto">
          <a:xfrm>
            <a:off x="701675" y="4486275"/>
            <a:ext cx="428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01" name="Line 9"/>
          <p:cNvSpPr>
            <a:spLocks noChangeShapeType="1"/>
          </p:cNvSpPr>
          <p:nvPr/>
        </p:nvSpPr>
        <p:spPr bwMode="auto">
          <a:xfrm>
            <a:off x="701675" y="4260850"/>
            <a:ext cx="428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02" name="Line 10"/>
          <p:cNvSpPr>
            <a:spLocks noChangeShapeType="1"/>
          </p:cNvSpPr>
          <p:nvPr/>
        </p:nvSpPr>
        <p:spPr bwMode="auto">
          <a:xfrm>
            <a:off x="701675" y="4035425"/>
            <a:ext cx="428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03" name="Line 11"/>
          <p:cNvSpPr>
            <a:spLocks noChangeShapeType="1"/>
          </p:cNvSpPr>
          <p:nvPr/>
        </p:nvSpPr>
        <p:spPr bwMode="auto">
          <a:xfrm>
            <a:off x="701675" y="3798888"/>
            <a:ext cx="42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04" name="Line 12"/>
          <p:cNvSpPr>
            <a:spLocks noChangeShapeType="1"/>
          </p:cNvSpPr>
          <p:nvPr/>
        </p:nvSpPr>
        <p:spPr bwMode="auto">
          <a:xfrm>
            <a:off x="701675" y="3573463"/>
            <a:ext cx="42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05" name="Line 13"/>
          <p:cNvSpPr>
            <a:spLocks noChangeShapeType="1"/>
          </p:cNvSpPr>
          <p:nvPr/>
        </p:nvSpPr>
        <p:spPr bwMode="auto">
          <a:xfrm>
            <a:off x="701675" y="3348038"/>
            <a:ext cx="42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06" name="Line 14"/>
          <p:cNvSpPr>
            <a:spLocks noChangeShapeType="1"/>
          </p:cNvSpPr>
          <p:nvPr/>
        </p:nvSpPr>
        <p:spPr bwMode="auto">
          <a:xfrm>
            <a:off x="701675" y="3122613"/>
            <a:ext cx="42863"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07" name="Line 15"/>
          <p:cNvSpPr>
            <a:spLocks noChangeShapeType="1"/>
          </p:cNvSpPr>
          <p:nvPr/>
        </p:nvSpPr>
        <p:spPr bwMode="auto">
          <a:xfrm flipV="1">
            <a:off x="1033463" y="4873625"/>
            <a:ext cx="0"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08" name="Line 16"/>
          <p:cNvSpPr>
            <a:spLocks noChangeShapeType="1"/>
          </p:cNvSpPr>
          <p:nvPr/>
        </p:nvSpPr>
        <p:spPr bwMode="auto">
          <a:xfrm flipV="1">
            <a:off x="1363663"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09" name="Line 17"/>
          <p:cNvSpPr>
            <a:spLocks noChangeShapeType="1"/>
          </p:cNvSpPr>
          <p:nvPr/>
        </p:nvSpPr>
        <p:spPr bwMode="auto">
          <a:xfrm flipV="1">
            <a:off x="1685925" y="4873625"/>
            <a:ext cx="1588"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10" name="Line 18"/>
          <p:cNvSpPr>
            <a:spLocks noChangeShapeType="1"/>
          </p:cNvSpPr>
          <p:nvPr/>
        </p:nvSpPr>
        <p:spPr bwMode="auto">
          <a:xfrm flipV="1">
            <a:off x="2017713"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11" name="Line 19"/>
          <p:cNvSpPr>
            <a:spLocks noChangeShapeType="1"/>
          </p:cNvSpPr>
          <p:nvPr/>
        </p:nvSpPr>
        <p:spPr bwMode="auto">
          <a:xfrm flipV="1">
            <a:off x="2347913"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12" name="Line 20"/>
          <p:cNvSpPr>
            <a:spLocks noChangeShapeType="1"/>
          </p:cNvSpPr>
          <p:nvPr/>
        </p:nvSpPr>
        <p:spPr bwMode="auto">
          <a:xfrm flipV="1">
            <a:off x="2679700" y="4873625"/>
            <a:ext cx="1588"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13" name="Line 21"/>
          <p:cNvSpPr>
            <a:spLocks noChangeShapeType="1"/>
          </p:cNvSpPr>
          <p:nvPr/>
        </p:nvSpPr>
        <p:spPr bwMode="auto">
          <a:xfrm flipV="1">
            <a:off x="3011488" y="4873625"/>
            <a:ext cx="0"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14" name="Line 22"/>
          <p:cNvSpPr>
            <a:spLocks noChangeShapeType="1"/>
          </p:cNvSpPr>
          <p:nvPr/>
        </p:nvSpPr>
        <p:spPr bwMode="auto">
          <a:xfrm flipV="1">
            <a:off x="3341688"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15" name="Line 23"/>
          <p:cNvSpPr>
            <a:spLocks noChangeShapeType="1"/>
          </p:cNvSpPr>
          <p:nvPr/>
        </p:nvSpPr>
        <p:spPr bwMode="auto">
          <a:xfrm flipV="1">
            <a:off x="3663950" y="4873625"/>
            <a:ext cx="1588"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16" name="Line 24"/>
          <p:cNvSpPr>
            <a:spLocks noChangeShapeType="1"/>
          </p:cNvSpPr>
          <p:nvPr/>
        </p:nvSpPr>
        <p:spPr bwMode="auto">
          <a:xfrm flipV="1">
            <a:off x="3995738"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17" name="Freeform 25"/>
          <p:cNvSpPr>
            <a:spLocks/>
          </p:cNvSpPr>
          <p:nvPr/>
        </p:nvSpPr>
        <p:spPr bwMode="auto">
          <a:xfrm>
            <a:off x="863600" y="3035300"/>
            <a:ext cx="3302000" cy="1263650"/>
          </a:xfrm>
          <a:custGeom>
            <a:avLst/>
            <a:gdLst>
              <a:gd name="T0" fmla="*/ 0 w 389"/>
              <a:gd name="T1" fmla="*/ 101 h 101"/>
              <a:gd name="T2" fmla="*/ 39 w 389"/>
              <a:gd name="T3" fmla="*/ 83 h 101"/>
              <a:gd name="T4" fmla="*/ 78 w 389"/>
              <a:gd name="T5" fmla="*/ 72 h 101"/>
              <a:gd name="T6" fmla="*/ 117 w 389"/>
              <a:gd name="T7" fmla="*/ 54 h 101"/>
              <a:gd name="T8" fmla="*/ 156 w 389"/>
              <a:gd name="T9" fmla="*/ 43 h 101"/>
              <a:gd name="T10" fmla="*/ 195 w 389"/>
              <a:gd name="T11" fmla="*/ 32 h 101"/>
              <a:gd name="T12" fmla="*/ 233 w 389"/>
              <a:gd name="T13" fmla="*/ 47 h 101"/>
              <a:gd name="T14" fmla="*/ 272 w 389"/>
              <a:gd name="T15" fmla="*/ 32 h 101"/>
              <a:gd name="T16" fmla="*/ 311 w 389"/>
              <a:gd name="T17" fmla="*/ 58 h 101"/>
              <a:gd name="T18" fmla="*/ 350 w 389"/>
              <a:gd name="T19" fmla="*/ 22 h 101"/>
              <a:gd name="T20" fmla="*/ 389 w 389"/>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01">
                <a:moveTo>
                  <a:pt x="0" y="101"/>
                </a:moveTo>
                <a:lnTo>
                  <a:pt x="39" y="83"/>
                </a:lnTo>
                <a:lnTo>
                  <a:pt x="78" y="72"/>
                </a:lnTo>
                <a:lnTo>
                  <a:pt x="117" y="54"/>
                </a:lnTo>
                <a:lnTo>
                  <a:pt x="156" y="43"/>
                </a:lnTo>
                <a:lnTo>
                  <a:pt x="195" y="32"/>
                </a:lnTo>
                <a:lnTo>
                  <a:pt x="233" y="47"/>
                </a:lnTo>
                <a:lnTo>
                  <a:pt x="272" y="32"/>
                </a:lnTo>
                <a:lnTo>
                  <a:pt x="311" y="58"/>
                </a:lnTo>
                <a:lnTo>
                  <a:pt x="350" y="22"/>
                </a:lnTo>
                <a:lnTo>
                  <a:pt x="389" y="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6218" name="Freeform 26"/>
          <p:cNvSpPr>
            <a:spLocks/>
          </p:cNvSpPr>
          <p:nvPr/>
        </p:nvSpPr>
        <p:spPr bwMode="auto">
          <a:xfrm>
            <a:off x="838200" y="4260850"/>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19" name="Freeform 27"/>
          <p:cNvSpPr>
            <a:spLocks/>
          </p:cNvSpPr>
          <p:nvPr/>
        </p:nvSpPr>
        <p:spPr bwMode="auto">
          <a:xfrm>
            <a:off x="1168400" y="4035425"/>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20" name="Freeform 28"/>
          <p:cNvSpPr>
            <a:spLocks/>
          </p:cNvSpPr>
          <p:nvPr/>
        </p:nvSpPr>
        <p:spPr bwMode="auto">
          <a:xfrm>
            <a:off x="1500188" y="3898900"/>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21" name="Freeform 29"/>
          <p:cNvSpPr>
            <a:spLocks/>
          </p:cNvSpPr>
          <p:nvPr/>
        </p:nvSpPr>
        <p:spPr bwMode="auto">
          <a:xfrm>
            <a:off x="1830388" y="3673475"/>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22" name="Freeform 30"/>
          <p:cNvSpPr>
            <a:spLocks/>
          </p:cNvSpPr>
          <p:nvPr/>
        </p:nvSpPr>
        <p:spPr bwMode="auto">
          <a:xfrm>
            <a:off x="2162175" y="3535363"/>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23" name="Freeform 31"/>
          <p:cNvSpPr>
            <a:spLocks/>
          </p:cNvSpPr>
          <p:nvPr/>
        </p:nvSpPr>
        <p:spPr bwMode="auto">
          <a:xfrm>
            <a:off x="2492375" y="3398838"/>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24" name="Freeform 32"/>
          <p:cNvSpPr>
            <a:spLocks/>
          </p:cNvSpPr>
          <p:nvPr/>
        </p:nvSpPr>
        <p:spPr bwMode="auto">
          <a:xfrm>
            <a:off x="2816225" y="3586163"/>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25" name="Freeform 33"/>
          <p:cNvSpPr>
            <a:spLocks/>
          </p:cNvSpPr>
          <p:nvPr/>
        </p:nvSpPr>
        <p:spPr bwMode="auto">
          <a:xfrm>
            <a:off x="3146425" y="3398838"/>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26" name="Freeform 34"/>
          <p:cNvSpPr>
            <a:spLocks/>
          </p:cNvSpPr>
          <p:nvPr/>
        </p:nvSpPr>
        <p:spPr bwMode="auto">
          <a:xfrm>
            <a:off x="3478213" y="3722688"/>
            <a:ext cx="50800" cy="7620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27" name="Freeform 35"/>
          <p:cNvSpPr>
            <a:spLocks/>
          </p:cNvSpPr>
          <p:nvPr/>
        </p:nvSpPr>
        <p:spPr bwMode="auto">
          <a:xfrm>
            <a:off x="3808413" y="3273425"/>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28" name="Freeform 36"/>
          <p:cNvSpPr>
            <a:spLocks/>
          </p:cNvSpPr>
          <p:nvPr/>
        </p:nvSpPr>
        <p:spPr bwMode="auto">
          <a:xfrm>
            <a:off x="4140200" y="2998788"/>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6229" name="Rectangle 37"/>
          <p:cNvSpPr>
            <a:spLocks noChangeArrowheads="1"/>
          </p:cNvSpPr>
          <p:nvPr/>
        </p:nvSpPr>
        <p:spPr bwMode="auto">
          <a:xfrm>
            <a:off x="960438" y="4210050"/>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54</a:t>
            </a:r>
            <a:endParaRPr lang="en-US" altLang="ja-JP" sz="1000">
              <a:solidFill>
                <a:srgbClr val="000000"/>
              </a:solidFill>
              <a:ea typeface="MS UI Gothic" pitchFamily="50" charset="-128"/>
            </a:endParaRPr>
          </a:p>
        </p:txBody>
      </p:sp>
      <p:sp>
        <p:nvSpPr>
          <p:cNvPr id="776230" name="Rectangle 38"/>
          <p:cNvSpPr>
            <a:spLocks noChangeArrowheads="1"/>
          </p:cNvSpPr>
          <p:nvPr/>
        </p:nvSpPr>
        <p:spPr bwMode="auto">
          <a:xfrm>
            <a:off x="1289050" y="3986213"/>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59</a:t>
            </a:r>
            <a:endParaRPr lang="en-US" altLang="ja-JP" sz="1000">
              <a:solidFill>
                <a:srgbClr val="000000"/>
              </a:solidFill>
              <a:ea typeface="MS UI Gothic" pitchFamily="50" charset="-128"/>
            </a:endParaRPr>
          </a:p>
        </p:txBody>
      </p:sp>
      <p:sp>
        <p:nvSpPr>
          <p:cNvPr id="776231" name="Rectangle 39"/>
          <p:cNvSpPr>
            <a:spLocks noChangeArrowheads="1"/>
          </p:cNvSpPr>
          <p:nvPr/>
        </p:nvSpPr>
        <p:spPr bwMode="auto">
          <a:xfrm>
            <a:off x="1620838" y="3848100"/>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62</a:t>
            </a:r>
            <a:endParaRPr lang="en-US" altLang="ja-JP" sz="1000">
              <a:solidFill>
                <a:srgbClr val="000000"/>
              </a:solidFill>
              <a:ea typeface="MS UI Gothic" pitchFamily="50" charset="-128"/>
            </a:endParaRPr>
          </a:p>
        </p:txBody>
      </p:sp>
      <p:sp>
        <p:nvSpPr>
          <p:cNvPr id="776232" name="Rectangle 40"/>
          <p:cNvSpPr>
            <a:spLocks noChangeArrowheads="1"/>
          </p:cNvSpPr>
          <p:nvPr/>
        </p:nvSpPr>
        <p:spPr bwMode="auto">
          <a:xfrm>
            <a:off x="1951038" y="3622675"/>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67</a:t>
            </a:r>
            <a:endParaRPr lang="en-US" altLang="ja-JP" sz="1000">
              <a:solidFill>
                <a:srgbClr val="000000"/>
              </a:solidFill>
              <a:ea typeface="MS UI Gothic" pitchFamily="50" charset="-128"/>
            </a:endParaRPr>
          </a:p>
        </p:txBody>
      </p:sp>
      <p:sp>
        <p:nvSpPr>
          <p:cNvPr id="776233" name="Rectangle 41"/>
          <p:cNvSpPr>
            <a:spLocks noChangeArrowheads="1"/>
          </p:cNvSpPr>
          <p:nvPr/>
        </p:nvSpPr>
        <p:spPr bwMode="auto">
          <a:xfrm>
            <a:off x="2284413" y="3486150"/>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70</a:t>
            </a:r>
            <a:endParaRPr lang="en-US" altLang="ja-JP" sz="1000">
              <a:solidFill>
                <a:srgbClr val="000000"/>
              </a:solidFill>
              <a:ea typeface="MS UI Gothic" pitchFamily="50" charset="-128"/>
            </a:endParaRPr>
          </a:p>
        </p:txBody>
      </p:sp>
      <p:sp>
        <p:nvSpPr>
          <p:cNvPr id="776234" name="Rectangle 42"/>
          <p:cNvSpPr>
            <a:spLocks noChangeArrowheads="1"/>
          </p:cNvSpPr>
          <p:nvPr/>
        </p:nvSpPr>
        <p:spPr bwMode="auto">
          <a:xfrm>
            <a:off x="2614613" y="3348038"/>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73</a:t>
            </a:r>
            <a:endParaRPr lang="en-US" altLang="ja-JP" sz="1000">
              <a:solidFill>
                <a:srgbClr val="000000"/>
              </a:solidFill>
              <a:ea typeface="MS UI Gothic" pitchFamily="50" charset="-128"/>
            </a:endParaRPr>
          </a:p>
        </p:txBody>
      </p:sp>
      <p:sp>
        <p:nvSpPr>
          <p:cNvPr id="776235" name="Rectangle 43"/>
          <p:cNvSpPr>
            <a:spLocks noChangeArrowheads="1"/>
          </p:cNvSpPr>
          <p:nvPr/>
        </p:nvSpPr>
        <p:spPr bwMode="auto">
          <a:xfrm>
            <a:off x="2936875" y="3535363"/>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69</a:t>
            </a:r>
            <a:endParaRPr lang="en-US" altLang="ja-JP" sz="1000">
              <a:solidFill>
                <a:srgbClr val="000000"/>
              </a:solidFill>
              <a:ea typeface="MS UI Gothic" pitchFamily="50" charset="-128"/>
            </a:endParaRPr>
          </a:p>
        </p:txBody>
      </p:sp>
      <p:sp>
        <p:nvSpPr>
          <p:cNvPr id="776236" name="Rectangle 44"/>
          <p:cNvSpPr>
            <a:spLocks noChangeArrowheads="1"/>
          </p:cNvSpPr>
          <p:nvPr/>
        </p:nvSpPr>
        <p:spPr bwMode="auto">
          <a:xfrm>
            <a:off x="3267075" y="3348038"/>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73</a:t>
            </a:r>
            <a:endParaRPr lang="en-US" altLang="ja-JP" sz="1000">
              <a:solidFill>
                <a:srgbClr val="000000"/>
              </a:solidFill>
              <a:ea typeface="MS UI Gothic" pitchFamily="50" charset="-128"/>
            </a:endParaRPr>
          </a:p>
        </p:txBody>
      </p:sp>
      <p:sp>
        <p:nvSpPr>
          <p:cNvPr id="776237" name="Rectangle 45"/>
          <p:cNvSpPr>
            <a:spLocks noChangeArrowheads="1"/>
          </p:cNvSpPr>
          <p:nvPr/>
        </p:nvSpPr>
        <p:spPr bwMode="auto">
          <a:xfrm>
            <a:off x="3600450" y="3673475"/>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66</a:t>
            </a:r>
            <a:endParaRPr lang="en-US" altLang="ja-JP" sz="1000">
              <a:solidFill>
                <a:srgbClr val="000000"/>
              </a:solidFill>
              <a:ea typeface="MS UI Gothic" pitchFamily="50" charset="-128"/>
            </a:endParaRPr>
          </a:p>
        </p:txBody>
      </p:sp>
      <p:sp>
        <p:nvSpPr>
          <p:cNvPr id="776238" name="Rectangle 46"/>
          <p:cNvSpPr>
            <a:spLocks noChangeArrowheads="1"/>
          </p:cNvSpPr>
          <p:nvPr/>
        </p:nvSpPr>
        <p:spPr bwMode="auto">
          <a:xfrm>
            <a:off x="3930650" y="3222625"/>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76</a:t>
            </a:r>
            <a:endParaRPr lang="en-US" altLang="ja-JP" sz="1000">
              <a:solidFill>
                <a:srgbClr val="000000"/>
              </a:solidFill>
              <a:ea typeface="MS UI Gothic" pitchFamily="50" charset="-128"/>
            </a:endParaRPr>
          </a:p>
        </p:txBody>
      </p:sp>
      <p:sp>
        <p:nvSpPr>
          <p:cNvPr id="776239" name="Rectangle 47"/>
          <p:cNvSpPr>
            <a:spLocks noChangeArrowheads="1"/>
          </p:cNvSpPr>
          <p:nvPr/>
        </p:nvSpPr>
        <p:spPr bwMode="auto">
          <a:xfrm>
            <a:off x="4262438" y="2947988"/>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82</a:t>
            </a:r>
            <a:endParaRPr lang="en-US" altLang="ja-JP" sz="1000">
              <a:solidFill>
                <a:srgbClr val="000000"/>
              </a:solidFill>
              <a:ea typeface="MS UI Gothic" pitchFamily="50" charset="-128"/>
            </a:endParaRPr>
          </a:p>
        </p:txBody>
      </p:sp>
      <p:sp>
        <p:nvSpPr>
          <p:cNvPr id="776240" name="Rectangle 48"/>
          <p:cNvSpPr>
            <a:spLocks noChangeArrowheads="1"/>
          </p:cNvSpPr>
          <p:nvPr/>
        </p:nvSpPr>
        <p:spPr bwMode="auto">
          <a:xfrm>
            <a:off x="438150" y="4799013"/>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40</a:t>
            </a:r>
            <a:endParaRPr lang="en-US" altLang="ja-JP" sz="1000">
              <a:solidFill>
                <a:srgbClr val="000000"/>
              </a:solidFill>
              <a:ea typeface="MS UI Gothic" pitchFamily="50" charset="-128"/>
            </a:endParaRPr>
          </a:p>
        </p:txBody>
      </p:sp>
      <p:sp>
        <p:nvSpPr>
          <p:cNvPr id="776241" name="Rectangle 49"/>
          <p:cNvSpPr>
            <a:spLocks noChangeArrowheads="1"/>
          </p:cNvSpPr>
          <p:nvPr/>
        </p:nvSpPr>
        <p:spPr bwMode="auto">
          <a:xfrm>
            <a:off x="436563" y="45735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45</a:t>
            </a:r>
            <a:endParaRPr lang="en-US" altLang="ja-JP" sz="1000">
              <a:solidFill>
                <a:srgbClr val="000000"/>
              </a:solidFill>
              <a:ea typeface="MS UI Gothic" pitchFamily="50" charset="-128"/>
            </a:endParaRPr>
          </a:p>
        </p:txBody>
      </p:sp>
      <p:sp>
        <p:nvSpPr>
          <p:cNvPr id="776242" name="Rectangle 50"/>
          <p:cNvSpPr>
            <a:spLocks noChangeArrowheads="1"/>
          </p:cNvSpPr>
          <p:nvPr/>
        </p:nvSpPr>
        <p:spPr bwMode="auto">
          <a:xfrm>
            <a:off x="436563" y="4348163"/>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50</a:t>
            </a:r>
            <a:endParaRPr lang="en-US" altLang="ja-JP" sz="1000">
              <a:solidFill>
                <a:srgbClr val="000000"/>
              </a:solidFill>
              <a:ea typeface="MS UI Gothic" pitchFamily="50" charset="-128"/>
            </a:endParaRPr>
          </a:p>
        </p:txBody>
      </p:sp>
      <p:sp>
        <p:nvSpPr>
          <p:cNvPr id="776243" name="Rectangle 51"/>
          <p:cNvSpPr>
            <a:spLocks noChangeArrowheads="1"/>
          </p:cNvSpPr>
          <p:nvPr/>
        </p:nvSpPr>
        <p:spPr bwMode="auto">
          <a:xfrm>
            <a:off x="436563" y="412273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55</a:t>
            </a:r>
            <a:endParaRPr lang="en-US" altLang="ja-JP" sz="1000">
              <a:solidFill>
                <a:srgbClr val="000000"/>
              </a:solidFill>
              <a:ea typeface="MS UI Gothic" pitchFamily="50" charset="-128"/>
            </a:endParaRPr>
          </a:p>
        </p:txBody>
      </p:sp>
      <p:sp>
        <p:nvSpPr>
          <p:cNvPr id="776244" name="Rectangle 52"/>
          <p:cNvSpPr>
            <a:spLocks noChangeArrowheads="1"/>
          </p:cNvSpPr>
          <p:nvPr/>
        </p:nvSpPr>
        <p:spPr bwMode="auto">
          <a:xfrm>
            <a:off x="436563" y="389890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60</a:t>
            </a:r>
            <a:endParaRPr lang="en-US" altLang="ja-JP" sz="1000">
              <a:solidFill>
                <a:srgbClr val="000000"/>
              </a:solidFill>
              <a:ea typeface="MS UI Gothic" pitchFamily="50" charset="-128"/>
            </a:endParaRPr>
          </a:p>
        </p:txBody>
      </p:sp>
      <p:sp>
        <p:nvSpPr>
          <p:cNvPr id="776245" name="Rectangle 53"/>
          <p:cNvSpPr>
            <a:spLocks noChangeArrowheads="1"/>
          </p:cNvSpPr>
          <p:nvPr/>
        </p:nvSpPr>
        <p:spPr bwMode="auto">
          <a:xfrm>
            <a:off x="436563" y="3660775"/>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65</a:t>
            </a:r>
            <a:endParaRPr lang="en-US" altLang="ja-JP" sz="1000">
              <a:solidFill>
                <a:srgbClr val="000000"/>
              </a:solidFill>
              <a:ea typeface="MS UI Gothic" pitchFamily="50" charset="-128"/>
            </a:endParaRPr>
          </a:p>
        </p:txBody>
      </p:sp>
      <p:sp>
        <p:nvSpPr>
          <p:cNvPr id="776246" name="Rectangle 54"/>
          <p:cNvSpPr>
            <a:spLocks noChangeArrowheads="1"/>
          </p:cNvSpPr>
          <p:nvPr/>
        </p:nvSpPr>
        <p:spPr bwMode="auto">
          <a:xfrm>
            <a:off x="436563" y="343535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70</a:t>
            </a:r>
            <a:endParaRPr lang="en-US" altLang="ja-JP" sz="1000">
              <a:solidFill>
                <a:srgbClr val="000000"/>
              </a:solidFill>
              <a:ea typeface="MS UI Gothic" pitchFamily="50" charset="-128"/>
            </a:endParaRPr>
          </a:p>
        </p:txBody>
      </p:sp>
      <p:sp>
        <p:nvSpPr>
          <p:cNvPr id="776247" name="Rectangle 55"/>
          <p:cNvSpPr>
            <a:spLocks noChangeArrowheads="1"/>
          </p:cNvSpPr>
          <p:nvPr/>
        </p:nvSpPr>
        <p:spPr bwMode="auto">
          <a:xfrm>
            <a:off x="436563" y="3209925"/>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75</a:t>
            </a:r>
            <a:endParaRPr lang="en-US" altLang="ja-JP" sz="1000">
              <a:solidFill>
                <a:srgbClr val="000000"/>
              </a:solidFill>
              <a:ea typeface="MS UI Gothic" pitchFamily="50" charset="-128"/>
            </a:endParaRPr>
          </a:p>
        </p:txBody>
      </p:sp>
      <p:sp>
        <p:nvSpPr>
          <p:cNvPr id="776248" name="Rectangle 56"/>
          <p:cNvSpPr>
            <a:spLocks noChangeArrowheads="1"/>
          </p:cNvSpPr>
          <p:nvPr/>
        </p:nvSpPr>
        <p:spPr bwMode="auto">
          <a:xfrm>
            <a:off x="436563" y="29860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80</a:t>
            </a:r>
            <a:endParaRPr lang="en-US" altLang="ja-JP" sz="1000">
              <a:solidFill>
                <a:srgbClr val="000000"/>
              </a:solidFill>
              <a:ea typeface="MS UI Gothic" pitchFamily="50" charset="-128"/>
            </a:endParaRPr>
          </a:p>
        </p:txBody>
      </p:sp>
      <p:sp>
        <p:nvSpPr>
          <p:cNvPr id="776249" name="Rectangle 57"/>
          <p:cNvSpPr>
            <a:spLocks noChangeArrowheads="1"/>
          </p:cNvSpPr>
          <p:nvPr/>
        </p:nvSpPr>
        <p:spPr bwMode="auto">
          <a:xfrm>
            <a:off x="311150" y="2760663"/>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85</a:t>
            </a:r>
            <a:r>
              <a:rPr lang="ja-JP" altLang="en-US" sz="1000">
                <a:solidFill>
                  <a:srgbClr val="000000"/>
                </a:solidFill>
                <a:latin typeface="ＭＳ Ｐゴシック" pitchFamily="50" charset="-128"/>
              </a:rPr>
              <a:t>万人</a:t>
            </a:r>
            <a:endParaRPr lang="ja-JP" altLang="en-US" sz="1000">
              <a:solidFill>
                <a:srgbClr val="000000"/>
              </a:solidFill>
              <a:latin typeface="Tahoma" pitchFamily="34" charset="0"/>
              <a:ea typeface="MS UI Gothic" pitchFamily="50" charset="-128"/>
            </a:endParaRPr>
          </a:p>
        </p:txBody>
      </p:sp>
      <p:sp>
        <p:nvSpPr>
          <p:cNvPr id="776250" name="Rectangle 58"/>
          <p:cNvSpPr>
            <a:spLocks noChangeArrowheads="1"/>
          </p:cNvSpPr>
          <p:nvPr/>
        </p:nvSpPr>
        <p:spPr bwMode="auto">
          <a:xfrm>
            <a:off x="798513"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95</a:t>
            </a:r>
          </a:p>
        </p:txBody>
      </p:sp>
      <p:sp>
        <p:nvSpPr>
          <p:cNvPr id="776251" name="Rectangle 59"/>
          <p:cNvSpPr>
            <a:spLocks noChangeArrowheads="1"/>
          </p:cNvSpPr>
          <p:nvPr/>
        </p:nvSpPr>
        <p:spPr bwMode="auto">
          <a:xfrm>
            <a:off x="1131888"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96</a:t>
            </a:r>
          </a:p>
        </p:txBody>
      </p:sp>
      <p:sp>
        <p:nvSpPr>
          <p:cNvPr id="776252" name="Rectangle 60"/>
          <p:cNvSpPr>
            <a:spLocks noChangeArrowheads="1"/>
          </p:cNvSpPr>
          <p:nvPr/>
        </p:nvSpPr>
        <p:spPr bwMode="auto">
          <a:xfrm>
            <a:off x="1463675"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97</a:t>
            </a:r>
          </a:p>
        </p:txBody>
      </p:sp>
      <p:sp>
        <p:nvSpPr>
          <p:cNvPr id="776253" name="Rectangle 61"/>
          <p:cNvSpPr>
            <a:spLocks noChangeArrowheads="1"/>
          </p:cNvSpPr>
          <p:nvPr/>
        </p:nvSpPr>
        <p:spPr bwMode="auto">
          <a:xfrm>
            <a:off x="1793875"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98</a:t>
            </a:r>
          </a:p>
        </p:txBody>
      </p:sp>
      <p:sp>
        <p:nvSpPr>
          <p:cNvPr id="776254" name="Rectangle 62"/>
          <p:cNvSpPr>
            <a:spLocks noChangeArrowheads="1"/>
          </p:cNvSpPr>
          <p:nvPr/>
        </p:nvSpPr>
        <p:spPr bwMode="auto">
          <a:xfrm>
            <a:off x="2125663"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99</a:t>
            </a:r>
          </a:p>
        </p:txBody>
      </p:sp>
      <p:sp>
        <p:nvSpPr>
          <p:cNvPr id="776255" name="Rectangle 63"/>
          <p:cNvSpPr>
            <a:spLocks noChangeArrowheads="1"/>
          </p:cNvSpPr>
          <p:nvPr/>
        </p:nvSpPr>
        <p:spPr bwMode="auto">
          <a:xfrm>
            <a:off x="2459038"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00</a:t>
            </a:r>
          </a:p>
        </p:txBody>
      </p:sp>
      <p:sp>
        <p:nvSpPr>
          <p:cNvPr id="776256" name="Rectangle 64"/>
          <p:cNvSpPr>
            <a:spLocks noChangeArrowheads="1"/>
          </p:cNvSpPr>
          <p:nvPr/>
        </p:nvSpPr>
        <p:spPr bwMode="auto">
          <a:xfrm>
            <a:off x="2790825"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01</a:t>
            </a:r>
          </a:p>
        </p:txBody>
      </p:sp>
      <p:sp>
        <p:nvSpPr>
          <p:cNvPr id="776257" name="Rectangle 65"/>
          <p:cNvSpPr>
            <a:spLocks noChangeArrowheads="1"/>
          </p:cNvSpPr>
          <p:nvPr/>
        </p:nvSpPr>
        <p:spPr bwMode="auto">
          <a:xfrm>
            <a:off x="3122613"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02</a:t>
            </a:r>
          </a:p>
        </p:txBody>
      </p:sp>
      <p:sp>
        <p:nvSpPr>
          <p:cNvPr id="776258" name="Rectangle 66"/>
          <p:cNvSpPr>
            <a:spLocks noChangeArrowheads="1"/>
          </p:cNvSpPr>
          <p:nvPr/>
        </p:nvSpPr>
        <p:spPr bwMode="auto">
          <a:xfrm>
            <a:off x="3454400"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03</a:t>
            </a:r>
          </a:p>
        </p:txBody>
      </p:sp>
      <p:sp>
        <p:nvSpPr>
          <p:cNvPr id="776259" name="Rectangle 67"/>
          <p:cNvSpPr>
            <a:spLocks noChangeArrowheads="1"/>
          </p:cNvSpPr>
          <p:nvPr/>
        </p:nvSpPr>
        <p:spPr bwMode="auto">
          <a:xfrm>
            <a:off x="3786188"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04</a:t>
            </a:r>
          </a:p>
        </p:txBody>
      </p:sp>
      <p:sp>
        <p:nvSpPr>
          <p:cNvPr id="776260" name="Rectangle 68"/>
          <p:cNvSpPr>
            <a:spLocks noChangeArrowheads="1"/>
          </p:cNvSpPr>
          <p:nvPr/>
        </p:nvSpPr>
        <p:spPr bwMode="auto">
          <a:xfrm>
            <a:off x="4095750" y="5056188"/>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05</a:t>
            </a:r>
            <a:r>
              <a:rPr lang="ja-JP" altLang="en-US" sz="1000">
                <a:solidFill>
                  <a:srgbClr val="000000"/>
                </a:solidFill>
                <a:latin typeface="ＭＳ Ｐゴシック" pitchFamily="50" charset="-128"/>
                <a:ea typeface="MS UI Gothic" pitchFamily="50" charset="-128"/>
              </a:rPr>
              <a:t>年</a:t>
            </a:r>
            <a:endParaRPr lang="ja-JP" altLang="en-US" sz="1000">
              <a:solidFill>
                <a:srgbClr val="000000"/>
              </a:solidFill>
              <a:latin typeface="Tahoma" pitchFamily="34" charset="0"/>
              <a:ea typeface="MS UI Gothic" pitchFamily="50" charset="-128"/>
            </a:endParaRPr>
          </a:p>
        </p:txBody>
      </p:sp>
      <p:sp>
        <p:nvSpPr>
          <p:cNvPr id="776262" name="Rectangle 70"/>
          <p:cNvSpPr>
            <a:spLocks noChangeArrowheads="1"/>
          </p:cNvSpPr>
          <p:nvPr/>
        </p:nvSpPr>
        <p:spPr bwMode="auto">
          <a:xfrm>
            <a:off x="5080000" y="2906713"/>
            <a:ext cx="3624263" cy="20574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6263" name="Rectangle 71"/>
          <p:cNvSpPr>
            <a:spLocks noChangeArrowheads="1"/>
          </p:cNvSpPr>
          <p:nvPr/>
        </p:nvSpPr>
        <p:spPr bwMode="auto">
          <a:xfrm>
            <a:off x="5257800" y="3249613"/>
            <a:ext cx="238125" cy="1714500"/>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6264" name="Rectangle 72"/>
          <p:cNvSpPr>
            <a:spLocks noChangeArrowheads="1"/>
          </p:cNvSpPr>
          <p:nvPr/>
        </p:nvSpPr>
        <p:spPr bwMode="auto">
          <a:xfrm>
            <a:off x="5861050" y="3944938"/>
            <a:ext cx="236538" cy="1019175"/>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6265" name="Rectangle 73"/>
          <p:cNvSpPr>
            <a:spLocks noChangeArrowheads="1"/>
          </p:cNvSpPr>
          <p:nvPr/>
        </p:nvSpPr>
        <p:spPr bwMode="auto">
          <a:xfrm>
            <a:off x="6462713" y="3984625"/>
            <a:ext cx="246062" cy="979488"/>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6266" name="Rectangle 74"/>
          <p:cNvSpPr>
            <a:spLocks noChangeArrowheads="1"/>
          </p:cNvSpPr>
          <p:nvPr/>
        </p:nvSpPr>
        <p:spPr bwMode="auto">
          <a:xfrm>
            <a:off x="7073900" y="4710113"/>
            <a:ext cx="238125" cy="254000"/>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6267" name="Rectangle 75"/>
          <p:cNvSpPr>
            <a:spLocks noChangeArrowheads="1"/>
          </p:cNvSpPr>
          <p:nvPr/>
        </p:nvSpPr>
        <p:spPr bwMode="auto">
          <a:xfrm>
            <a:off x="7677150" y="4719638"/>
            <a:ext cx="238125" cy="244475"/>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6268" name="Rectangle 76"/>
          <p:cNvSpPr>
            <a:spLocks noChangeArrowheads="1"/>
          </p:cNvSpPr>
          <p:nvPr/>
        </p:nvSpPr>
        <p:spPr bwMode="auto">
          <a:xfrm>
            <a:off x="8280400" y="4787900"/>
            <a:ext cx="236538" cy="176213"/>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6269" name="Line 77"/>
          <p:cNvSpPr>
            <a:spLocks noChangeShapeType="1"/>
          </p:cNvSpPr>
          <p:nvPr/>
        </p:nvSpPr>
        <p:spPr bwMode="auto">
          <a:xfrm>
            <a:off x="5080000" y="4670425"/>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70" name="Line 78"/>
          <p:cNvSpPr>
            <a:spLocks noChangeShapeType="1"/>
          </p:cNvSpPr>
          <p:nvPr/>
        </p:nvSpPr>
        <p:spPr bwMode="auto">
          <a:xfrm>
            <a:off x="5080000" y="4376738"/>
            <a:ext cx="412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71" name="Line 79"/>
          <p:cNvSpPr>
            <a:spLocks noChangeShapeType="1"/>
          </p:cNvSpPr>
          <p:nvPr/>
        </p:nvSpPr>
        <p:spPr bwMode="auto">
          <a:xfrm>
            <a:off x="5080000" y="4083050"/>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72" name="Line 80"/>
          <p:cNvSpPr>
            <a:spLocks noChangeShapeType="1"/>
          </p:cNvSpPr>
          <p:nvPr/>
        </p:nvSpPr>
        <p:spPr bwMode="auto">
          <a:xfrm>
            <a:off x="5080000" y="3787775"/>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73" name="Line 81"/>
          <p:cNvSpPr>
            <a:spLocks noChangeShapeType="1"/>
          </p:cNvSpPr>
          <p:nvPr/>
        </p:nvSpPr>
        <p:spPr bwMode="auto">
          <a:xfrm>
            <a:off x="5080000" y="3494088"/>
            <a:ext cx="412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74" name="Line 82"/>
          <p:cNvSpPr>
            <a:spLocks noChangeShapeType="1"/>
          </p:cNvSpPr>
          <p:nvPr/>
        </p:nvSpPr>
        <p:spPr bwMode="auto">
          <a:xfrm>
            <a:off x="5080000" y="3200400"/>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6275" name="Rectangle 83"/>
          <p:cNvSpPr>
            <a:spLocks noChangeArrowheads="1"/>
          </p:cNvSpPr>
          <p:nvPr/>
        </p:nvSpPr>
        <p:spPr bwMode="auto">
          <a:xfrm>
            <a:off x="5275263" y="3052763"/>
            <a:ext cx="271462"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29.1</a:t>
            </a:r>
            <a:endParaRPr lang="en-US" altLang="ja-JP" sz="1000">
              <a:solidFill>
                <a:srgbClr val="000000"/>
              </a:solidFill>
              <a:ea typeface="MS UI Gothic" pitchFamily="50" charset="-128"/>
            </a:endParaRPr>
          </a:p>
        </p:txBody>
      </p:sp>
      <p:sp>
        <p:nvSpPr>
          <p:cNvPr id="776276" name="Rectangle 84"/>
          <p:cNvSpPr>
            <a:spLocks noChangeArrowheads="1"/>
          </p:cNvSpPr>
          <p:nvPr/>
        </p:nvSpPr>
        <p:spPr bwMode="auto">
          <a:xfrm>
            <a:off x="5878513" y="3749675"/>
            <a:ext cx="2714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17.3</a:t>
            </a:r>
            <a:endParaRPr lang="en-US" altLang="ja-JP" sz="1000">
              <a:solidFill>
                <a:srgbClr val="000000"/>
              </a:solidFill>
              <a:ea typeface="MS UI Gothic" pitchFamily="50" charset="-128"/>
            </a:endParaRPr>
          </a:p>
        </p:txBody>
      </p:sp>
      <p:sp>
        <p:nvSpPr>
          <p:cNvPr id="776277" name="Rectangle 85"/>
          <p:cNvSpPr>
            <a:spLocks noChangeArrowheads="1"/>
          </p:cNvSpPr>
          <p:nvPr/>
        </p:nvSpPr>
        <p:spPr bwMode="auto">
          <a:xfrm>
            <a:off x="6481763" y="3787775"/>
            <a:ext cx="2714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16.7</a:t>
            </a:r>
            <a:endParaRPr lang="en-US" altLang="ja-JP" sz="1000">
              <a:solidFill>
                <a:srgbClr val="000000"/>
              </a:solidFill>
              <a:ea typeface="MS UI Gothic" pitchFamily="50" charset="-128"/>
            </a:endParaRPr>
          </a:p>
        </p:txBody>
      </p:sp>
      <p:sp>
        <p:nvSpPr>
          <p:cNvPr id="776278" name="Rectangle 86"/>
          <p:cNvSpPr>
            <a:spLocks noChangeArrowheads="1"/>
          </p:cNvSpPr>
          <p:nvPr/>
        </p:nvSpPr>
        <p:spPr bwMode="auto">
          <a:xfrm>
            <a:off x="7131050" y="4513263"/>
            <a:ext cx="1936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4.3</a:t>
            </a:r>
            <a:endParaRPr lang="en-US" altLang="ja-JP" sz="1000">
              <a:solidFill>
                <a:srgbClr val="000000"/>
              </a:solidFill>
              <a:ea typeface="MS UI Gothic" pitchFamily="50" charset="-128"/>
            </a:endParaRPr>
          </a:p>
        </p:txBody>
      </p:sp>
      <p:sp>
        <p:nvSpPr>
          <p:cNvPr id="776279" name="Rectangle 87"/>
          <p:cNvSpPr>
            <a:spLocks noChangeArrowheads="1"/>
          </p:cNvSpPr>
          <p:nvPr/>
        </p:nvSpPr>
        <p:spPr bwMode="auto">
          <a:xfrm>
            <a:off x="7732713" y="4522788"/>
            <a:ext cx="1936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4.1</a:t>
            </a:r>
            <a:endParaRPr lang="en-US" altLang="ja-JP" sz="1000">
              <a:solidFill>
                <a:srgbClr val="000000"/>
              </a:solidFill>
              <a:ea typeface="MS UI Gothic" pitchFamily="50" charset="-128"/>
            </a:endParaRPr>
          </a:p>
        </p:txBody>
      </p:sp>
      <p:sp>
        <p:nvSpPr>
          <p:cNvPr id="776280" name="Rectangle 88"/>
          <p:cNvSpPr>
            <a:spLocks noChangeArrowheads="1"/>
          </p:cNvSpPr>
          <p:nvPr/>
        </p:nvSpPr>
        <p:spPr bwMode="auto">
          <a:xfrm>
            <a:off x="8332788" y="4592638"/>
            <a:ext cx="1936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3.0</a:t>
            </a:r>
            <a:endParaRPr lang="en-US" altLang="ja-JP" sz="1000">
              <a:solidFill>
                <a:srgbClr val="000000"/>
              </a:solidFill>
              <a:ea typeface="MS UI Gothic" pitchFamily="50" charset="-128"/>
            </a:endParaRPr>
          </a:p>
        </p:txBody>
      </p:sp>
      <p:sp>
        <p:nvSpPr>
          <p:cNvPr id="776281" name="Rectangle 89"/>
          <p:cNvSpPr>
            <a:spLocks noChangeArrowheads="1"/>
          </p:cNvSpPr>
          <p:nvPr/>
        </p:nvSpPr>
        <p:spPr bwMode="auto">
          <a:xfrm>
            <a:off x="4905375" y="4870450"/>
            <a:ext cx="69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0</a:t>
            </a:r>
            <a:endParaRPr lang="en-US" altLang="ja-JP" sz="1000">
              <a:solidFill>
                <a:srgbClr val="000000"/>
              </a:solidFill>
              <a:ea typeface="MS UI Gothic" pitchFamily="50" charset="-128"/>
            </a:endParaRPr>
          </a:p>
        </p:txBody>
      </p:sp>
      <p:sp>
        <p:nvSpPr>
          <p:cNvPr id="776282" name="Rectangle 90"/>
          <p:cNvSpPr>
            <a:spLocks noChangeArrowheads="1"/>
          </p:cNvSpPr>
          <p:nvPr/>
        </p:nvSpPr>
        <p:spPr bwMode="auto">
          <a:xfrm>
            <a:off x="4905375" y="4575175"/>
            <a:ext cx="69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5</a:t>
            </a:r>
            <a:endParaRPr lang="en-US" altLang="ja-JP" sz="1000">
              <a:solidFill>
                <a:srgbClr val="000000"/>
              </a:solidFill>
              <a:ea typeface="MS UI Gothic" pitchFamily="50" charset="-128"/>
            </a:endParaRPr>
          </a:p>
        </p:txBody>
      </p:sp>
      <p:sp>
        <p:nvSpPr>
          <p:cNvPr id="776283" name="Rectangle 91"/>
          <p:cNvSpPr>
            <a:spLocks noChangeArrowheads="1"/>
          </p:cNvSpPr>
          <p:nvPr/>
        </p:nvSpPr>
        <p:spPr bwMode="auto">
          <a:xfrm>
            <a:off x="4870450" y="42814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10</a:t>
            </a:r>
            <a:endParaRPr lang="en-US" altLang="ja-JP" sz="1000">
              <a:solidFill>
                <a:srgbClr val="000000"/>
              </a:solidFill>
              <a:ea typeface="MS UI Gothic" pitchFamily="50" charset="-128"/>
            </a:endParaRPr>
          </a:p>
        </p:txBody>
      </p:sp>
      <p:sp>
        <p:nvSpPr>
          <p:cNvPr id="776284" name="Rectangle 92"/>
          <p:cNvSpPr>
            <a:spLocks noChangeArrowheads="1"/>
          </p:cNvSpPr>
          <p:nvPr/>
        </p:nvSpPr>
        <p:spPr bwMode="auto">
          <a:xfrm>
            <a:off x="4870450" y="398780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15</a:t>
            </a:r>
            <a:endParaRPr lang="en-US" altLang="ja-JP" sz="1000">
              <a:solidFill>
                <a:srgbClr val="000000"/>
              </a:solidFill>
              <a:ea typeface="MS UI Gothic" pitchFamily="50" charset="-128"/>
            </a:endParaRPr>
          </a:p>
        </p:txBody>
      </p:sp>
      <p:sp>
        <p:nvSpPr>
          <p:cNvPr id="776285" name="Rectangle 93"/>
          <p:cNvSpPr>
            <a:spLocks noChangeArrowheads="1"/>
          </p:cNvSpPr>
          <p:nvPr/>
        </p:nvSpPr>
        <p:spPr bwMode="auto">
          <a:xfrm>
            <a:off x="4870450" y="3694113"/>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20</a:t>
            </a:r>
            <a:endParaRPr lang="en-US" altLang="ja-JP" sz="1000">
              <a:solidFill>
                <a:srgbClr val="000000"/>
              </a:solidFill>
              <a:ea typeface="MS UI Gothic" pitchFamily="50" charset="-128"/>
            </a:endParaRPr>
          </a:p>
        </p:txBody>
      </p:sp>
      <p:sp>
        <p:nvSpPr>
          <p:cNvPr id="776286" name="Rectangle 94"/>
          <p:cNvSpPr>
            <a:spLocks noChangeArrowheads="1"/>
          </p:cNvSpPr>
          <p:nvPr/>
        </p:nvSpPr>
        <p:spPr bwMode="auto">
          <a:xfrm>
            <a:off x="4870450" y="339883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25</a:t>
            </a:r>
            <a:endParaRPr lang="en-US" altLang="ja-JP" sz="1000">
              <a:solidFill>
                <a:srgbClr val="000000"/>
              </a:solidFill>
              <a:ea typeface="MS UI Gothic" pitchFamily="50" charset="-128"/>
            </a:endParaRPr>
          </a:p>
        </p:txBody>
      </p:sp>
      <p:sp>
        <p:nvSpPr>
          <p:cNvPr id="776287" name="Rectangle 95"/>
          <p:cNvSpPr>
            <a:spLocks noChangeArrowheads="1"/>
          </p:cNvSpPr>
          <p:nvPr/>
        </p:nvSpPr>
        <p:spPr bwMode="auto">
          <a:xfrm>
            <a:off x="4870450" y="310515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30</a:t>
            </a:r>
            <a:endParaRPr lang="en-US" altLang="ja-JP" sz="1000">
              <a:solidFill>
                <a:srgbClr val="000000"/>
              </a:solidFill>
              <a:ea typeface="MS UI Gothic" pitchFamily="50" charset="-128"/>
            </a:endParaRPr>
          </a:p>
        </p:txBody>
      </p:sp>
      <p:sp>
        <p:nvSpPr>
          <p:cNvPr id="776288" name="Rectangle 96"/>
          <p:cNvSpPr>
            <a:spLocks noChangeArrowheads="1"/>
          </p:cNvSpPr>
          <p:nvPr/>
        </p:nvSpPr>
        <p:spPr bwMode="auto">
          <a:xfrm>
            <a:off x="4806950" y="2811463"/>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35</a:t>
            </a:r>
            <a:r>
              <a:rPr lang="ja-JP" altLang="en-US" sz="1000">
                <a:solidFill>
                  <a:srgbClr val="000000"/>
                </a:solidFill>
                <a:latin typeface="ＭＳ Ｐゴシック" pitchFamily="50" charset="-128"/>
              </a:rPr>
              <a:t>％</a:t>
            </a:r>
            <a:endParaRPr lang="ja-JP" altLang="en-US" sz="1000">
              <a:solidFill>
                <a:srgbClr val="000000"/>
              </a:solidFill>
              <a:latin typeface="Tahoma" pitchFamily="34" charset="0"/>
              <a:ea typeface="MS UI Gothic" pitchFamily="50" charset="-128"/>
            </a:endParaRPr>
          </a:p>
        </p:txBody>
      </p:sp>
      <p:sp>
        <p:nvSpPr>
          <p:cNvPr id="776289" name="Rectangle 97"/>
          <p:cNvSpPr>
            <a:spLocks noChangeArrowheads="1"/>
          </p:cNvSpPr>
          <p:nvPr/>
        </p:nvSpPr>
        <p:spPr bwMode="auto">
          <a:xfrm>
            <a:off x="5308600" y="5099050"/>
            <a:ext cx="1365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伝統文化／歴史的施設</a:t>
            </a:r>
            <a:endParaRPr lang="ja-JP" altLang="en-US" sz="1000">
              <a:solidFill>
                <a:srgbClr val="000000"/>
              </a:solidFill>
              <a:latin typeface="Tahoma" pitchFamily="34" charset="0"/>
            </a:endParaRPr>
          </a:p>
        </p:txBody>
      </p:sp>
      <p:sp>
        <p:nvSpPr>
          <p:cNvPr id="776290" name="Rectangle 98"/>
          <p:cNvSpPr>
            <a:spLocks noChangeArrowheads="1"/>
          </p:cNvSpPr>
          <p:nvPr/>
        </p:nvSpPr>
        <p:spPr bwMode="auto">
          <a:xfrm>
            <a:off x="5915025" y="5089525"/>
            <a:ext cx="136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日本人・生活</a:t>
            </a:r>
            <a:endParaRPr lang="ja-JP" altLang="en-US" sz="1000">
              <a:solidFill>
                <a:srgbClr val="000000"/>
              </a:solidFill>
              <a:latin typeface="Tahoma" pitchFamily="34" charset="0"/>
            </a:endParaRPr>
          </a:p>
        </p:txBody>
      </p:sp>
      <p:sp>
        <p:nvSpPr>
          <p:cNvPr id="776291" name="Rectangle 99"/>
          <p:cNvSpPr>
            <a:spLocks noChangeArrowheads="1"/>
          </p:cNvSpPr>
          <p:nvPr/>
        </p:nvSpPr>
        <p:spPr bwMode="auto">
          <a:xfrm>
            <a:off x="6523038" y="5094288"/>
            <a:ext cx="1365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日本訪問への憧れ</a:t>
            </a:r>
            <a:endParaRPr lang="ja-JP" altLang="en-US" sz="1000">
              <a:solidFill>
                <a:srgbClr val="000000"/>
              </a:solidFill>
              <a:latin typeface="Tahoma" pitchFamily="34" charset="0"/>
            </a:endParaRPr>
          </a:p>
        </p:txBody>
      </p:sp>
      <p:sp>
        <p:nvSpPr>
          <p:cNvPr id="776292" name="Rectangle 100"/>
          <p:cNvSpPr>
            <a:spLocks noChangeArrowheads="1"/>
          </p:cNvSpPr>
          <p:nvPr/>
        </p:nvSpPr>
        <p:spPr bwMode="auto">
          <a:xfrm>
            <a:off x="7131050" y="5097463"/>
            <a:ext cx="1365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日本語・日本文化習得</a:t>
            </a:r>
            <a:endParaRPr lang="ja-JP" altLang="en-US" sz="1000">
              <a:solidFill>
                <a:srgbClr val="000000"/>
              </a:solidFill>
              <a:latin typeface="Tahoma" pitchFamily="34" charset="0"/>
            </a:endParaRPr>
          </a:p>
        </p:txBody>
      </p:sp>
      <p:sp>
        <p:nvSpPr>
          <p:cNvPr id="776293" name="Rectangle 101"/>
          <p:cNvSpPr>
            <a:spLocks noChangeArrowheads="1"/>
          </p:cNvSpPr>
          <p:nvPr/>
        </p:nvSpPr>
        <p:spPr bwMode="auto">
          <a:xfrm>
            <a:off x="7739063" y="5089525"/>
            <a:ext cx="136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自然・景勝地</a:t>
            </a:r>
            <a:endParaRPr lang="ja-JP" altLang="en-US" sz="1000">
              <a:solidFill>
                <a:srgbClr val="000000"/>
              </a:solidFill>
              <a:latin typeface="Tahoma" pitchFamily="34" charset="0"/>
            </a:endParaRPr>
          </a:p>
        </p:txBody>
      </p:sp>
      <p:sp>
        <p:nvSpPr>
          <p:cNvPr id="776294" name="Rectangle 102"/>
          <p:cNvSpPr>
            <a:spLocks noChangeArrowheads="1"/>
          </p:cNvSpPr>
          <p:nvPr/>
        </p:nvSpPr>
        <p:spPr bwMode="auto">
          <a:xfrm>
            <a:off x="8347075" y="5083175"/>
            <a:ext cx="136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買い物</a:t>
            </a:r>
            <a:endParaRPr lang="ja-JP" altLang="en-US" sz="1000">
              <a:solidFill>
                <a:srgbClr val="000000"/>
              </a:solidFill>
              <a:latin typeface="Tahoma" pitchFamily="34" charset="0"/>
            </a:endParaRPr>
          </a:p>
        </p:txBody>
      </p:sp>
      <p:sp>
        <p:nvSpPr>
          <p:cNvPr id="776295" name="AutoShape 103"/>
          <p:cNvSpPr>
            <a:spLocks noChangeArrowheads="1"/>
          </p:cNvSpPr>
          <p:nvPr/>
        </p:nvSpPr>
        <p:spPr bwMode="auto">
          <a:xfrm>
            <a:off x="5138738" y="5008563"/>
            <a:ext cx="1724025" cy="1408112"/>
          </a:xfrm>
          <a:prstGeom prst="roundRect">
            <a:avLst>
              <a:gd name="adj" fmla="val 10329"/>
            </a:avLst>
          </a:prstGeom>
          <a:noFill/>
          <a:ln w="9525" algn="ctr">
            <a:solidFill>
              <a:srgbClr val="FF99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6296" name="Text Box 104"/>
          <p:cNvSpPr txBox="1">
            <a:spLocks noChangeArrowheads="1"/>
          </p:cNvSpPr>
          <p:nvPr/>
        </p:nvSpPr>
        <p:spPr bwMode="auto">
          <a:xfrm>
            <a:off x="47625" y="6573838"/>
            <a:ext cx="3376613"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63538" indent="-363538" algn="l">
              <a:defRPr kumimoji="1">
                <a:solidFill>
                  <a:schemeClr val="tx1"/>
                </a:solidFill>
                <a:latin typeface="Arial" charset="0"/>
                <a:ea typeface="ＭＳ Ｐゴシック" pitchFamily="50" charset="-128"/>
              </a:defRPr>
            </a:lvl1pPr>
            <a:lvl2pPr marL="5429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lnSpc>
                <a:spcPct val="80000"/>
              </a:lnSpc>
            </a:pPr>
            <a:r>
              <a:rPr kumimoji="0" lang="ja-JP" altLang="en-US" sz="900">
                <a:solidFill>
                  <a:srgbClr val="000000"/>
                </a:solidFill>
                <a:latin typeface="ＭＳ Ｐゴシック" pitchFamily="50" charset="-128"/>
              </a:rPr>
              <a:t>出典： 左：</a:t>
            </a:r>
            <a:r>
              <a:rPr kumimoji="0" lang="ja-JP" altLang="en-US" sz="900">
                <a:solidFill>
                  <a:srgbClr val="000000"/>
                </a:solidFill>
              </a:rPr>
              <a:t>ＪＮＴＯ</a:t>
            </a:r>
            <a:r>
              <a:rPr kumimoji="0" lang="ja-JP" altLang="en-US" sz="900">
                <a:solidFill>
                  <a:srgbClr val="000000"/>
                </a:solidFill>
                <a:latin typeface="ＭＳ Ｐゴシック" pitchFamily="50" charset="-128"/>
              </a:rPr>
              <a:t>「国際観光白書</a:t>
            </a:r>
            <a:r>
              <a:rPr kumimoji="0" lang="en-US" altLang="ja-JP" sz="900">
                <a:solidFill>
                  <a:srgbClr val="000000"/>
                </a:solidFill>
              </a:rPr>
              <a:t>2006</a:t>
            </a:r>
            <a:r>
              <a:rPr kumimoji="0" lang="ja-JP" altLang="en-US" sz="900">
                <a:solidFill>
                  <a:srgbClr val="000000"/>
                </a:solidFill>
                <a:latin typeface="ＭＳ Ｐゴシック" pitchFamily="50" charset="-128"/>
              </a:rPr>
              <a:t>年版」</a:t>
            </a:r>
          </a:p>
          <a:p>
            <a:pPr eaLnBrk="0" hangingPunct="0">
              <a:lnSpc>
                <a:spcPct val="80000"/>
              </a:lnSpc>
            </a:pPr>
            <a:r>
              <a:rPr kumimoji="0" lang="ja-JP" altLang="en-US" sz="900">
                <a:solidFill>
                  <a:srgbClr val="000000"/>
                </a:solidFill>
                <a:latin typeface="ＭＳ Ｐゴシック" pitchFamily="50" charset="-128"/>
              </a:rPr>
              <a:t>         右：Ｊ</a:t>
            </a:r>
            <a:r>
              <a:rPr kumimoji="0" lang="ja-JP" altLang="en-US" sz="900">
                <a:solidFill>
                  <a:srgbClr val="000000"/>
                </a:solidFill>
              </a:rPr>
              <a:t>ＮＴＯ</a:t>
            </a:r>
            <a:r>
              <a:rPr kumimoji="0" lang="ja-JP" altLang="en-US" sz="900">
                <a:solidFill>
                  <a:srgbClr val="000000"/>
                </a:solidFill>
                <a:latin typeface="ＭＳ Ｐゴシック" pitchFamily="50" charset="-128"/>
              </a:rPr>
              <a:t>「国際観光白書</a:t>
            </a:r>
            <a:r>
              <a:rPr kumimoji="0" lang="en-US" altLang="ja-JP" sz="900">
                <a:solidFill>
                  <a:srgbClr val="000000"/>
                </a:solidFill>
              </a:rPr>
              <a:t>2006</a:t>
            </a:r>
            <a:r>
              <a:rPr kumimoji="0" lang="ja-JP" altLang="en-US" sz="900">
                <a:solidFill>
                  <a:srgbClr val="000000"/>
                </a:solidFill>
                <a:latin typeface="ＭＳ Ｐゴシック" pitchFamily="50" charset="-128"/>
              </a:rPr>
              <a:t>年版　訪日外客訪問地調査」</a:t>
            </a:r>
          </a:p>
        </p:txBody>
      </p:sp>
      <p:sp>
        <p:nvSpPr>
          <p:cNvPr id="776297" name="Rectangle 105"/>
          <p:cNvSpPr>
            <a:spLocks noChangeArrowheads="1"/>
          </p:cNvSpPr>
          <p:nvPr/>
        </p:nvSpPr>
        <p:spPr bwMode="auto">
          <a:xfrm>
            <a:off x="1644650" y="4406900"/>
            <a:ext cx="2603500" cy="331788"/>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kumimoji="1">
                <a:solidFill>
                  <a:schemeClr val="tx1"/>
                </a:solidFill>
                <a:latin typeface="Arial" charset="0"/>
                <a:ea typeface="ＭＳ Ｐゴシック" pitchFamily="50" charset="-128"/>
              </a:defRPr>
            </a:lvl1pPr>
            <a:lvl2pPr marL="266700" indent="-87313"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lnSpc>
                <a:spcPct val="90000"/>
              </a:lnSpc>
            </a:pPr>
            <a:r>
              <a:rPr lang="ja-JP" altLang="en-US" sz="1000">
                <a:solidFill>
                  <a:srgbClr val="000000"/>
                </a:solidFill>
                <a:latin typeface="ＭＳ Ｐゴシック" pitchFamily="50" charset="-128"/>
              </a:rPr>
              <a:t>補足：</a:t>
            </a:r>
            <a:r>
              <a:rPr lang="en-US" altLang="ja-JP" sz="1000">
                <a:solidFill>
                  <a:srgbClr val="000000"/>
                </a:solidFill>
              </a:rPr>
              <a:t>05</a:t>
            </a:r>
            <a:r>
              <a:rPr lang="ja-JP" altLang="en-US" sz="1000">
                <a:solidFill>
                  <a:srgbClr val="000000"/>
                </a:solidFill>
                <a:latin typeface="ＭＳ Ｐゴシック" pitchFamily="50" charset="-128"/>
              </a:rPr>
              <a:t>年の観光目的の訪日数は約</a:t>
            </a:r>
            <a:r>
              <a:rPr lang="en-US" altLang="ja-JP" sz="1000">
                <a:solidFill>
                  <a:srgbClr val="000000"/>
                </a:solidFill>
              </a:rPr>
              <a:t>49</a:t>
            </a:r>
            <a:r>
              <a:rPr lang="ja-JP" altLang="en-US" sz="1000">
                <a:solidFill>
                  <a:srgbClr val="000000"/>
                </a:solidFill>
                <a:latin typeface="ＭＳ Ｐゴシック" pitchFamily="50" charset="-128"/>
              </a:rPr>
              <a:t>万人</a:t>
            </a:r>
          </a:p>
        </p:txBody>
      </p:sp>
      <p:sp>
        <p:nvSpPr>
          <p:cNvPr id="776298" name="Text Box 106"/>
          <p:cNvSpPr txBox="1">
            <a:spLocks noChangeArrowheads="1"/>
          </p:cNvSpPr>
          <p:nvPr/>
        </p:nvSpPr>
        <p:spPr bwMode="auto">
          <a:xfrm>
            <a:off x="431800" y="1382713"/>
            <a:ext cx="83534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pPr>
            <a:r>
              <a:rPr lang="ja-JP" altLang="en-US" sz="1600">
                <a:solidFill>
                  <a:srgbClr val="000000"/>
                </a:solidFill>
                <a:latin typeface="Tahoma" pitchFamily="34" charset="0"/>
              </a:rPr>
              <a:t>観光目的で訪日するアメリカ人は増加傾向にあると推測される。また、訪日動機で多いものとして、伝統文化や歴史的施設に触れることや日本生活の体験が挙げられる。</a:t>
            </a:r>
          </a:p>
        </p:txBody>
      </p:sp>
      <p:sp>
        <p:nvSpPr>
          <p:cNvPr id="776299" name="Text Box 107"/>
          <p:cNvSpPr txBox="1">
            <a:spLocks noChangeArrowheads="1"/>
          </p:cNvSpPr>
          <p:nvPr/>
        </p:nvSpPr>
        <p:spPr bwMode="auto">
          <a:xfrm>
            <a:off x="4967288" y="2424113"/>
            <a:ext cx="3781425"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ja-JP" altLang="en-US" b="1" u="sng">
                <a:solidFill>
                  <a:srgbClr val="000000"/>
                </a:solidFill>
              </a:rPr>
              <a:t>訪日するアメリカ人の</a:t>
            </a:r>
            <a:r>
              <a:rPr lang="ja-JP" altLang="en-US" b="1" u="sng">
                <a:solidFill>
                  <a:srgbClr val="000000"/>
                </a:solidFill>
                <a:latin typeface="ＭＳ Ｐゴシック" pitchFamily="50" charset="-128"/>
              </a:rPr>
              <a:t>動機（観光のみ　</a:t>
            </a:r>
            <a:r>
              <a:rPr lang="en-US" altLang="ja-JP" b="1" u="sng">
                <a:solidFill>
                  <a:srgbClr val="000000"/>
                </a:solidFill>
              </a:rPr>
              <a:t>2005</a:t>
            </a:r>
            <a:r>
              <a:rPr lang="ja-JP" altLang="en-US" b="1" u="sng">
                <a:solidFill>
                  <a:srgbClr val="000000"/>
                </a:solidFill>
                <a:latin typeface="ＭＳ Ｐゴシック" pitchFamily="50" charset="-128"/>
              </a:rPr>
              <a:t>年）</a:t>
            </a:r>
          </a:p>
        </p:txBody>
      </p:sp>
      <p:sp>
        <p:nvSpPr>
          <p:cNvPr id="776300" name="Text Box 108"/>
          <p:cNvSpPr txBox="1">
            <a:spLocks noChangeArrowheads="1"/>
          </p:cNvSpPr>
          <p:nvPr/>
        </p:nvSpPr>
        <p:spPr bwMode="auto">
          <a:xfrm>
            <a:off x="468313" y="2409825"/>
            <a:ext cx="395922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ja-JP" altLang="en-US" b="1" u="sng">
                <a:solidFill>
                  <a:srgbClr val="000000"/>
                </a:solidFill>
                <a:latin typeface="ＭＳ Ｐゴシック" pitchFamily="50" charset="-128"/>
              </a:rPr>
              <a:t>訪日するアメリカ人の数（観光＋ビジネス）の推移</a:t>
            </a:r>
            <a:endParaRPr lang="ja-JP" altLang="en-US" b="1">
              <a:solidFill>
                <a:srgbClr val="000000"/>
              </a:solidFill>
              <a:latin typeface="ＭＳ Ｐゴシック" pitchFamily="50"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スライド番号プレースホルダー 3"/>
          <p:cNvSpPr>
            <a:spLocks noGrp="1"/>
          </p:cNvSpPr>
          <p:nvPr>
            <p:ph type="sldNum" sz="quarter" idx="10"/>
          </p:nvPr>
        </p:nvSpPr>
        <p:spPr/>
        <p:txBody>
          <a:bodyPr/>
          <a:lstStyle/>
          <a:p>
            <a:fld id="{CDDB7A66-DA0E-428C-9B02-701450347D11}" type="slidenum">
              <a:rPr lang="en-US" altLang="ja-JP"/>
              <a:pPr/>
              <a:t>66</a:t>
            </a:fld>
            <a:endParaRPr lang="en-US" altLang="ja-JP"/>
          </a:p>
        </p:txBody>
      </p:sp>
      <p:sp>
        <p:nvSpPr>
          <p:cNvPr id="777219" name="AutoShape 3"/>
          <p:cNvSpPr>
            <a:spLocks noChangeArrowheads="1"/>
          </p:cNvSpPr>
          <p:nvPr/>
        </p:nvSpPr>
        <p:spPr bwMode="auto">
          <a:xfrm>
            <a:off x="323850" y="1182688"/>
            <a:ext cx="8532813" cy="914400"/>
          </a:xfrm>
          <a:prstGeom prst="roundRect">
            <a:avLst>
              <a:gd name="adj" fmla="val 16667"/>
            </a:avLst>
          </a:prstGeom>
          <a:noFill/>
          <a:ln w="9525" algn="ctr">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77220" name="AutoShape 4"/>
          <p:cNvSpPr>
            <a:spLocks noChangeArrowheads="1"/>
          </p:cNvSpPr>
          <p:nvPr/>
        </p:nvSpPr>
        <p:spPr bwMode="auto">
          <a:xfrm rot="-1085510">
            <a:off x="2078038" y="3343275"/>
            <a:ext cx="2035175" cy="207963"/>
          </a:xfrm>
          <a:prstGeom prst="rightArrow">
            <a:avLst>
              <a:gd name="adj1" fmla="val 50000"/>
              <a:gd name="adj2" fmla="val 244656"/>
            </a:avLst>
          </a:prstGeom>
          <a:solidFill>
            <a:srgbClr val="FFCC00">
              <a:alpha val="64000"/>
            </a:srgbClr>
          </a:solidFill>
          <a:ln>
            <a:noFill/>
          </a:ln>
          <a:effectLst/>
          <a:extLs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ja-JP" altLang="ja-JP" sz="1000">
              <a:latin typeface="Tahoma" pitchFamily="34" charset="0"/>
              <a:ea typeface="MS UI Gothic" pitchFamily="50" charset="-128"/>
            </a:endParaRPr>
          </a:p>
        </p:txBody>
      </p:sp>
      <p:sp>
        <p:nvSpPr>
          <p:cNvPr id="777222" name="Rectangle 6"/>
          <p:cNvSpPr>
            <a:spLocks noChangeArrowheads="1"/>
          </p:cNvSpPr>
          <p:nvPr/>
        </p:nvSpPr>
        <p:spPr bwMode="auto">
          <a:xfrm>
            <a:off x="701675" y="2898775"/>
            <a:ext cx="3624263" cy="203676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7223" name="Line 7"/>
          <p:cNvSpPr>
            <a:spLocks noChangeShapeType="1"/>
          </p:cNvSpPr>
          <p:nvPr/>
        </p:nvSpPr>
        <p:spPr bwMode="auto">
          <a:xfrm>
            <a:off x="701675" y="4710113"/>
            <a:ext cx="42863"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24" name="Line 8"/>
          <p:cNvSpPr>
            <a:spLocks noChangeShapeType="1"/>
          </p:cNvSpPr>
          <p:nvPr/>
        </p:nvSpPr>
        <p:spPr bwMode="auto">
          <a:xfrm>
            <a:off x="701675" y="4486275"/>
            <a:ext cx="428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25" name="Line 9"/>
          <p:cNvSpPr>
            <a:spLocks noChangeShapeType="1"/>
          </p:cNvSpPr>
          <p:nvPr/>
        </p:nvSpPr>
        <p:spPr bwMode="auto">
          <a:xfrm>
            <a:off x="701675" y="4260850"/>
            <a:ext cx="428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26" name="Line 10"/>
          <p:cNvSpPr>
            <a:spLocks noChangeShapeType="1"/>
          </p:cNvSpPr>
          <p:nvPr/>
        </p:nvSpPr>
        <p:spPr bwMode="auto">
          <a:xfrm>
            <a:off x="701675" y="4035425"/>
            <a:ext cx="428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27" name="Line 11"/>
          <p:cNvSpPr>
            <a:spLocks noChangeShapeType="1"/>
          </p:cNvSpPr>
          <p:nvPr/>
        </p:nvSpPr>
        <p:spPr bwMode="auto">
          <a:xfrm>
            <a:off x="701675" y="3798888"/>
            <a:ext cx="42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28" name="Line 12"/>
          <p:cNvSpPr>
            <a:spLocks noChangeShapeType="1"/>
          </p:cNvSpPr>
          <p:nvPr/>
        </p:nvSpPr>
        <p:spPr bwMode="auto">
          <a:xfrm>
            <a:off x="701675" y="3573463"/>
            <a:ext cx="42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29" name="Line 13"/>
          <p:cNvSpPr>
            <a:spLocks noChangeShapeType="1"/>
          </p:cNvSpPr>
          <p:nvPr/>
        </p:nvSpPr>
        <p:spPr bwMode="auto">
          <a:xfrm>
            <a:off x="701675" y="3348038"/>
            <a:ext cx="428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30" name="Line 14"/>
          <p:cNvSpPr>
            <a:spLocks noChangeShapeType="1"/>
          </p:cNvSpPr>
          <p:nvPr/>
        </p:nvSpPr>
        <p:spPr bwMode="auto">
          <a:xfrm>
            <a:off x="701675" y="3122613"/>
            <a:ext cx="42863"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31" name="Line 15"/>
          <p:cNvSpPr>
            <a:spLocks noChangeShapeType="1"/>
          </p:cNvSpPr>
          <p:nvPr/>
        </p:nvSpPr>
        <p:spPr bwMode="auto">
          <a:xfrm flipV="1">
            <a:off x="1033463" y="4873625"/>
            <a:ext cx="0"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32" name="Line 16"/>
          <p:cNvSpPr>
            <a:spLocks noChangeShapeType="1"/>
          </p:cNvSpPr>
          <p:nvPr/>
        </p:nvSpPr>
        <p:spPr bwMode="auto">
          <a:xfrm flipV="1">
            <a:off x="1363663"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33" name="Line 17"/>
          <p:cNvSpPr>
            <a:spLocks noChangeShapeType="1"/>
          </p:cNvSpPr>
          <p:nvPr/>
        </p:nvSpPr>
        <p:spPr bwMode="auto">
          <a:xfrm flipV="1">
            <a:off x="1685925" y="4873625"/>
            <a:ext cx="1588"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34" name="Line 18"/>
          <p:cNvSpPr>
            <a:spLocks noChangeShapeType="1"/>
          </p:cNvSpPr>
          <p:nvPr/>
        </p:nvSpPr>
        <p:spPr bwMode="auto">
          <a:xfrm flipV="1">
            <a:off x="2017713"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35" name="Line 19"/>
          <p:cNvSpPr>
            <a:spLocks noChangeShapeType="1"/>
          </p:cNvSpPr>
          <p:nvPr/>
        </p:nvSpPr>
        <p:spPr bwMode="auto">
          <a:xfrm flipV="1">
            <a:off x="2347913"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36" name="Line 20"/>
          <p:cNvSpPr>
            <a:spLocks noChangeShapeType="1"/>
          </p:cNvSpPr>
          <p:nvPr/>
        </p:nvSpPr>
        <p:spPr bwMode="auto">
          <a:xfrm flipV="1">
            <a:off x="2679700" y="4873625"/>
            <a:ext cx="1588"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37" name="Line 21"/>
          <p:cNvSpPr>
            <a:spLocks noChangeShapeType="1"/>
          </p:cNvSpPr>
          <p:nvPr/>
        </p:nvSpPr>
        <p:spPr bwMode="auto">
          <a:xfrm flipV="1">
            <a:off x="3011488" y="4873625"/>
            <a:ext cx="0"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38" name="Line 22"/>
          <p:cNvSpPr>
            <a:spLocks noChangeShapeType="1"/>
          </p:cNvSpPr>
          <p:nvPr/>
        </p:nvSpPr>
        <p:spPr bwMode="auto">
          <a:xfrm flipV="1">
            <a:off x="3341688"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39" name="Line 23"/>
          <p:cNvSpPr>
            <a:spLocks noChangeShapeType="1"/>
          </p:cNvSpPr>
          <p:nvPr/>
        </p:nvSpPr>
        <p:spPr bwMode="auto">
          <a:xfrm flipV="1">
            <a:off x="3663950" y="4873625"/>
            <a:ext cx="1588"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40" name="Line 24"/>
          <p:cNvSpPr>
            <a:spLocks noChangeShapeType="1"/>
          </p:cNvSpPr>
          <p:nvPr/>
        </p:nvSpPr>
        <p:spPr bwMode="auto">
          <a:xfrm flipV="1">
            <a:off x="3995738" y="4873625"/>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41" name="Freeform 25"/>
          <p:cNvSpPr>
            <a:spLocks/>
          </p:cNvSpPr>
          <p:nvPr/>
        </p:nvSpPr>
        <p:spPr bwMode="auto">
          <a:xfrm>
            <a:off x="863600" y="3035300"/>
            <a:ext cx="3302000" cy="1263650"/>
          </a:xfrm>
          <a:custGeom>
            <a:avLst/>
            <a:gdLst>
              <a:gd name="T0" fmla="*/ 0 w 389"/>
              <a:gd name="T1" fmla="*/ 101 h 101"/>
              <a:gd name="T2" fmla="*/ 39 w 389"/>
              <a:gd name="T3" fmla="*/ 83 h 101"/>
              <a:gd name="T4" fmla="*/ 78 w 389"/>
              <a:gd name="T5" fmla="*/ 72 h 101"/>
              <a:gd name="T6" fmla="*/ 117 w 389"/>
              <a:gd name="T7" fmla="*/ 54 h 101"/>
              <a:gd name="T8" fmla="*/ 156 w 389"/>
              <a:gd name="T9" fmla="*/ 43 h 101"/>
              <a:gd name="T10" fmla="*/ 195 w 389"/>
              <a:gd name="T11" fmla="*/ 32 h 101"/>
              <a:gd name="T12" fmla="*/ 233 w 389"/>
              <a:gd name="T13" fmla="*/ 47 h 101"/>
              <a:gd name="T14" fmla="*/ 272 w 389"/>
              <a:gd name="T15" fmla="*/ 32 h 101"/>
              <a:gd name="T16" fmla="*/ 311 w 389"/>
              <a:gd name="T17" fmla="*/ 58 h 101"/>
              <a:gd name="T18" fmla="*/ 350 w 389"/>
              <a:gd name="T19" fmla="*/ 22 h 101"/>
              <a:gd name="T20" fmla="*/ 389 w 389"/>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01">
                <a:moveTo>
                  <a:pt x="0" y="101"/>
                </a:moveTo>
                <a:lnTo>
                  <a:pt x="39" y="83"/>
                </a:lnTo>
                <a:lnTo>
                  <a:pt x="78" y="72"/>
                </a:lnTo>
                <a:lnTo>
                  <a:pt x="117" y="54"/>
                </a:lnTo>
                <a:lnTo>
                  <a:pt x="156" y="43"/>
                </a:lnTo>
                <a:lnTo>
                  <a:pt x="195" y="32"/>
                </a:lnTo>
                <a:lnTo>
                  <a:pt x="233" y="47"/>
                </a:lnTo>
                <a:lnTo>
                  <a:pt x="272" y="32"/>
                </a:lnTo>
                <a:lnTo>
                  <a:pt x="311" y="58"/>
                </a:lnTo>
                <a:lnTo>
                  <a:pt x="350" y="22"/>
                </a:lnTo>
                <a:lnTo>
                  <a:pt x="389" y="0"/>
                </a:lnTo>
              </a:path>
            </a:pathLst>
          </a:custGeom>
          <a:noFill/>
          <a:ln w="95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7242" name="Freeform 26"/>
          <p:cNvSpPr>
            <a:spLocks/>
          </p:cNvSpPr>
          <p:nvPr/>
        </p:nvSpPr>
        <p:spPr bwMode="auto">
          <a:xfrm>
            <a:off x="838200" y="4260850"/>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43" name="Freeform 27"/>
          <p:cNvSpPr>
            <a:spLocks/>
          </p:cNvSpPr>
          <p:nvPr/>
        </p:nvSpPr>
        <p:spPr bwMode="auto">
          <a:xfrm>
            <a:off x="1168400" y="4035425"/>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44" name="Freeform 28"/>
          <p:cNvSpPr>
            <a:spLocks/>
          </p:cNvSpPr>
          <p:nvPr/>
        </p:nvSpPr>
        <p:spPr bwMode="auto">
          <a:xfrm>
            <a:off x="1500188" y="3898900"/>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45" name="Freeform 29"/>
          <p:cNvSpPr>
            <a:spLocks/>
          </p:cNvSpPr>
          <p:nvPr/>
        </p:nvSpPr>
        <p:spPr bwMode="auto">
          <a:xfrm>
            <a:off x="1830388" y="3673475"/>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46" name="Freeform 30"/>
          <p:cNvSpPr>
            <a:spLocks/>
          </p:cNvSpPr>
          <p:nvPr/>
        </p:nvSpPr>
        <p:spPr bwMode="auto">
          <a:xfrm>
            <a:off x="2162175" y="3535363"/>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47" name="Freeform 31"/>
          <p:cNvSpPr>
            <a:spLocks/>
          </p:cNvSpPr>
          <p:nvPr/>
        </p:nvSpPr>
        <p:spPr bwMode="auto">
          <a:xfrm>
            <a:off x="2492375" y="3398838"/>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48" name="Freeform 32"/>
          <p:cNvSpPr>
            <a:spLocks/>
          </p:cNvSpPr>
          <p:nvPr/>
        </p:nvSpPr>
        <p:spPr bwMode="auto">
          <a:xfrm>
            <a:off x="2816225" y="3586163"/>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49" name="Freeform 33"/>
          <p:cNvSpPr>
            <a:spLocks/>
          </p:cNvSpPr>
          <p:nvPr/>
        </p:nvSpPr>
        <p:spPr bwMode="auto">
          <a:xfrm>
            <a:off x="3146425" y="3398838"/>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50" name="Freeform 34"/>
          <p:cNvSpPr>
            <a:spLocks/>
          </p:cNvSpPr>
          <p:nvPr/>
        </p:nvSpPr>
        <p:spPr bwMode="auto">
          <a:xfrm>
            <a:off x="3478213" y="3722688"/>
            <a:ext cx="50800" cy="76200"/>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51" name="Freeform 35"/>
          <p:cNvSpPr>
            <a:spLocks/>
          </p:cNvSpPr>
          <p:nvPr/>
        </p:nvSpPr>
        <p:spPr bwMode="auto">
          <a:xfrm>
            <a:off x="3808413" y="3273425"/>
            <a:ext cx="50800" cy="74613"/>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52" name="Freeform 36"/>
          <p:cNvSpPr>
            <a:spLocks/>
          </p:cNvSpPr>
          <p:nvPr/>
        </p:nvSpPr>
        <p:spPr bwMode="auto">
          <a:xfrm>
            <a:off x="4140200" y="2998788"/>
            <a:ext cx="50800" cy="74612"/>
          </a:xfrm>
          <a:custGeom>
            <a:avLst/>
            <a:gdLst>
              <a:gd name="T0" fmla="*/ 18 w 36"/>
              <a:gd name="T1" fmla="*/ 0 h 36"/>
              <a:gd name="T2" fmla="*/ 36 w 36"/>
              <a:gd name="T3" fmla="*/ 18 h 36"/>
              <a:gd name="T4" fmla="*/ 18 w 36"/>
              <a:gd name="T5" fmla="*/ 36 h 36"/>
              <a:gd name="T6" fmla="*/ 0 w 36"/>
              <a:gd name="T7" fmla="*/ 18 h 36"/>
              <a:gd name="T8" fmla="*/ 18 w 36"/>
              <a:gd name="T9" fmla="*/ 0 h 36"/>
            </a:gdLst>
            <a:ahLst/>
            <a:cxnLst>
              <a:cxn ang="0">
                <a:pos x="T0" y="T1"/>
              </a:cxn>
              <a:cxn ang="0">
                <a:pos x="T2" y="T3"/>
              </a:cxn>
              <a:cxn ang="0">
                <a:pos x="T4" y="T5"/>
              </a:cxn>
              <a:cxn ang="0">
                <a:pos x="T6" y="T7"/>
              </a:cxn>
              <a:cxn ang="0">
                <a:pos x="T8" y="T9"/>
              </a:cxn>
            </a:cxnLst>
            <a:rect l="0" t="0" r="r" b="b"/>
            <a:pathLst>
              <a:path w="36" h="36">
                <a:moveTo>
                  <a:pt x="18" y="0"/>
                </a:moveTo>
                <a:lnTo>
                  <a:pt x="36" y="18"/>
                </a:lnTo>
                <a:lnTo>
                  <a:pt x="18" y="36"/>
                </a:lnTo>
                <a:lnTo>
                  <a:pt x="0" y="18"/>
                </a:lnTo>
                <a:lnTo>
                  <a:pt x="18" y="0"/>
                </a:lnTo>
                <a:close/>
              </a:path>
            </a:pathLst>
          </a:custGeom>
          <a:solidFill>
            <a:srgbClr val="000080"/>
          </a:solidFill>
          <a:ln w="9525">
            <a:solidFill>
              <a:srgbClr val="000080"/>
            </a:solidFill>
            <a:prstDash val="solid"/>
            <a:round/>
            <a:headEnd/>
            <a:tailEnd/>
          </a:ln>
        </p:spPr>
        <p:txBody>
          <a:bodyPr/>
          <a:lstStyle/>
          <a:p>
            <a:endParaRPr lang="ja-JP" altLang="en-US"/>
          </a:p>
        </p:txBody>
      </p:sp>
      <p:sp>
        <p:nvSpPr>
          <p:cNvPr id="777253" name="Rectangle 37"/>
          <p:cNvSpPr>
            <a:spLocks noChangeArrowheads="1"/>
          </p:cNvSpPr>
          <p:nvPr/>
        </p:nvSpPr>
        <p:spPr bwMode="auto">
          <a:xfrm>
            <a:off x="960438" y="4210050"/>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54</a:t>
            </a:r>
            <a:endParaRPr lang="en-US" altLang="ja-JP" sz="1000">
              <a:solidFill>
                <a:srgbClr val="000000"/>
              </a:solidFill>
              <a:ea typeface="MS UI Gothic" pitchFamily="50" charset="-128"/>
            </a:endParaRPr>
          </a:p>
        </p:txBody>
      </p:sp>
      <p:sp>
        <p:nvSpPr>
          <p:cNvPr id="777254" name="Rectangle 38"/>
          <p:cNvSpPr>
            <a:spLocks noChangeArrowheads="1"/>
          </p:cNvSpPr>
          <p:nvPr/>
        </p:nvSpPr>
        <p:spPr bwMode="auto">
          <a:xfrm>
            <a:off x="1289050" y="3986213"/>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59</a:t>
            </a:r>
            <a:endParaRPr lang="en-US" altLang="ja-JP" sz="1000">
              <a:solidFill>
                <a:srgbClr val="000000"/>
              </a:solidFill>
              <a:ea typeface="MS UI Gothic" pitchFamily="50" charset="-128"/>
            </a:endParaRPr>
          </a:p>
        </p:txBody>
      </p:sp>
      <p:sp>
        <p:nvSpPr>
          <p:cNvPr id="777255" name="Rectangle 39"/>
          <p:cNvSpPr>
            <a:spLocks noChangeArrowheads="1"/>
          </p:cNvSpPr>
          <p:nvPr/>
        </p:nvSpPr>
        <p:spPr bwMode="auto">
          <a:xfrm>
            <a:off x="1620838" y="3848100"/>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62</a:t>
            </a:r>
            <a:endParaRPr lang="en-US" altLang="ja-JP" sz="1000">
              <a:solidFill>
                <a:srgbClr val="000000"/>
              </a:solidFill>
              <a:ea typeface="MS UI Gothic" pitchFamily="50" charset="-128"/>
            </a:endParaRPr>
          </a:p>
        </p:txBody>
      </p:sp>
      <p:sp>
        <p:nvSpPr>
          <p:cNvPr id="777256" name="Rectangle 40"/>
          <p:cNvSpPr>
            <a:spLocks noChangeArrowheads="1"/>
          </p:cNvSpPr>
          <p:nvPr/>
        </p:nvSpPr>
        <p:spPr bwMode="auto">
          <a:xfrm>
            <a:off x="1951038" y="3622675"/>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67</a:t>
            </a:r>
            <a:endParaRPr lang="en-US" altLang="ja-JP" sz="1000">
              <a:solidFill>
                <a:srgbClr val="000000"/>
              </a:solidFill>
              <a:ea typeface="MS UI Gothic" pitchFamily="50" charset="-128"/>
            </a:endParaRPr>
          </a:p>
        </p:txBody>
      </p:sp>
      <p:sp>
        <p:nvSpPr>
          <p:cNvPr id="777257" name="Rectangle 41"/>
          <p:cNvSpPr>
            <a:spLocks noChangeArrowheads="1"/>
          </p:cNvSpPr>
          <p:nvPr/>
        </p:nvSpPr>
        <p:spPr bwMode="auto">
          <a:xfrm>
            <a:off x="2284413" y="3486150"/>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70</a:t>
            </a:r>
            <a:endParaRPr lang="en-US" altLang="ja-JP" sz="1000">
              <a:solidFill>
                <a:srgbClr val="000000"/>
              </a:solidFill>
              <a:ea typeface="MS UI Gothic" pitchFamily="50" charset="-128"/>
            </a:endParaRPr>
          </a:p>
        </p:txBody>
      </p:sp>
      <p:sp>
        <p:nvSpPr>
          <p:cNvPr id="777258" name="Rectangle 42"/>
          <p:cNvSpPr>
            <a:spLocks noChangeArrowheads="1"/>
          </p:cNvSpPr>
          <p:nvPr/>
        </p:nvSpPr>
        <p:spPr bwMode="auto">
          <a:xfrm>
            <a:off x="2614613" y="3348038"/>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73</a:t>
            </a:r>
            <a:endParaRPr lang="en-US" altLang="ja-JP" sz="1000">
              <a:solidFill>
                <a:srgbClr val="000000"/>
              </a:solidFill>
              <a:ea typeface="MS UI Gothic" pitchFamily="50" charset="-128"/>
            </a:endParaRPr>
          </a:p>
        </p:txBody>
      </p:sp>
      <p:sp>
        <p:nvSpPr>
          <p:cNvPr id="777259" name="Rectangle 43"/>
          <p:cNvSpPr>
            <a:spLocks noChangeArrowheads="1"/>
          </p:cNvSpPr>
          <p:nvPr/>
        </p:nvSpPr>
        <p:spPr bwMode="auto">
          <a:xfrm>
            <a:off x="2936875" y="3535363"/>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69</a:t>
            </a:r>
            <a:endParaRPr lang="en-US" altLang="ja-JP" sz="1000">
              <a:solidFill>
                <a:srgbClr val="000000"/>
              </a:solidFill>
              <a:ea typeface="MS UI Gothic" pitchFamily="50" charset="-128"/>
            </a:endParaRPr>
          </a:p>
        </p:txBody>
      </p:sp>
      <p:sp>
        <p:nvSpPr>
          <p:cNvPr id="777260" name="Rectangle 44"/>
          <p:cNvSpPr>
            <a:spLocks noChangeArrowheads="1"/>
          </p:cNvSpPr>
          <p:nvPr/>
        </p:nvSpPr>
        <p:spPr bwMode="auto">
          <a:xfrm>
            <a:off x="3267075" y="3348038"/>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73</a:t>
            </a:r>
            <a:endParaRPr lang="en-US" altLang="ja-JP" sz="1000">
              <a:solidFill>
                <a:srgbClr val="000000"/>
              </a:solidFill>
              <a:ea typeface="MS UI Gothic" pitchFamily="50" charset="-128"/>
            </a:endParaRPr>
          </a:p>
        </p:txBody>
      </p:sp>
      <p:sp>
        <p:nvSpPr>
          <p:cNvPr id="777261" name="Rectangle 45"/>
          <p:cNvSpPr>
            <a:spLocks noChangeArrowheads="1"/>
          </p:cNvSpPr>
          <p:nvPr/>
        </p:nvSpPr>
        <p:spPr bwMode="auto">
          <a:xfrm>
            <a:off x="3600450" y="3673475"/>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66</a:t>
            </a:r>
            <a:endParaRPr lang="en-US" altLang="ja-JP" sz="1000">
              <a:solidFill>
                <a:srgbClr val="000000"/>
              </a:solidFill>
              <a:ea typeface="MS UI Gothic" pitchFamily="50" charset="-128"/>
            </a:endParaRPr>
          </a:p>
        </p:txBody>
      </p:sp>
      <p:sp>
        <p:nvSpPr>
          <p:cNvPr id="777262" name="Rectangle 46"/>
          <p:cNvSpPr>
            <a:spLocks noChangeArrowheads="1"/>
          </p:cNvSpPr>
          <p:nvPr/>
        </p:nvSpPr>
        <p:spPr bwMode="auto">
          <a:xfrm>
            <a:off x="3930650" y="3222625"/>
            <a:ext cx="1555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76</a:t>
            </a:r>
            <a:endParaRPr lang="en-US" altLang="ja-JP" sz="1000">
              <a:solidFill>
                <a:srgbClr val="000000"/>
              </a:solidFill>
              <a:ea typeface="MS UI Gothic" pitchFamily="50" charset="-128"/>
            </a:endParaRPr>
          </a:p>
        </p:txBody>
      </p:sp>
      <p:sp>
        <p:nvSpPr>
          <p:cNvPr id="777263" name="Rectangle 47"/>
          <p:cNvSpPr>
            <a:spLocks noChangeArrowheads="1"/>
          </p:cNvSpPr>
          <p:nvPr/>
        </p:nvSpPr>
        <p:spPr bwMode="auto">
          <a:xfrm>
            <a:off x="4262438" y="2947988"/>
            <a:ext cx="1555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82</a:t>
            </a:r>
            <a:endParaRPr lang="en-US" altLang="ja-JP" sz="1000">
              <a:solidFill>
                <a:srgbClr val="000000"/>
              </a:solidFill>
              <a:ea typeface="MS UI Gothic" pitchFamily="50" charset="-128"/>
            </a:endParaRPr>
          </a:p>
        </p:txBody>
      </p:sp>
      <p:sp>
        <p:nvSpPr>
          <p:cNvPr id="777264" name="Rectangle 48"/>
          <p:cNvSpPr>
            <a:spLocks noChangeArrowheads="1"/>
          </p:cNvSpPr>
          <p:nvPr/>
        </p:nvSpPr>
        <p:spPr bwMode="auto">
          <a:xfrm>
            <a:off x="438150" y="4799013"/>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40</a:t>
            </a:r>
            <a:endParaRPr lang="en-US" altLang="ja-JP" sz="1000">
              <a:solidFill>
                <a:srgbClr val="000000"/>
              </a:solidFill>
              <a:ea typeface="MS UI Gothic" pitchFamily="50" charset="-128"/>
            </a:endParaRPr>
          </a:p>
        </p:txBody>
      </p:sp>
      <p:sp>
        <p:nvSpPr>
          <p:cNvPr id="777265" name="Rectangle 49"/>
          <p:cNvSpPr>
            <a:spLocks noChangeArrowheads="1"/>
          </p:cNvSpPr>
          <p:nvPr/>
        </p:nvSpPr>
        <p:spPr bwMode="auto">
          <a:xfrm>
            <a:off x="436563" y="45735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45</a:t>
            </a:r>
            <a:endParaRPr lang="en-US" altLang="ja-JP" sz="1000">
              <a:solidFill>
                <a:srgbClr val="000000"/>
              </a:solidFill>
              <a:ea typeface="MS UI Gothic" pitchFamily="50" charset="-128"/>
            </a:endParaRPr>
          </a:p>
        </p:txBody>
      </p:sp>
      <p:sp>
        <p:nvSpPr>
          <p:cNvPr id="777266" name="Rectangle 50"/>
          <p:cNvSpPr>
            <a:spLocks noChangeArrowheads="1"/>
          </p:cNvSpPr>
          <p:nvPr/>
        </p:nvSpPr>
        <p:spPr bwMode="auto">
          <a:xfrm>
            <a:off x="436563" y="4348163"/>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50</a:t>
            </a:r>
            <a:endParaRPr lang="en-US" altLang="ja-JP" sz="1000">
              <a:solidFill>
                <a:srgbClr val="000000"/>
              </a:solidFill>
              <a:ea typeface="MS UI Gothic" pitchFamily="50" charset="-128"/>
            </a:endParaRPr>
          </a:p>
        </p:txBody>
      </p:sp>
      <p:sp>
        <p:nvSpPr>
          <p:cNvPr id="777267" name="Rectangle 51"/>
          <p:cNvSpPr>
            <a:spLocks noChangeArrowheads="1"/>
          </p:cNvSpPr>
          <p:nvPr/>
        </p:nvSpPr>
        <p:spPr bwMode="auto">
          <a:xfrm>
            <a:off x="436563" y="412273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55</a:t>
            </a:r>
            <a:endParaRPr lang="en-US" altLang="ja-JP" sz="1000">
              <a:solidFill>
                <a:srgbClr val="000000"/>
              </a:solidFill>
              <a:ea typeface="MS UI Gothic" pitchFamily="50" charset="-128"/>
            </a:endParaRPr>
          </a:p>
        </p:txBody>
      </p:sp>
      <p:sp>
        <p:nvSpPr>
          <p:cNvPr id="777268" name="Rectangle 52"/>
          <p:cNvSpPr>
            <a:spLocks noChangeArrowheads="1"/>
          </p:cNvSpPr>
          <p:nvPr/>
        </p:nvSpPr>
        <p:spPr bwMode="auto">
          <a:xfrm>
            <a:off x="436563" y="389890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60</a:t>
            </a:r>
            <a:endParaRPr lang="en-US" altLang="ja-JP" sz="1000">
              <a:solidFill>
                <a:srgbClr val="000000"/>
              </a:solidFill>
              <a:ea typeface="MS UI Gothic" pitchFamily="50" charset="-128"/>
            </a:endParaRPr>
          </a:p>
        </p:txBody>
      </p:sp>
      <p:sp>
        <p:nvSpPr>
          <p:cNvPr id="777269" name="Rectangle 53"/>
          <p:cNvSpPr>
            <a:spLocks noChangeArrowheads="1"/>
          </p:cNvSpPr>
          <p:nvPr/>
        </p:nvSpPr>
        <p:spPr bwMode="auto">
          <a:xfrm>
            <a:off x="436563" y="3660775"/>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65</a:t>
            </a:r>
            <a:endParaRPr lang="en-US" altLang="ja-JP" sz="1000">
              <a:solidFill>
                <a:srgbClr val="000000"/>
              </a:solidFill>
              <a:ea typeface="MS UI Gothic" pitchFamily="50" charset="-128"/>
            </a:endParaRPr>
          </a:p>
        </p:txBody>
      </p:sp>
      <p:sp>
        <p:nvSpPr>
          <p:cNvPr id="777270" name="Rectangle 54"/>
          <p:cNvSpPr>
            <a:spLocks noChangeArrowheads="1"/>
          </p:cNvSpPr>
          <p:nvPr/>
        </p:nvSpPr>
        <p:spPr bwMode="auto">
          <a:xfrm>
            <a:off x="436563" y="343535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70</a:t>
            </a:r>
            <a:endParaRPr lang="en-US" altLang="ja-JP" sz="1000">
              <a:solidFill>
                <a:srgbClr val="000000"/>
              </a:solidFill>
              <a:ea typeface="MS UI Gothic" pitchFamily="50" charset="-128"/>
            </a:endParaRPr>
          </a:p>
        </p:txBody>
      </p:sp>
      <p:sp>
        <p:nvSpPr>
          <p:cNvPr id="777271" name="Rectangle 55"/>
          <p:cNvSpPr>
            <a:spLocks noChangeArrowheads="1"/>
          </p:cNvSpPr>
          <p:nvPr/>
        </p:nvSpPr>
        <p:spPr bwMode="auto">
          <a:xfrm>
            <a:off x="436563" y="3209925"/>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75</a:t>
            </a:r>
            <a:endParaRPr lang="en-US" altLang="ja-JP" sz="1000">
              <a:solidFill>
                <a:srgbClr val="000000"/>
              </a:solidFill>
              <a:ea typeface="MS UI Gothic" pitchFamily="50" charset="-128"/>
            </a:endParaRPr>
          </a:p>
        </p:txBody>
      </p:sp>
      <p:sp>
        <p:nvSpPr>
          <p:cNvPr id="777272" name="Rectangle 56"/>
          <p:cNvSpPr>
            <a:spLocks noChangeArrowheads="1"/>
          </p:cNvSpPr>
          <p:nvPr/>
        </p:nvSpPr>
        <p:spPr bwMode="auto">
          <a:xfrm>
            <a:off x="436563" y="29860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80</a:t>
            </a:r>
            <a:endParaRPr lang="en-US" altLang="ja-JP" sz="1000">
              <a:solidFill>
                <a:srgbClr val="000000"/>
              </a:solidFill>
              <a:ea typeface="MS UI Gothic" pitchFamily="50" charset="-128"/>
            </a:endParaRPr>
          </a:p>
        </p:txBody>
      </p:sp>
      <p:sp>
        <p:nvSpPr>
          <p:cNvPr id="777273" name="Rectangle 57"/>
          <p:cNvSpPr>
            <a:spLocks noChangeArrowheads="1"/>
          </p:cNvSpPr>
          <p:nvPr/>
        </p:nvSpPr>
        <p:spPr bwMode="auto">
          <a:xfrm>
            <a:off x="311150" y="2760663"/>
            <a:ext cx="393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85</a:t>
            </a:r>
            <a:r>
              <a:rPr lang="ja-JP" altLang="en-US" sz="1000">
                <a:solidFill>
                  <a:srgbClr val="000000"/>
                </a:solidFill>
                <a:latin typeface="ＭＳ Ｐゴシック" pitchFamily="50" charset="-128"/>
              </a:rPr>
              <a:t>万人</a:t>
            </a:r>
            <a:endParaRPr lang="ja-JP" altLang="en-US" sz="1000">
              <a:solidFill>
                <a:srgbClr val="000000"/>
              </a:solidFill>
              <a:latin typeface="Tahoma" pitchFamily="34" charset="0"/>
              <a:ea typeface="MS UI Gothic" pitchFamily="50" charset="-128"/>
            </a:endParaRPr>
          </a:p>
        </p:txBody>
      </p:sp>
      <p:sp>
        <p:nvSpPr>
          <p:cNvPr id="777274" name="Rectangle 58"/>
          <p:cNvSpPr>
            <a:spLocks noChangeArrowheads="1"/>
          </p:cNvSpPr>
          <p:nvPr/>
        </p:nvSpPr>
        <p:spPr bwMode="auto">
          <a:xfrm>
            <a:off x="798513"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95</a:t>
            </a:r>
          </a:p>
        </p:txBody>
      </p:sp>
      <p:sp>
        <p:nvSpPr>
          <p:cNvPr id="777275" name="Rectangle 59"/>
          <p:cNvSpPr>
            <a:spLocks noChangeArrowheads="1"/>
          </p:cNvSpPr>
          <p:nvPr/>
        </p:nvSpPr>
        <p:spPr bwMode="auto">
          <a:xfrm>
            <a:off x="1131888"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96</a:t>
            </a:r>
          </a:p>
        </p:txBody>
      </p:sp>
      <p:sp>
        <p:nvSpPr>
          <p:cNvPr id="777276" name="Rectangle 60"/>
          <p:cNvSpPr>
            <a:spLocks noChangeArrowheads="1"/>
          </p:cNvSpPr>
          <p:nvPr/>
        </p:nvSpPr>
        <p:spPr bwMode="auto">
          <a:xfrm>
            <a:off x="1463675"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97</a:t>
            </a:r>
          </a:p>
        </p:txBody>
      </p:sp>
      <p:sp>
        <p:nvSpPr>
          <p:cNvPr id="777277" name="Rectangle 61"/>
          <p:cNvSpPr>
            <a:spLocks noChangeArrowheads="1"/>
          </p:cNvSpPr>
          <p:nvPr/>
        </p:nvSpPr>
        <p:spPr bwMode="auto">
          <a:xfrm>
            <a:off x="1793875"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98</a:t>
            </a:r>
          </a:p>
        </p:txBody>
      </p:sp>
      <p:sp>
        <p:nvSpPr>
          <p:cNvPr id="777278" name="Rectangle 62"/>
          <p:cNvSpPr>
            <a:spLocks noChangeArrowheads="1"/>
          </p:cNvSpPr>
          <p:nvPr/>
        </p:nvSpPr>
        <p:spPr bwMode="auto">
          <a:xfrm>
            <a:off x="2125663"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99</a:t>
            </a:r>
          </a:p>
        </p:txBody>
      </p:sp>
      <p:sp>
        <p:nvSpPr>
          <p:cNvPr id="777279" name="Rectangle 63"/>
          <p:cNvSpPr>
            <a:spLocks noChangeArrowheads="1"/>
          </p:cNvSpPr>
          <p:nvPr/>
        </p:nvSpPr>
        <p:spPr bwMode="auto">
          <a:xfrm>
            <a:off x="2459038"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00</a:t>
            </a:r>
          </a:p>
        </p:txBody>
      </p:sp>
      <p:sp>
        <p:nvSpPr>
          <p:cNvPr id="777280" name="Rectangle 64"/>
          <p:cNvSpPr>
            <a:spLocks noChangeArrowheads="1"/>
          </p:cNvSpPr>
          <p:nvPr/>
        </p:nvSpPr>
        <p:spPr bwMode="auto">
          <a:xfrm>
            <a:off x="2790825"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01</a:t>
            </a:r>
          </a:p>
        </p:txBody>
      </p:sp>
      <p:sp>
        <p:nvSpPr>
          <p:cNvPr id="777281" name="Rectangle 65"/>
          <p:cNvSpPr>
            <a:spLocks noChangeArrowheads="1"/>
          </p:cNvSpPr>
          <p:nvPr/>
        </p:nvSpPr>
        <p:spPr bwMode="auto">
          <a:xfrm>
            <a:off x="3122613"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02</a:t>
            </a:r>
          </a:p>
        </p:txBody>
      </p:sp>
      <p:sp>
        <p:nvSpPr>
          <p:cNvPr id="777282" name="Rectangle 66"/>
          <p:cNvSpPr>
            <a:spLocks noChangeArrowheads="1"/>
          </p:cNvSpPr>
          <p:nvPr/>
        </p:nvSpPr>
        <p:spPr bwMode="auto">
          <a:xfrm>
            <a:off x="3454400"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03</a:t>
            </a:r>
          </a:p>
        </p:txBody>
      </p:sp>
      <p:sp>
        <p:nvSpPr>
          <p:cNvPr id="777283" name="Rectangle 67"/>
          <p:cNvSpPr>
            <a:spLocks noChangeArrowheads="1"/>
          </p:cNvSpPr>
          <p:nvPr/>
        </p:nvSpPr>
        <p:spPr bwMode="auto">
          <a:xfrm>
            <a:off x="3786188" y="50561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04</a:t>
            </a:r>
          </a:p>
        </p:txBody>
      </p:sp>
      <p:sp>
        <p:nvSpPr>
          <p:cNvPr id="777284" name="Rectangle 68"/>
          <p:cNvSpPr>
            <a:spLocks noChangeArrowheads="1"/>
          </p:cNvSpPr>
          <p:nvPr/>
        </p:nvSpPr>
        <p:spPr bwMode="auto">
          <a:xfrm>
            <a:off x="4095750" y="5056188"/>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ea typeface="MS UI Gothic" pitchFamily="50" charset="-128"/>
              </a:rPr>
              <a:t>05</a:t>
            </a:r>
            <a:r>
              <a:rPr lang="ja-JP" altLang="en-US" sz="1000">
                <a:solidFill>
                  <a:srgbClr val="000000"/>
                </a:solidFill>
                <a:latin typeface="ＭＳ Ｐゴシック" pitchFamily="50" charset="-128"/>
                <a:ea typeface="MS UI Gothic" pitchFamily="50" charset="-128"/>
              </a:rPr>
              <a:t>年</a:t>
            </a:r>
            <a:endParaRPr lang="ja-JP" altLang="en-US" sz="1000">
              <a:solidFill>
                <a:srgbClr val="000000"/>
              </a:solidFill>
              <a:latin typeface="Tahoma" pitchFamily="34" charset="0"/>
              <a:ea typeface="MS UI Gothic" pitchFamily="50" charset="-128"/>
            </a:endParaRPr>
          </a:p>
        </p:txBody>
      </p:sp>
      <p:sp>
        <p:nvSpPr>
          <p:cNvPr id="777286" name="Rectangle 70"/>
          <p:cNvSpPr>
            <a:spLocks noChangeArrowheads="1"/>
          </p:cNvSpPr>
          <p:nvPr/>
        </p:nvSpPr>
        <p:spPr bwMode="auto">
          <a:xfrm>
            <a:off x="5080000" y="2906713"/>
            <a:ext cx="3624263" cy="20574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7287" name="Rectangle 71"/>
          <p:cNvSpPr>
            <a:spLocks noChangeArrowheads="1"/>
          </p:cNvSpPr>
          <p:nvPr/>
        </p:nvSpPr>
        <p:spPr bwMode="auto">
          <a:xfrm>
            <a:off x="5257800" y="3249613"/>
            <a:ext cx="238125" cy="1714500"/>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7288" name="Rectangle 72"/>
          <p:cNvSpPr>
            <a:spLocks noChangeArrowheads="1"/>
          </p:cNvSpPr>
          <p:nvPr/>
        </p:nvSpPr>
        <p:spPr bwMode="auto">
          <a:xfrm>
            <a:off x="5861050" y="3944938"/>
            <a:ext cx="236538" cy="1019175"/>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7289" name="Rectangle 73"/>
          <p:cNvSpPr>
            <a:spLocks noChangeArrowheads="1"/>
          </p:cNvSpPr>
          <p:nvPr/>
        </p:nvSpPr>
        <p:spPr bwMode="auto">
          <a:xfrm>
            <a:off x="6462713" y="3984625"/>
            <a:ext cx="246062" cy="979488"/>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7290" name="Rectangle 74"/>
          <p:cNvSpPr>
            <a:spLocks noChangeArrowheads="1"/>
          </p:cNvSpPr>
          <p:nvPr/>
        </p:nvSpPr>
        <p:spPr bwMode="auto">
          <a:xfrm>
            <a:off x="7073900" y="4710113"/>
            <a:ext cx="238125" cy="254000"/>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7291" name="Rectangle 75"/>
          <p:cNvSpPr>
            <a:spLocks noChangeArrowheads="1"/>
          </p:cNvSpPr>
          <p:nvPr/>
        </p:nvSpPr>
        <p:spPr bwMode="auto">
          <a:xfrm>
            <a:off x="7677150" y="4719638"/>
            <a:ext cx="238125" cy="244475"/>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7292" name="Rectangle 76"/>
          <p:cNvSpPr>
            <a:spLocks noChangeArrowheads="1"/>
          </p:cNvSpPr>
          <p:nvPr/>
        </p:nvSpPr>
        <p:spPr bwMode="auto">
          <a:xfrm>
            <a:off x="8280400" y="4787900"/>
            <a:ext cx="236538" cy="176213"/>
          </a:xfrm>
          <a:prstGeom prst="rect">
            <a:avLst/>
          </a:prstGeom>
          <a:solidFill>
            <a:srgbClr val="9999FF"/>
          </a:solidFill>
          <a:ln w="9525">
            <a:solidFill>
              <a:srgbClr val="000000"/>
            </a:solidFill>
            <a:miter lim="800000"/>
            <a:headEnd/>
            <a:tailEnd/>
          </a:ln>
        </p:spPr>
        <p:txBody>
          <a:bodyPr/>
          <a:lstStyle/>
          <a:p>
            <a:endParaRPr lang="ja-JP" altLang="en-US"/>
          </a:p>
        </p:txBody>
      </p:sp>
      <p:sp>
        <p:nvSpPr>
          <p:cNvPr id="777293" name="Line 77"/>
          <p:cNvSpPr>
            <a:spLocks noChangeShapeType="1"/>
          </p:cNvSpPr>
          <p:nvPr/>
        </p:nvSpPr>
        <p:spPr bwMode="auto">
          <a:xfrm>
            <a:off x="5080000" y="4670425"/>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94" name="Line 78"/>
          <p:cNvSpPr>
            <a:spLocks noChangeShapeType="1"/>
          </p:cNvSpPr>
          <p:nvPr/>
        </p:nvSpPr>
        <p:spPr bwMode="auto">
          <a:xfrm>
            <a:off x="5080000" y="4376738"/>
            <a:ext cx="412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95" name="Line 79"/>
          <p:cNvSpPr>
            <a:spLocks noChangeShapeType="1"/>
          </p:cNvSpPr>
          <p:nvPr/>
        </p:nvSpPr>
        <p:spPr bwMode="auto">
          <a:xfrm>
            <a:off x="5080000" y="4083050"/>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96" name="Line 80"/>
          <p:cNvSpPr>
            <a:spLocks noChangeShapeType="1"/>
          </p:cNvSpPr>
          <p:nvPr/>
        </p:nvSpPr>
        <p:spPr bwMode="auto">
          <a:xfrm>
            <a:off x="5080000" y="3787775"/>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97" name="Line 81"/>
          <p:cNvSpPr>
            <a:spLocks noChangeShapeType="1"/>
          </p:cNvSpPr>
          <p:nvPr/>
        </p:nvSpPr>
        <p:spPr bwMode="auto">
          <a:xfrm>
            <a:off x="5080000" y="3494088"/>
            <a:ext cx="412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98" name="Line 82"/>
          <p:cNvSpPr>
            <a:spLocks noChangeShapeType="1"/>
          </p:cNvSpPr>
          <p:nvPr/>
        </p:nvSpPr>
        <p:spPr bwMode="auto">
          <a:xfrm>
            <a:off x="5080000" y="3200400"/>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7299" name="Rectangle 83"/>
          <p:cNvSpPr>
            <a:spLocks noChangeArrowheads="1"/>
          </p:cNvSpPr>
          <p:nvPr/>
        </p:nvSpPr>
        <p:spPr bwMode="auto">
          <a:xfrm>
            <a:off x="5275263" y="3052763"/>
            <a:ext cx="271462"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29.1</a:t>
            </a:r>
            <a:endParaRPr lang="en-US" altLang="ja-JP" sz="1000">
              <a:solidFill>
                <a:srgbClr val="000000"/>
              </a:solidFill>
              <a:ea typeface="MS UI Gothic" pitchFamily="50" charset="-128"/>
            </a:endParaRPr>
          </a:p>
        </p:txBody>
      </p:sp>
      <p:sp>
        <p:nvSpPr>
          <p:cNvPr id="777300" name="Rectangle 84"/>
          <p:cNvSpPr>
            <a:spLocks noChangeArrowheads="1"/>
          </p:cNvSpPr>
          <p:nvPr/>
        </p:nvSpPr>
        <p:spPr bwMode="auto">
          <a:xfrm>
            <a:off x="5878513" y="3749675"/>
            <a:ext cx="2714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17.3</a:t>
            </a:r>
            <a:endParaRPr lang="en-US" altLang="ja-JP" sz="1000">
              <a:solidFill>
                <a:srgbClr val="000000"/>
              </a:solidFill>
              <a:ea typeface="MS UI Gothic" pitchFamily="50" charset="-128"/>
            </a:endParaRPr>
          </a:p>
        </p:txBody>
      </p:sp>
      <p:sp>
        <p:nvSpPr>
          <p:cNvPr id="777301" name="Rectangle 85"/>
          <p:cNvSpPr>
            <a:spLocks noChangeArrowheads="1"/>
          </p:cNvSpPr>
          <p:nvPr/>
        </p:nvSpPr>
        <p:spPr bwMode="auto">
          <a:xfrm>
            <a:off x="6481763" y="3787775"/>
            <a:ext cx="271462"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16.7</a:t>
            </a:r>
            <a:endParaRPr lang="en-US" altLang="ja-JP" sz="1000">
              <a:solidFill>
                <a:srgbClr val="000000"/>
              </a:solidFill>
              <a:ea typeface="MS UI Gothic" pitchFamily="50" charset="-128"/>
            </a:endParaRPr>
          </a:p>
        </p:txBody>
      </p:sp>
      <p:sp>
        <p:nvSpPr>
          <p:cNvPr id="777302" name="Rectangle 86"/>
          <p:cNvSpPr>
            <a:spLocks noChangeArrowheads="1"/>
          </p:cNvSpPr>
          <p:nvPr/>
        </p:nvSpPr>
        <p:spPr bwMode="auto">
          <a:xfrm>
            <a:off x="7131050" y="4513263"/>
            <a:ext cx="1936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4.3</a:t>
            </a:r>
            <a:endParaRPr lang="en-US" altLang="ja-JP" sz="1000">
              <a:solidFill>
                <a:srgbClr val="000000"/>
              </a:solidFill>
              <a:ea typeface="MS UI Gothic" pitchFamily="50" charset="-128"/>
            </a:endParaRPr>
          </a:p>
        </p:txBody>
      </p:sp>
      <p:sp>
        <p:nvSpPr>
          <p:cNvPr id="777303" name="Rectangle 87"/>
          <p:cNvSpPr>
            <a:spLocks noChangeArrowheads="1"/>
          </p:cNvSpPr>
          <p:nvPr/>
        </p:nvSpPr>
        <p:spPr bwMode="auto">
          <a:xfrm>
            <a:off x="7732713" y="4522788"/>
            <a:ext cx="1936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4.1</a:t>
            </a:r>
            <a:endParaRPr lang="en-US" altLang="ja-JP" sz="1000">
              <a:solidFill>
                <a:srgbClr val="000000"/>
              </a:solidFill>
              <a:ea typeface="MS UI Gothic" pitchFamily="50" charset="-128"/>
            </a:endParaRPr>
          </a:p>
        </p:txBody>
      </p:sp>
      <p:sp>
        <p:nvSpPr>
          <p:cNvPr id="777304" name="Rectangle 88"/>
          <p:cNvSpPr>
            <a:spLocks noChangeArrowheads="1"/>
          </p:cNvSpPr>
          <p:nvPr/>
        </p:nvSpPr>
        <p:spPr bwMode="auto">
          <a:xfrm>
            <a:off x="8332788" y="4592638"/>
            <a:ext cx="193675"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100">
                <a:solidFill>
                  <a:srgbClr val="000000"/>
                </a:solidFill>
              </a:rPr>
              <a:t>3.0</a:t>
            </a:r>
            <a:endParaRPr lang="en-US" altLang="ja-JP" sz="1000">
              <a:solidFill>
                <a:srgbClr val="000000"/>
              </a:solidFill>
              <a:ea typeface="MS UI Gothic" pitchFamily="50" charset="-128"/>
            </a:endParaRPr>
          </a:p>
        </p:txBody>
      </p:sp>
      <p:sp>
        <p:nvSpPr>
          <p:cNvPr id="777305" name="Rectangle 89"/>
          <p:cNvSpPr>
            <a:spLocks noChangeArrowheads="1"/>
          </p:cNvSpPr>
          <p:nvPr/>
        </p:nvSpPr>
        <p:spPr bwMode="auto">
          <a:xfrm>
            <a:off x="4905375" y="4870450"/>
            <a:ext cx="69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0</a:t>
            </a:r>
            <a:endParaRPr lang="en-US" altLang="ja-JP" sz="1000">
              <a:solidFill>
                <a:srgbClr val="000000"/>
              </a:solidFill>
              <a:ea typeface="MS UI Gothic" pitchFamily="50" charset="-128"/>
            </a:endParaRPr>
          </a:p>
        </p:txBody>
      </p:sp>
      <p:sp>
        <p:nvSpPr>
          <p:cNvPr id="777306" name="Rectangle 90"/>
          <p:cNvSpPr>
            <a:spLocks noChangeArrowheads="1"/>
          </p:cNvSpPr>
          <p:nvPr/>
        </p:nvSpPr>
        <p:spPr bwMode="auto">
          <a:xfrm>
            <a:off x="4905375" y="4575175"/>
            <a:ext cx="69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5</a:t>
            </a:r>
            <a:endParaRPr lang="en-US" altLang="ja-JP" sz="1000">
              <a:solidFill>
                <a:srgbClr val="000000"/>
              </a:solidFill>
              <a:ea typeface="MS UI Gothic" pitchFamily="50" charset="-128"/>
            </a:endParaRPr>
          </a:p>
        </p:txBody>
      </p:sp>
      <p:sp>
        <p:nvSpPr>
          <p:cNvPr id="777307" name="Rectangle 91"/>
          <p:cNvSpPr>
            <a:spLocks noChangeArrowheads="1"/>
          </p:cNvSpPr>
          <p:nvPr/>
        </p:nvSpPr>
        <p:spPr bwMode="auto">
          <a:xfrm>
            <a:off x="4870450" y="428148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10</a:t>
            </a:r>
            <a:endParaRPr lang="en-US" altLang="ja-JP" sz="1000">
              <a:solidFill>
                <a:srgbClr val="000000"/>
              </a:solidFill>
              <a:ea typeface="MS UI Gothic" pitchFamily="50" charset="-128"/>
            </a:endParaRPr>
          </a:p>
        </p:txBody>
      </p:sp>
      <p:sp>
        <p:nvSpPr>
          <p:cNvPr id="777308" name="Rectangle 92"/>
          <p:cNvSpPr>
            <a:spLocks noChangeArrowheads="1"/>
          </p:cNvSpPr>
          <p:nvPr/>
        </p:nvSpPr>
        <p:spPr bwMode="auto">
          <a:xfrm>
            <a:off x="4870450" y="398780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15</a:t>
            </a:r>
            <a:endParaRPr lang="en-US" altLang="ja-JP" sz="1000">
              <a:solidFill>
                <a:srgbClr val="000000"/>
              </a:solidFill>
              <a:ea typeface="MS UI Gothic" pitchFamily="50" charset="-128"/>
            </a:endParaRPr>
          </a:p>
        </p:txBody>
      </p:sp>
      <p:sp>
        <p:nvSpPr>
          <p:cNvPr id="777309" name="Rectangle 93"/>
          <p:cNvSpPr>
            <a:spLocks noChangeArrowheads="1"/>
          </p:cNvSpPr>
          <p:nvPr/>
        </p:nvSpPr>
        <p:spPr bwMode="auto">
          <a:xfrm>
            <a:off x="4870450" y="3694113"/>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20</a:t>
            </a:r>
            <a:endParaRPr lang="en-US" altLang="ja-JP" sz="1000">
              <a:solidFill>
                <a:srgbClr val="000000"/>
              </a:solidFill>
              <a:ea typeface="MS UI Gothic" pitchFamily="50" charset="-128"/>
            </a:endParaRPr>
          </a:p>
        </p:txBody>
      </p:sp>
      <p:sp>
        <p:nvSpPr>
          <p:cNvPr id="777310" name="Rectangle 94"/>
          <p:cNvSpPr>
            <a:spLocks noChangeArrowheads="1"/>
          </p:cNvSpPr>
          <p:nvPr/>
        </p:nvSpPr>
        <p:spPr bwMode="auto">
          <a:xfrm>
            <a:off x="4870450" y="3398838"/>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25</a:t>
            </a:r>
            <a:endParaRPr lang="en-US" altLang="ja-JP" sz="1000">
              <a:solidFill>
                <a:srgbClr val="000000"/>
              </a:solidFill>
              <a:ea typeface="MS UI Gothic" pitchFamily="50" charset="-128"/>
            </a:endParaRPr>
          </a:p>
        </p:txBody>
      </p:sp>
      <p:sp>
        <p:nvSpPr>
          <p:cNvPr id="777311" name="Rectangle 95"/>
          <p:cNvSpPr>
            <a:spLocks noChangeArrowheads="1"/>
          </p:cNvSpPr>
          <p:nvPr/>
        </p:nvSpPr>
        <p:spPr bwMode="auto">
          <a:xfrm>
            <a:off x="4870450" y="3105150"/>
            <a:ext cx="139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30</a:t>
            </a:r>
            <a:endParaRPr lang="en-US" altLang="ja-JP" sz="1000">
              <a:solidFill>
                <a:srgbClr val="000000"/>
              </a:solidFill>
              <a:ea typeface="MS UI Gothic" pitchFamily="50" charset="-128"/>
            </a:endParaRPr>
          </a:p>
        </p:txBody>
      </p:sp>
      <p:sp>
        <p:nvSpPr>
          <p:cNvPr id="777312" name="Rectangle 96"/>
          <p:cNvSpPr>
            <a:spLocks noChangeArrowheads="1"/>
          </p:cNvSpPr>
          <p:nvPr/>
        </p:nvSpPr>
        <p:spPr bwMode="auto">
          <a:xfrm>
            <a:off x="4806950" y="2811463"/>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ja-JP" sz="1000">
                <a:solidFill>
                  <a:srgbClr val="000000"/>
                </a:solidFill>
              </a:rPr>
              <a:t>35</a:t>
            </a:r>
            <a:r>
              <a:rPr lang="ja-JP" altLang="en-US" sz="1000">
                <a:solidFill>
                  <a:srgbClr val="000000"/>
                </a:solidFill>
                <a:latin typeface="ＭＳ Ｐゴシック" pitchFamily="50" charset="-128"/>
              </a:rPr>
              <a:t>％</a:t>
            </a:r>
            <a:endParaRPr lang="ja-JP" altLang="en-US" sz="1000">
              <a:solidFill>
                <a:srgbClr val="000000"/>
              </a:solidFill>
              <a:latin typeface="Tahoma" pitchFamily="34" charset="0"/>
              <a:ea typeface="MS UI Gothic" pitchFamily="50" charset="-128"/>
            </a:endParaRPr>
          </a:p>
        </p:txBody>
      </p:sp>
      <p:sp>
        <p:nvSpPr>
          <p:cNvPr id="777313" name="Rectangle 97"/>
          <p:cNvSpPr>
            <a:spLocks noChangeArrowheads="1"/>
          </p:cNvSpPr>
          <p:nvPr/>
        </p:nvSpPr>
        <p:spPr bwMode="auto">
          <a:xfrm>
            <a:off x="5308600" y="5099050"/>
            <a:ext cx="13652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伝統文化／歴史的施設</a:t>
            </a:r>
            <a:endParaRPr lang="ja-JP" altLang="en-US" sz="1000">
              <a:solidFill>
                <a:srgbClr val="000000"/>
              </a:solidFill>
              <a:latin typeface="Tahoma" pitchFamily="34" charset="0"/>
            </a:endParaRPr>
          </a:p>
        </p:txBody>
      </p:sp>
      <p:sp>
        <p:nvSpPr>
          <p:cNvPr id="777314" name="Rectangle 98"/>
          <p:cNvSpPr>
            <a:spLocks noChangeArrowheads="1"/>
          </p:cNvSpPr>
          <p:nvPr/>
        </p:nvSpPr>
        <p:spPr bwMode="auto">
          <a:xfrm>
            <a:off x="5915025" y="5089525"/>
            <a:ext cx="136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日本人・生活</a:t>
            </a:r>
            <a:endParaRPr lang="ja-JP" altLang="en-US" sz="1000">
              <a:solidFill>
                <a:srgbClr val="000000"/>
              </a:solidFill>
              <a:latin typeface="Tahoma" pitchFamily="34" charset="0"/>
            </a:endParaRPr>
          </a:p>
        </p:txBody>
      </p:sp>
      <p:sp>
        <p:nvSpPr>
          <p:cNvPr id="777315" name="Rectangle 99"/>
          <p:cNvSpPr>
            <a:spLocks noChangeArrowheads="1"/>
          </p:cNvSpPr>
          <p:nvPr/>
        </p:nvSpPr>
        <p:spPr bwMode="auto">
          <a:xfrm>
            <a:off x="6523038" y="5094288"/>
            <a:ext cx="1365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日本訪問への憧れ</a:t>
            </a:r>
            <a:endParaRPr lang="ja-JP" altLang="en-US" sz="1000">
              <a:solidFill>
                <a:srgbClr val="000000"/>
              </a:solidFill>
              <a:latin typeface="Tahoma" pitchFamily="34" charset="0"/>
            </a:endParaRPr>
          </a:p>
        </p:txBody>
      </p:sp>
      <p:sp>
        <p:nvSpPr>
          <p:cNvPr id="777316" name="Rectangle 100"/>
          <p:cNvSpPr>
            <a:spLocks noChangeArrowheads="1"/>
          </p:cNvSpPr>
          <p:nvPr/>
        </p:nvSpPr>
        <p:spPr bwMode="auto">
          <a:xfrm>
            <a:off x="7131050" y="5097463"/>
            <a:ext cx="1365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日本語・日本文化習得</a:t>
            </a:r>
            <a:endParaRPr lang="ja-JP" altLang="en-US" sz="1000">
              <a:solidFill>
                <a:srgbClr val="000000"/>
              </a:solidFill>
              <a:latin typeface="Tahoma" pitchFamily="34" charset="0"/>
            </a:endParaRPr>
          </a:p>
        </p:txBody>
      </p:sp>
      <p:sp>
        <p:nvSpPr>
          <p:cNvPr id="777317" name="Rectangle 101"/>
          <p:cNvSpPr>
            <a:spLocks noChangeArrowheads="1"/>
          </p:cNvSpPr>
          <p:nvPr/>
        </p:nvSpPr>
        <p:spPr bwMode="auto">
          <a:xfrm>
            <a:off x="7739063" y="5089525"/>
            <a:ext cx="1365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自然・景勝地</a:t>
            </a:r>
            <a:endParaRPr lang="ja-JP" altLang="en-US" sz="1000">
              <a:solidFill>
                <a:srgbClr val="000000"/>
              </a:solidFill>
              <a:latin typeface="Tahoma" pitchFamily="34" charset="0"/>
            </a:endParaRPr>
          </a:p>
        </p:txBody>
      </p:sp>
      <p:sp>
        <p:nvSpPr>
          <p:cNvPr id="777318" name="Rectangle 102"/>
          <p:cNvSpPr>
            <a:spLocks noChangeArrowheads="1"/>
          </p:cNvSpPr>
          <p:nvPr/>
        </p:nvSpPr>
        <p:spPr bwMode="auto">
          <a:xfrm>
            <a:off x="8347075" y="5083175"/>
            <a:ext cx="136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hangingPunct="0">
              <a:lnSpc>
                <a:spcPct val="90000"/>
              </a:lnSpc>
            </a:pPr>
            <a:r>
              <a:rPr lang="ja-JP" altLang="en-US" sz="1000">
                <a:solidFill>
                  <a:srgbClr val="000000"/>
                </a:solidFill>
                <a:latin typeface="ＭＳ Ｐゴシック" pitchFamily="50" charset="-128"/>
              </a:rPr>
              <a:t>買い物</a:t>
            </a:r>
            <a:endParaRPr lang="ja-JP" altLang="en-US" sz="1000">
              <a:solidFill>
                <a:srgbClr val="000000"/>
              </a:solidFill>
              <a:latin typeface="Tahoma" pitchFamily="34" charset="0"/>
            </a:endParaRPr>
          </a:p>
        </p:txBody>
      </p:sp>
      <p:sp>
        <p:nvSpPr>
          <p:cNvPr id="777319" name="AutoShape 103"/>
          <p:cNvSpPr>
            <a:spLocks noChangeArrowheads="1"/>
          </p:cNvSpPr>
          <p:nvPr/>
        </p:nvSpPr>
        <p:spPr bwMode="auto">
          <a:xfrm>
            <a:off x="5138738" y="5008563"/>
            <a:ext cx="1724025" cy="1408112"/>
          </a:xfrm>
          <a:prstGeom prst="roundRect">
            <a:avLst>
              <a:gd name="adj" fmla="val 10329"/>
            </a:avLst>
          </a:prstGeom>
          <a:noFill/>
          <a:ln w="9525" algn="ctr">
            <a:solidFill>
              <a:srgbClr val="FF99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77320" name="Text Box 104"/>
          <p:cNvSpPr txBox="1">
            <a:spLocks noChangeArrowheads="1"/>
          </p:cNvSpPr>
          <p:nvPr/>
        </p:nvSpPr>
        <p:spPr bwMode="auto">
          <a:xfrm>
            <a:off x="47625" y="6573838"/>
            <a:ext cx="3376613"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63538" indent="-363538" algn="l">
              <a:defRPr kumimoji="1">
                <a:solidFill>
                  <a:schemeClr val="tx1"/>
                </a:solidFill>
                <a:latin typeface="Arial" charset="0"/>
                <a:ea typeface="ＭＳ Ｐゴシック" pitchFamily="50" charset="-128"/>
              </a:defRPr>
            </a:lvl1pPr>
            <a:lvl2pPr marL="542925"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lnSpc>
                <a:spcPct val="80000"/>
              </a:lnSpc>
            </a:pPr>
            <a:r>
              <a:rPr kumimoji="0" lang="ja-JP" altLang="en-US" sz="900">
                <a:solidFill>
                  <a:srgbClr val="000000"/>
                </a:solidFill>
                <a:latin typeface="ＭＳ Ｐゴシック" pitchFamily="50" charset="-128"/>
              </a:rPr>
              <a:t>出典： 左：</a:t>
            </a:r>
            <a:r>
              <a:rPr kumimoji="0" lang="ja-JP" altLang="en-US" sz="900">
                <a:solidFill>
                  <a:srgbClr val="000000"/>
                </a:solidFill>
              </a:rPr>
              <a:t>ＪＮＴＯ</a:t>
            </a:r>
            <a:r>
              <a:rPr kumimoji="0" lang="ja-JP" altLang="en-US" sz="900">
                <a:solidFill>
                  <a:srgbClr val="000000"/>
                </a:solidFill>
                <a:latin typeface="ＭＳ Ｐゴシック" pitchFamily="50" charset="-128"/>
              </a:rPr>
              <a:t>「国際観光白書</a:t>
            </a:r>
            <a:r>
              <a:rPr kumimoji="0" lang="en-US" altLang="ja-JP" sz="900">
                <a:solidFill>
                  <a:srgbClr val="000000"/>
                </a:solidFill>
              </a:rPr>
              <a:t>2006</a:t>
            </a:r>
            <a:r>
              <a:rPr kumimoji="0" lang="ja-JP" altLang="en-US" sz="900">
                <a:solidFill>
                  <a:srgbClr val="000000"/>
                </a:solidFill>
                <a:latin typeface="ＭＳ Ｐゴシック" pitchFamily="50" charset="-128"/>
              </a:rPr>
              <a:t>年版」</a:t>
            </a:r>
          </a:p>
          <a:p>
            <a:pPr eaLnBrk="0" hangingPunct="0">
              <a:lnSpc>
                <a:spcPct val="80000"/>
              </a:lnSpc>
            </a:pPr>
            <a:r>
              <a:rPr kumimoji="0" lang="ja-JP" altLang="en-US" sz="900">
                <a:solidFill>
                  <a:srgbClr val="000000"/>
                </a:solidFill>
                <a:latin typeface="ＭＳ Ｐゴシック" pitchFamily="50" charset="-128"/>
              </a:rPr>
              <a:t>         右：Ｊ</a:t>
            </a:r>
            <a:r>
              <a:rPr kumimoji="0" lang="ja-JP" altLang="en-US" sz="900">
                <a:solidFill>
                  <a:srgbClr val="000000"/>
                </a:solidFill>
              </a:rPr>
              <a:t>ＮＴＯ</a:t>
            </a:r>
            <a:r>
              <a:rPr kumimoji="0" lang="ja-JP" altLang="en-US" sz="900">
                <a:solidFill>
                  <a:srgbClr val="000000"/>
                </a:solidFill>
                <a:latin typeface="ＭＳ Ｐゴシック" pitchFamily="50" charset="-128"/>
              </a:rPr>
              <a:t>「国際観光白書</a:t>
            </a:r>
            <a:r>
              <a:rPr kumimoji="0" lang="en-US" altLang="ja-JP" sz="900">
                <a:solidFill>
                  <a:srgbClr val="000000"/>
                </a:solidFill>
              </a:rPr>
              <a:t>2006</a:t>
            </a:r>
            <a:r>
              <a:rPr kumimoji="0" lang="ja-JP" altLang="en-US" sz="900">
                <a:solidFill>
                  <a:srgbClr val="000000"/>
                </a:solidFill>
                <a:latin typeface="ＭＳ Ｐゴシック" pitchFamily="50" charset="-128"/>
              </a:rPr>
              <a:t>年版　訪日外客訪問地調査」</a:t>
            </a:r>
          </a:p>
        </p:txBody>
      </p:sp>
      <p:sp>
        <p:nvSpPr>
          <p:cNvPr id="777321" name="Rectangle 105"/>
          <p:cNvSpPr>
            <a:spLocks noChangeArrowheads="1"/>
          </p:cNvSpPr>
          <p:nvPr/>
        </p:nvSpPr>
        <p:spPr bwMode="auto">
          <a:xfrm>
            <a:off x="1644650" y="4406900"/>
            <a:ext cx="2603500" cy="331788"/>
          </a:xfrm>
          <a:prstGeom prst="rect">
            <a:avLst/>
          </a:prstGeom>
          <a:solidFill>
            <a:srgbClr val="FFFFFF"/>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defRPr kumimoji="1">
                <a:solidFill>
                  <a:schemeClr val="tx1"/>
                </a:solidFill>
                <a:latin typeface="Arial" charset="0"/>
                <a:ea typeface="ＭＳ Ｐゴシック" pitchFamily="50" charset="-128"/>
              </a:defRPr>
            </a:lvl1pPr>
            <a:lvl2pPr marL="266700" indent="-87313"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lnSpc>
                <a:spcPct val="90000"/>
              </a:lnSpc>
            </a:pPr>
            <a:r>
              <a:rPr lang="ja-JP" altLang="en-US" sz="1000">
                <a:solidFill>
                  <a:srgbClr val="000000"/>
                </a:solidFill>
                <a:latin typeface="ＭＳ Ｐゴシック" pitchFamily="50" charset="-128"/>
              </a:rPr>
              <a:t>補足：</a:t>
            </a:r>
            <a:r>
              <a:rPr lang="en-US" altLang="ja-JP" sz="1000">
                <a:solidFill>
                  <a:srgbClr val="000000"/>
                </a:solidFill>
              </a:rPr>
              <a:t>05</a:t>
            </a:r>
            <a:r>
              <a:rPr lang="ja-JP" altLang="en-US" sz="1000">
                <a:solidFill>
                  <a:srgbClr val="000000"/>
                </a:solidFill>
                <a:latin typeface="ＭＳ Ｐゴシック" pitchFamily="50" charset="-128"/>
              </a:rPr>
              <a:t>年の観光目的の訪日数は約</a:t>
            </a:r>
            <a:r>
              <a:rPr lang="en-US" altLang="ja-JP" sz="1000">
                <a:solidFill>
                  <a:srgbClr val="000000"/>
                </a:solidFill>
              </a:rPr>
              <a:t>49</a:t>
            </a:r>
            <a:r>
              <a:rPr lang="ja-JP" altLang="en-US" sz="1000">
                <a:solidFill>
                  <a:srgbClr val="000000"/>
                </a:solidFill>
                <a:latin typeface="ＭＳ Ｐゴシック" pitchFamily="50" charset="-128"/>
              </a:rPr>
              <a:t>万人</a:t>
            </a:r>
          </a:p>
        </p:txBody>
      </p:sp>
      <p:sp>
        <p:nvSpPr>
          <p:cNvPr id="777322" name="Text Box 106"/>
          <p:cNvSpPr txBox="1">
            <a:spLocks noChangeArrowheads="1"/>
          </p:cNvSpPr>
          <p:nvPr/>
        </p:nvSpPr>
        <p:spPr bwMode="auto">
          <a:xfrm>
            <a:off x="358775" y="1382713"/>
            <a:ext cx="84613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pPr>
            <a:r>
              <a:rPr lang="ja-JP" altLang="en-US" sz="1600">
                <a:solidFill>
                  <a:srgbClr val="000000"/>
                </a:solidFill>
                <a:latin typeface="Tahoma" pitchFamily="34" charset="0"/>
              </a:rPr>
              <a:t>観光目的で訪日するアメリカ人は増加傾向にあると推測されるため、伝統文化や歴史的施設に触れたり、日本生活が体験できるような「日本固有」をアピールした旅行プランを策定すべきである。</a:t>
            </a:r>
          </a:p>
        </p:txBody>
      </p:sp>
      <p:sp>
        <p:nvSpPr>
          <p:cNvPr id="777326" name="Rectangle 110"/>
          <p:cNvSpPr>
            <a:spLocks noGrp="1" noChangeArrowheads="1"/>
          </p:cNvSpPr>
          <p:nvPr>
            <p:ph type="title"/>
          </p:nvPr>
        </p:nvSpPr>
        <p:spPr>
          <a:xfrm>
            <a:off x="241300" y="88900"/>
            <a:ext cx="8686800" cy="822325"/>
          </a:xfrm>
          <a:noFill/>
          <a:ln/>
        </p:spPr>
        <p:txBody>
          <a:bodyPr/>
          <a:lstStyle/>
          <a:p>
            <a:r>
              <a:rPr lang="en-US" altLang="ja-JP"/>
              <a:t>《</a:t>
            </a:r>
            <a:r>
              <a:rPr lang="ja-JP" altLang="en-US"/>
              <a:t>解答例②</a:t>
            </a:r>
            <a:r>
              <a:rPr lang="en-US" altLang="ja-JP"/>
              <a:t>》</a:t>
            </a:r>
            <a:br>
              <a:rPr lang="en-US" altLang="ja-JP"/>
            </a:br>
            <a:r>
              <a:rPr lang="ja-JP" altLang="en-US"/>
              <a:t>訪日するアメリカ人の数の推移及び訪日の動機について</a:t>
            </a:r>
          </a:p>
        </p:txBody>
      </p:sp>
      <p:sp>
        <p:nvSpPr>
          <p:cNvPr id="777329" name="Text Box 113"/>
          <p:cNvSpPr txBox="1">
            <a:spLocks noChangeArrowheads="1"/>
          </p:cNvSpPr>
          <p:nvPr/>
        </p:nvSpPr>
        <p:spPr bwMode="auto">
          <a:xfrm>
            <a:off x="4967288" y="2435225"/>
            <a:ext cx="378142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ja-JP" altLang="en-US" b="1" u="sng">
                <a:solidFill>
                  <a:srgbClr val="000000"/>
                </a:solidFill>
              </a:rPr>
              <a:t>訪日するアメリカ人の</a:t>
            </a:r>
            <a:r>
              <a:rPr lang="ja-JP" altLang="en-US" b="1" u="sng">
                <a:solidFill>
                  <a:srgbClr val="000000"/>
                </a:solidFill>
                <a:latin typeface="ＭＳ Ｐゴシック" pitchFamily="50" charset="-128"/>
              </a:rPr>
              <a:t>動機（観光のみ　</a:t>
            </a:r>
            <a:r>
              <a:rPr lang="en-US" altLang="ja-JP" b="1" u="sng">
                <a:solidFill>
                  <a:srgbClr val="000000"/>
                </a:solidFill>
              </a:rPr>
              <a:t>2005</a:t>
            </a:r>
            <a:r>
              <a:rPr lang="ja-JP" altLang="en-US" b="1" u="sng">
                <a:solidFill>
                  <a:srgbClr val="000000"/>
                </a:solidFill>
                <a:latin typeface="ＭＳ Ｐゴシック" pitchFamily="50" charset="-128"/>
              </a:rPr>
              <a:t>年）</a:t>
            </a:r>
          </a:p>
        </p:txBody>
      </p:sp>
      <p:sp>
        <p:nvSpPr>
          <p:cNvPr id="777330" name="Text Box 114"/>
          <p:cNvSpPr txBox="1">
            <a:spLocks noChangeArrowheads="1"/>
          </p:cNvSpPr>
          <p:nvPr/>
        </p:nvSpPr>
        <p:spPr bwMode="auto">
          <a:xfrm>
            <a:off x="468313" y="2420938"/>
            <a:ext cx="3959225"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ja-JP" altLang="en-US" b="1" u="sng">
                <a:solidFill>
                  <a:srgbClr val="000000"/>
                </a:solidFill>
                <a:latin typeface="ＭＳ Ｐゴシック" pitchFamily="50" charset="-128"/>
              </a:rPr>
              <a:t>訪日するアメリカ人の数（観光＋ビジネス）の推移</a:t>
            </a:r>
            <a:endParaRPr lang="ja-JP" altLang="en-US" b="1">
              <a:solidFill>
                <a:srgbClr val="000000"/>
              </a:solidFill>
              <a:latin typeface="ＭＳ Ｐゴシック" pitchFamily="50" charset="-12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スライド番号プレースホルダー 3"/>
          <p:cNvSpPr>
            <a:spLocks noGrp="1"/>
          </p:cNvSpPr>
          <p:nvPr>
            <p:ph type="sldNum" sz="quarter" idx="10"/>
          </p:nvPr>
        </p:nvSpPr>
        <p:spPr/>
        <p:txBody>
          <a:bodyPr/>
          <a:lstStyle/>
          <a:p>
            <a:fld id="{76929E80-0BDF-47A3-94E3-DF9B9DEB71FD}" type="slidenum">
              <a:rPr lang="en-US" altLang="ja-JP"/>
              <a:pPr/>
              <a:t>67</a:t>
            </a:fld>
            <a:endParaRPr lang="en-US" altLang="ja-JP"/>
          </a:p>
        </p:txBody>
      </p:sp>
      <p:sp>
        <p:nvSpPr>
          <p:cNvPr id="756738" name="Rectangle 2"/>
          <p:cNvSpPr>
            <a:spLocks noChangeArrowheads="1"/>
          </p:cNvSpPr>
          <p:nvPr/>
        </p:nvSpPr>
        <p:spPr bwMode="auto">
          <a:xfrm>
            <a:off x="1331913" y="3467100"/>
            <a:ext cx="1871662" cy="1485900"/>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39" name="Rectangle 3"/>
          <p:cNvSpPr>
            <a:spLocks noGrp="1" noChangeArrowheads="1"/>
          </p:cNvSpPr>
          <p:nvPr>
            <p:ph type="title"/>
          </p:nvPr>
        </p:nvSpPr>
        <p:spPr>
          <a:xfrm>
            <a:off x="457200" y="454025"/>
            <a:ext cx="8218488" cy="457200"/>
          </a:xfrm>
        </p:spPr>
        <p:txBody>
          <a:bodyPr/>
          <a:lstStyle/>
          <a:p>
            <a:r>
              <a:rPr lang="ja-JP" altLang="en-US"/>
              <a:t>ボディとは？</a:t>
            </a:r>
          </a:p>
        </p:txBody>
      </p:sp>
      <p:sp>
        <p:nvSpPr>
          <p:cNvPr id="756740" name="Rectangle 4"/>
          <p:cNvSpPr>
            <a:spLocks noGrp="1" noChangeArrowheads="1"/>
          </p:cNvSpPr>
          <p:nvPr>
            <p:ph type="body" idx="1"/>
          </p:nvPr>
        </p:nvSpPr>
        <p:spPr/>
        <p:txBody>
          <a:bodyPr/>
          <a:lstStyle/>
          <a:p>
            <a:r>
              <a:rPr lang="ja-JP" altLang="en-US"/>
              <a:t>ボディは、①グラフ、②表、③図、④テキスト、⑤写真／絵の</a:t>
            </a:r>
            <a:r>
              <a:rPr lang="en-US" altLang="ja-JP"/>
              <a:t>5</a:t>
            </a:r>
            <a:r>
              <a:rPr lang="ja-JP" altLang="en-US"/>
              <a:t>種類である。</a:t>
            </a:r>
          </a:p>
        </p:txBody>
      </p:sp>
      <p:sp>
        <p:nvSpPr>
          <p:cNvPr id="756742" name="Rectangle 6"/>
          <p:cNvSpPr>
            <a:spLocks noChangeArrowheads="1"/>
          </p:cNvSpPr>
          <p:nvPr/>
        </p:nvSpPr>
        <p:spPr bwMode="auto">
          <a:xfrm>
            <a:off x="755650" y="1628775"/>
            <a:ext cx="1225550" cy="2952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en-US" altLang="ja-JP" sz="1600"/>
              <a:t>①</a:t>
            </a:r>
            <a:r>
              <a:rPr lang="ja-JP" altLang="en-US" sz="1600"/>
              <a:t>グラフ</a:t>
            </a:r>
          </a:p>
        </p:txBody>
      </p:sp>
      <p:sp>
        <p:nvSpPr>
          <p:cNvPr id="756743" name="Rectangle 7"/>
          <p:cNvSpPr>
            <a:spLocks noChangeArrowheads="1"/>
          </p:cNvSpPr>
          <p:nvPr/>
        </p:nvSpPr>
        <p:spPr bwMode="auto">
          <a:xfrm>
            <a:off x="755650" y="1924050"/>
            <a:ext cx="1225550" cy="2952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en-US" altLang="ja-JP" sz="1600"/>
              <a:t>②</a:t>
            </a:r>
            <a:r>
              <a:rPr lang="ja-JP" altLang="en-US" sz="1600"/>
              <a:t>表</a:t>
            </a:r>
          </a:p>
        </p:txBody>
      </p:sp>
      <p:sp>
        <p:nvSpPr>
          <p:cNvPr id="756744" name="Rectangle 8"/>
          <p:cNvSpPr>
            <a:spLocks noChangeArrowheads="1"/>
          </p:cNvSpPr>
          <p:nvPr/>
        </p:nvSpPr>
        <p:spPr bwMode="auto">
          <a:xfrm>
            <a:off x="755650" y="2217738"/>
            <a:ext cx="1225550" cy="2952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en-US" altLang="ja-JP" sz="1600"/>
              <a:t>③</a:t>
            </a:r>
            <a:r>
              <a:rPr lang="ja-JP" altLang="en-US" sz="1600"/>
              <a:t>図</a:t>
            </a:r>
          </a:p>
        </p:txBody>
      </p:sp>
      <p:sp>
        <p:nvSpPr>
          <p:cNvPr id="756745" name="Rectangle 9"/>
          <p:cNvSpPr>
            <a:spLocks noChangeArrowheads="1"/>
          </p:cNvSpPr>
          <p:nvPr/>
        </p:nvSpPr>
        <p:spPr bwMode="auto">
          <a:xfrm>
            <a:off x="755650" y="2511425"/>
            <a:ext cx="1225550" cy="2952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en-US" altLang="ja-JP" sz="1600"/>
              <a:t>④</a:t>
            </a:r>
            <a:r>
              <a:rPr lang="ja-JP" altLang="en-US" sz="1600"/>
              <a:t>テキスト</a:t>
            </a:r>
          </a:p>
        </p:txBody>
      </p:sp>
      <p:sp>
        <p:nvSpPr>
          <p:cNvPr id="756746" name="Rectangle 10"/>
          <p:cNvSpPr>
            <a:spLocks noChangeArrowheads="1"/>
          </p:cNvSpPr>
          <p:nvPr/>
        </p:nvSpPr>
        <p:spPr bwMode="auto">
          <a:xfrm>
            <a:off x="755650" y="2805113"/>
            <a:ext cx="1225550" cy="2952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en-US" altLang="ja-JP" sz="1600"/>
              <a:t>⑤</a:t>
            </a:r>
            <a:r>
              <a:rPr lang="ja-JP" altLang="en-US" sz="1600"/>
              <a:t>写真</a:t>
            </a:r>
            <a:r>
              <a:rPr lang="en-US" altLang="ja-JP" sz="1600"/>
              <a:t>/</a:t>
            </a:r>
            <a:r>
              <a:rPr lang="ja-JP" altLang="en-US" sz="1600"/>
              <a:t>絵</a:t>
            </a:r>
          </a:p>
        </p:txBody>
      </p:sp>
      <p:sp>
        <p:nvSpPr>
          <p:cNvPr id="756747" name="Rectangle 11"/>
          <p:cNvSpPr>
            <a:spLocks noChangeArrowheads="1"/>
          </p:cNvSpPr>
          <p:nvPr/>
        </p:nvSpPr>
        <p:spPr bwMode="auto">
          <a:xfrm>
            <a:off x="1981200" y="1628775"/>
            <a:ext cx="6551613" cy="2952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600"/>
              <a:t>定量データを一目で分かるように図示したもの</a:t>
            </a:r>
          </a:p>
        </p:txBody>
      </p:sp>
      <p:sp>
        <p:nvSpPr>
          <p:cNvPr id="756748" name="Rectangle 12"/>
          <p:cNvSpPr>
            <a:spLocks noChangeArrowheads="1"/>
          </p:cNvSpPr>
          <p:nvPr/>
        </p:nvSpPr>
        <p:spPr bwMode="auto">
          <a:xfrm>
            <a:off x="1981200" y="1924050"/>
            <a:ext cx="6551613" cy="2952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600"/>
              <a:t>定性データを一目で分かるように表したもの</a:t>
            </a:r>
          </a:p>
        </p:txBody>
      </p:sp>
      <p:sp>
        <p:nvSpPr>
          <p:cNvPr id="756749" name="Rectangle 13"/>
          <p:cNvSpPr>
            <a:spLocks noChangeArrowheads="1"/>
          </p:cNvSpPr>
          <p:nvPr/>
        </p:nvSpPr>
        <p:spPr bwMode="auto">
          <a:xfrm>
            <a:off x="1981200" y="2511425"/>
            <a:ext cx="6551613" cy="2952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600"/>
              <a:t>図示できない内容を文字で表したもの</a:t>
            </a:r>
          </a:p>
        </p:txBody>
      </p:sp>
      <p:sp>
        <p:nvSpPr>
          <p:cNvPr id="756750" name="Rectangle 14"/>
          <p:cNvSpPr>
            <a:spLocks noChangeArrowheads="1"/>
          </p:cNvSpPr>
          <p:nvPr/>
        </p:nvSpPr>
        <p:spPr bwMode="auto">
          <a:xfrm>
            <a:off x="1981200" y="2805113"/>
            <a:ext cx="6551613" cy="2952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600"/>
              <a:t>イメージを的確に伝えるための写真または絵</a:t>
            </a:r>
          </a:p>
        </p:txBody>
      </p:sp>
      <p:sp>
        <p:nvSpPr>
          <p:cNvPr id="756751" name="Rectangle 15"/>
          <p:cNvSpPr>
            <a:spLocks noChangeArrowheads="1"/>
          </p:cNvSpPr>
          <p:nvPr/>
        </p:nvSpPr>
        <p:spPr bwMode="auto">
          <a:xfrm>
            <a:off x="1939925" y="3146425"/>
            <a:ext cx="641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b="1">
                <a:latin typeface="ＭＳ Ｐゴシック" pitchFamily="50" charset="-128"/>
              </a:rPr>
              <a:t>グラフ</a:t>
            </a:r>
          </a:p>
        </p:txBody>
      </p:sp>
      <p:sp>
        <p:nvSpPr>
          <p:cNvPr id="756752" name="Rectangle 16"/>
          <p:cNvSpPr>
            <a:spLocks noChangeArrowheads="1"/>
          </p:cNvSpPr>
          <p:nvPr/>
        </p:nvSpPr>
        <p:spPr bwMode="auto">
          <a:xfrm>
            <a:off x="4625975" y="314166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b="1">
                <a:latin typeface="ＭＳ Ｐゴシック" pitchFamily="50" charset="-128"/>
              </a:rPr>
              <a:t>表</a:t>
            </a:r>
          </a:p>
        </p:txBody>
      </p:sp>
      <p:sp>
        <p:nvSpPr>
          <p:cNvPr id="756753" name="Rectangle 17"/>
          <p:cNvSpPr>
            <a:spLocks noChangeArrowheads="1"/>
          </p:cNvSpPr>
          <p:nvPr/>
        </p:nvSpPr>
        <p:spPr bwMode="auto">
          <a:xfrm>
            <a:off x="7258050" y="314166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b="1">
                <a:latin typeface="ＭＳ Ｐゴシック" pitchFamily="50" charset="-128"/>
              </a:rPr>
              <a:t>図</a:t>
            </a:r>
          </a:p>
        </p:txBody>
      </p:sp>
      <p:sp>
        <p:nvSpPr>
          <p:cNvPr id="756754" name="Rectangle 18"/>
          <p:cNvSpPr>
            <a:spLocks noChangeArrowheads="1"/>
          </p:cNvSpPr>
          <p:nvPr/>
        </p:nvSpPr>
        <p:spPr bwMode="auto">
          <a:xfrm>
            <a:off x="3287713" y="4949825"/>
            <a:ext cx="792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b="1">
                <a:latin typeface="ＭＳ Ｐゴシック" pitchFamily="50" charset="-128"/>
              </a:rPr>
              <a:t>テキスト</a:t>
            </a:r>
          </a:p>
        </p:txBody>
      </p:sp>
      <p:sp>
        <p:nvSpPr>
          <p:cNvPr id="756755" name="Rectangle 19"/>
          <p:cNvSpPr>
            <a:spLocks noChangeArrowheads="1"/>
          </p:cNvSpPr>
          <p:nvPr/>
        </p:nvSpPr>
        <p:spPr bwMode="auto">
          <a:xfrm>
            <a:off x="5732463" y="4940300"/>
            <a:ext cx="806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b="1">
                <a:latin typeface="ＭＳ Ｐゴシック" pitchFamily="50" charset="-128"/>
              </a:rPr>
              <a:t>写真</a:t>
            </a:r>
            <a:r>
              <a:rPr lang="en-US" altLang="ja-JP" b="1">
                <a:latin typeface="ＭＳ Ｐゴシック" pitchFamily="50" charset="-128"/>
              </a:rPr>
              <a:t>/</a:t>
            </a:r>
            <a:r>
              <a:rPr lang="ja-JP" altLang="en-US" b="1">
                <a:latin typeface="ＭＳ Ｐゴシック" pitchFamily="50" charset="-128"/>
              </a:rPr>
              <a:t>絵</a:t>
            </a:r>
          </a:p>
        </p:txBody>
      </p:sp>
      <p:sp>
        <p:nvSpPr>
          <p:cNvPr id="756756" name="Rectangle 20"/>
          <p:cNvSpPr>
            <a:spLocks noChangeArrowheads="1"/>
          </p:cNvSpPr>
          <p:nvPr/>
        </p:nvSpPr>
        <p:spPr bwMode="auto">
          <a:xfrm>
            <a:off x="1403350" y="4479925"/>
            <a:ext cx="2413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800"/>
              <a:t>0</a:t>
            </a:r>
          </a:p>
        </p:txBody>
      </p:sp>
      <p:sp>
        <p:nvSpPr>
          <p:cNvPr id="756757" name="Rectangle 21"/>
          <p:cNvSpPr>
            <a:spLocks noChangeArrowheads="1"/>
          </p:cNvSpPr>
          <p:nvPr/>
        </p:nvSpPr>
        <p:spPr bwMode="auto">
          <a:xfrm>
            <a:off x="1403350" y="4341813"/>
            <a:ext cx="247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5</a:t>
            </a:r>
          </a:p>
        </p:txBody>
      </p:sp>
      <p:sp>
        <p:nvSpPr>
          <p:cNvPr id="756758" name="Rectangle 22"/>
          <p:cNvSpPr>
            <a:spLocks noChangeArrowheads="1"/>
          </p:cNvSpPr>
          <p:nvPr/>
        </p:nvSpPr>
        <p:spPr bwMode="auto">
          <a:xfrm>
            <a:off x="1365250" y="4206875"/>
            <a:ext cx="31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10</a:t>
            </a:r>
          </a:p>
        </p:txBody>
      </p:sp>
      <p:sp>
        <p:nvSpPr>
          <p:cNvPr id="756759" name="Rectangle 23"/>
          <p:cNvSpPr>
            <a:spLocks noChangeArrowheads="1"/>
          </p:cNvSpPr>
          <p:nvPr/>
        </p:nvSpPr>
        <p:spPr bwMode="auto">
          <a:xfrm>
            <a:off x="1365250" y="4054475"/>
            <a:ext cx="31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15</a:t>
            </a:r>
          </a:p>
        </p:txBody>
      </p:sp>
      <p:sp>
        <p:nvSpPr>
          <p:cNvPr id="756760" name="Rectangle 24"/>
          <p:cNvSpPr>
            <a:spLocks noChangeArrowheads="1"/>
          </p:cNvSpPr>
          <p:nvPr/>
        </p:nvSpPr>
        <p:spPr bwMode="auto">
          <a:xfrm>
            <a:off x="1365250" y="3900488"/>
            <a:ext cx="31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20</a:t>
            </a:r>
          </a:p>
        </p:txBody>
      </p:sp>
      <p:sp>
        <p:nvSpPr>
          <p:cNvPr id="756761" name="Rectangle 25"/>
          <p:cNvSpPr>
            <a:spLocks noChangeArrowheads="1"/>
          </p:cNvSpPr>
          <p:nvPr/>
        </p:nvSpPr>
        <p:spPr bwMode="auto">
          <a:xfrm>
            <a:off x="1365250" y="3760788"/>
            <a:ext cx="31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25</a:t>
            </a:r>
          </a:p>
        </p:txBody>
      </p:sp>
      <p:sp>
        <p:nvSpPr>
          <p:cNvPr id="756762" name="Rectangle 26"/>
          <p:cNvSpPr>
            <a:spLocks noChangeArrowheads="1"/>
          </p:cNvSpPr>
          <p:nvPr/>
        </p:nvSpPr>
        <p:spPr bwMode="auto">
          <a:xfrm>
            <a:off x="1362075" y="3640138"/>
            <a:ext cx="31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30</a:t>
            </a:r>
          </a:p>
        </p:txBody>
      </p:sp>
      <p:sp>
        <p:nvSpPr>
          <p:cNvPr id="756763" name="Rectangle 27"/>
          <p:cNvSpPr>
            <a:spLocks noChangeArrowheads="1"/>
          </p:cNvSpPr>
          <p:nvPr/>
        </p:nvSpPr>
        <p:spPr bwMode="auto">
          <a:xfrm>
            <a:off x="1641475" y="3609975"/>
            <a:ext cx="1346200" cy="987425"/>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64" name="Rectangle 28"/>
          <p:cNvSpPr>
            <a:spLocks noChangeArrowheads="1"/>
          </p:cNvSpPr>
          <p:nvPr/>
        </p:nvSpPr>
        <p:spPr bwMode="auto">
          <a:xfrm>
            <a:off x="1371600" y="3511550"/>
            <a:ext cx="31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900"/>
              <a:t>35</a:t>
            </a:r>
          </a:p>
        </p:txBody>
      </p:sp>
      <p:sp>
        <p:nvSpPr>
          <p:cNvPr id="756765" name="Rectangle 29"/>
          <p:cNvSpPr>
            <a:spLocks noChangeArrowheads="1"/>
          </p:cNvSpPr>
          <p:nvPr/>
        </p:nvSpPr>
        <p:spPr bwMode="auto">
          <a:xfrm>
            <a:off x="1511300" y="3446463"/>
            <a:ext cx="273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ja-JP" sz="700"/>
              <a:t>℃</a:t>
            </a:r>
          </a:p>
        </p:txBody>
      </p:sp>
      <p:sp>
        <p:nvSpPr>
          <p:cNvPr id="756766" name="Rectangle 30"/>
          <p:cNvSpPr>
            <a:spLocks noChangeArrowheads="1"/>
          </p:cNvSpPr>
          <p:nvPr/>
        </p:nvSpPr>
        <p:spPr bwMode="auto">
          <a:xfrm>
            <a:off x="1558925" y="4592638"/>
            <a:ext cx="3063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2075" tIns="46038" rIns="92075" bIns="46038">
            <a:spAutoFit/>
          </a:bodyPr>
          <a:lstStyle/>
          <a:p>
            <a:pPr algn="l"/>
            <a:r>
              <a:rPr lang="ja-JP" altLang="en-US" sz="800">
                <a:latin typeface="ＭＳ Ｐゴシック" pitchFamily="50" charset="-128"/>
              </a:rPr>
              <a:t>沖縄</a:t>
            </a:r>
          </a:p>
        </p:txBody>
      </p:sp>
      <p:sp>
        <p:nvSpPr>
          <p:cNvPr id="756767" name="Rectangle 31"/>
          <p:cNvSpPr>
            <a:spLocks noChangeArrowheads="1"/>
          </p:cNvSpPr>
          <p:nvPr/>
        </p:nvSpPr>
        <p:spPr bwMode="auto">
          <a:xfrm>
            <a:off x="1797050" y="4592638"/>
            <a:ext cx="3063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2075" tIns="46038" rIns="92075" bIns="46038">
            <a:spAutoFit/>
          </a:bodyPr>
          <a:lstStyle/>
          <a:p>
            <a:pPr algn="l"/>
            <a:r>
              <a:rPr lang="ja-JP" altLang="en-US" sz="800">
                <a:latin typeface="ＭＳ Ｐゴシック" pitchFamily="50" charset="-128"/>
              </a:rPr>
              <a:t>福岡</a:t>
            </a:r>
          </a:p>
        </p:txBody>
      </p:sp>
      <p:sp>
        <p:nvSpPr>
          <p:cNvPr id="756768" name="Rectangle 32"/>
          <p:cNvSpPr>
            <a:spLocks noChangeArrowheads="1"/>
          </p:cNvSpPr>
          <p:nvPr/>
        </p:nvSpPr>
        <p:spPr bwMode="auto">
          <a:xfrm>
            <a:off x="2044700" y="4592638"/>
            <a:ext cx="3063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2075" tIns="46038" rIns="92075" bIns="46038">
            <a:spAutoFit/>
          </a:bodyPr>
          <a:lstStyle/>
          <a:p>
            <a:pPr algn="l"/>
            <a:r>
              <a:rPr lang="ja-JP" altLang="en-US" sz="800">
                <a:latin typeface="ＭＳ Ｐゴシック" pitchFamily="50" charset="-128"/>
              </a:rPr>
              <a:t>大阪</a:t>
            </a:r>
          </a:p>
        </p:txBody>
      </p:sp>
      <p:sp>
        <p:nvSpPr>
          <p:cNvPr id="756769" name="Rectangle 33"/>
          <p:cNvSpPr>
            <a:spLocks noChangeArrowheads="1"/>
          </p:cNvSpPr>
          <p:nvPr/>
        </p:nvSpPr>
        <p:spPr bwMode="auto">
          <a:xfrm>
            <a:off x="2254250" y="4573588"/>
            <a:ext cx="306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2075" tIns="46038" rIns="92075" bIns="46038">
            <a:spAutoFit/>
          </a:bodyPr>
          <a:lstStyle/>
          <a:p>
            <a:pPr algn="l"/>
            <a:r>
              <a:rPr lang="ja-JP" altLang="en-US" sz="800">
                <a:latin typeface="ＭＳ Ｐゴシック" pitchFamily="50" charset="-128"/>
              </a:rPr>
              <a:t>名古屋</a:t>
            </a:r>
          </a:p>
        </p:txBody>
      </p:sp>
      <p:sp>
        <p:nvSpPr>
          <p:cNvPr id="756770" name="Rectangle 34"/>
          <p:cNvSpPr>
            <a:spLocks noChangeArrowheads="1"/>
          </p:cNvSpPr>
          <p:nvPr/>
        </p:nvSpPr>
        <p:spPr bwMode="auto">
          <a:xfrm>
            <a:off x="2501900" y="4592638"/>
            <a:ext cx="3063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2075" tIns="46038" rIns="92075" bIns="46038">
            <a:spAutoFit/>
          </a:bodyPr>
          <a:lstStyle/>
          <a:p>
            <a:pPr algn="l"/>
            <a:r>
              <a:rPr lang="ja-JP" altLang="en-US" sz="800">
                <a:latin typeface="ＭＳ Ｐゴシック" pitchFamily="50" charset="-128"/>
              </a:rPr>
              <a:t>東京</a:t>
            </a:r>
          </a:p>
        </p:txBody>
      </p:sp>
      <p:sp>
        <p:nvSpPr>
          <p:cNvPr id="756771" name="Rectangle 35"/>
          <p:cNvSpPr>
            <a:spLocks noChangeArrowheads="1"/>
          </p:cNvSpPr>
          <p:nvPr/>
        </p:nvSpPr>
        <p:spPr bwMode="auto">
          <a:xfrm>
            <a:off x="2740025" y="4592638"/>
            <a:ext cx="3063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2075" tIns="46038" rIns="92075" bIns="46038">
            <a:spAutoFit/>
          </a:bodyPr>
          <a:lstStyle/>
          <a:p>
            <a:pPr algn="l"/>
            <a:r>
              <a:rPr lang="ja-JP" altLang="en-US" sz="800">
                <a:latin typeface="ＭＳ Ｐゴシック" pitchFamily="50" charset="-128"/>
              </a:rPr>
              <a:t>札幌</a:t>
            </a:r>
          </a:p>
        </p:txBody>
      </p:sp>
      <p:sp>
        <p:nvSpPr>
          <p:cNvPr id="756772" name="Line 36"/>
          <p:cNvSpPr>
            <a:spLocks noChangeShapeType="1"/>
          </p:cNvSpPr>
          <p:nvPr/>
        </p:nvSpPr>
        <p:spPr bwMode="auto">
          <a:xfrm>
            <a:off x="1628775" y="3733800"/>
            <a:ext cx="1358900"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73" name="Line 37"/>
          <p:cNvSpPr>
            <a:spLocks noChangeShapeType="1"/>
          </p:cNvSpPr>
          <p:nvPr/>
        </p:nvSpPr>
        <p:spPr bwMode="auto">
          <a:xfrm>
            <a:off x="1628775" y="3876675"/>
            <a:ext cx="1358900"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74" name="Line 38"/>
          <p:cNvSpPr>
            <a:spLocks noChangeShapeType="1"/>
          </p:cNvSpPr>
          <p:nvPr/>
        </p:nvSpPr>
        <p:spPr bwMode="auto">
          <a:xfrm>
            <a:off x="1628775" y="4021138"/>
            <a:ext cx="1358900"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75" name="Line 39"/>
          <p:cNvSpPr>
            <a:spLocks noChangeShapeType="1"/>
          </p:cNvSpPr>
          <p:nvPr/>
        </p:nvSpPr>
        <p:spPr bwMode="auto">
          <a:xfrm>
            <a:off x="1628775" y="4165600"/>
            <a:ext cx="1358900"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76" name="Line 40"/>
          <p:cNvSpPr>
            <a:spLocks noChangeShapeType="1"/>
          </p:cNvSpPr>
          <p:nvPr/>
        </p:nvSpPr>
        <p:spPr bwMode="auto">
          <a:xfrm>
            <a:off x="1628775" y="4308475"/>
            <a:ext cx="1358900"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77" name="Line 41"/>
          <p:cNvSpPr>
            <a:spLocks noChangeShapeType="1"/>
          </p:cNvSpPr>
          <p:nvPr/>
        </p:nvSpPr>
        <p:spPr bwMode="auto">
          <a:xfrm>
            <a:off x="1628775" y="4427538"/>
            <a:ext cx="1358900" cy="0"/>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78" name="Text Box 42"/>
          <p:cNvSpPr txBox="1">
            <a:spLocks noChangeArrowheads="1"/>
          </p:cNvSpPr>
          <p:nvPr/>
        </p:nvSpPr>
        <p:spPr bwMode="auto">
          <a:xfrm>
            <a:off x="1574800" y="3589338"/>
            <a:ext cx="277813"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t>・</a:t>
            </a:r>
          </a:p>
        </p:txBody>
      </p:sp>
      <p:sp>
        <p:nvSpPr>
          <p:cNvPr id="756779" name="Line 43"/>
          <p:cNvSpPr>
            <a:spLocks noChangeShapeType="1"/>
          </p:cNvSpPr>
          <p:nvPr/>
        </p:nvSpPr>
        <p:spPr bwMode="auto">
          <a:xfrm>
            <a:off x="1692275" y="3789363"/>
            <a:ext cx="225425" cy="169862"/>
          </a:xfrm>
          <a:prstGeom prst="line">
            <a:avLst/>
          </a:prstGeom>
          <a:noFill/>
          <a:ln w="158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80" name="Line 44"/>
          <p:cNvSpPr>
            <a:spLocks noChangeShapeType="1"/>
          </p:cNvSpPr>
          <p:nvPr/>
        </p:nvSpPr>
        <p:spPr bwMode="auto">
          <a:xfrm>
            <a:off x="1908175" y="3949700"/>
            <a:ext cx="287338" cy="71438"/>
          </a:xfrm>
          <a:prstGeom prst="line">
            <a:avLst/>
          </a:prstGeom>
          <a:noFill/>
          <a:ln w="158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81" name="Line 45"/>
          <p:cNvSpPr>
            <a:spLocks noChangeShapeType="1"/>
          </p:cNvSpPr>
          <p:nvPr/>
        </p:nvSpPr>
        <p:spPr bwMode="auto">
          <a:xfrm flipH="1">
            <a:off x="2195513" y="3876675"/>
            <a:ext cx="215900" cy="144463"/>
          </a:xfrm>
          <a:prstGeom prst="line">
            <a:avLst/>
          </a:prstGeom>
          <a:noFill/>
          <a:ln w="158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82" name="Line 46"/>
          <p:cNvSpPr>
            <a:spLocks noChangeShapeType="1"/>
          </p:cNvSpPr>
          <p:nvPr/>
        </p:nvSpPr>
        <p:spPr bwMode="auto">
          <a:xfrm>
            <a:off x="2411413" y="3876675"/>
            <a:ext cx="215900" cy="73025"/>
          </a:xfrm>
          <a:prstGeom prst="line">
            <a:avLst/>
          </a:prstGeom>
          <a:noFill/>
          <a:ln w="158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83" name="Text Box 47"/>
          <p:cNvSpPr txBox="1">
            <a:spLocks noChangeArrowheads="1"/>
          </p:cNvSpPr>
          <p:nvPr/>
        </p:nvSpPr>
        <p:spPr bwMode="auto">
          <a:xfrm>
            <a:off x="1781175" y="3741738"/>
            <a:ext cx="277813"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t>・</a:t>
            </a:r>
          </a:p>
        </p:txBody>
      </p:sp>
      <p:sp>
        <p:nvSpPr>
          <p:cNvPr id="756784" name="Text Box 48"/>
          <p:cNvSpPr txBox="1">
            <a:spLocks noChangeArrowheads="1"/>
          </p:cNvSpPr>
          <p:nvPr/>
        </p:nvSpPr>
        <p:spPr bwMode="auto">
          <a:xfrm>
            <a:off x="2041525" y="3810000"/>
            <a:ext cx="27781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t>・</a:t>
            </a:r>
          </a:p>
        </p:txBody>
      </p:sp>
      <p:sp>
        <p:nvSpPr>
          <p:cNvPr id="756785" name="Text Box 49"/>
          <p:cNvSpPr txBox="1">
            <a:spLocks noChangeArrowheads="1"/>
          </p:cNvSpPr>
          <p:nvPr/>
        </p:nvSpPr>
        <p:spPr bwMode="auto">
          <a:xfrm>
            <a:off x="2268538" y="3690938"/>
            <a:ext cx="277812"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t>・</a:t>
            </a:r>
          </a:p>
        </p:txBody>
      </p:sp>
      <p:sp>
        <p:nvSpPr>
          <p:cNvPr id="756786" name="Text Box 50"/>
          <p:cNvSpPr txBox="1">
            <a:spLocks noChangeArrowheads="1"/>
          </p:cNvSpPr>
          <p:nvPr/>
        </p:nvSpPr>
        <p:spPr bwMode="auto">
          <a:xfrm>
            <a:off x="2498725" y="3767138"/>
            <a:ext cx="277813"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t>・</a:t>
            </a:r>
          </a:p>
        </p:txBody>
      </p:sp>
      <p:sp>
        <p:nvSpPr>
          <p:cNvPr id="756787" name="Text Box 51"/>
          <p:cNvSpPr txBox="1">
            <a:spLocks noChangeArrowheads="1"/>
          </p:cNvSpPr>
          <p:nvPr/>
        </p:nvSpPr>
        <p:spPr bwMode="auto">
          <a:xfrm>
            <a:off x="2709863" y="3960813"/>
            <a:ext cx="277812"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800"/>
              <a:t>・</a:t>
            </a:r>
          </a:p>
        </p:txBody>
      </p:sp>
      <p:sp>
        <p:nvSpPr>
          <p:cNvPr id="756788" name="Line 52"/>
          <p:cNvSpPr>
            <a:spLocks noChangeShapeType="1"/>
          </p:cNvSpPr>
          <p:nvPr/>
        </p:nvSpPr>
        <p:spPr bwMode="auto">
          <a:xfrm>
            <a:off x="2627313" y="3949700"/>
            <a:ext cx="215900" cy="2159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89" name="Rectangle 53"/>
          <p:cNvSpPr>
            <a:spLocks noChangeArrowheads="1"/>
          </p:cNvSpPr>
          <p:nvPr/>
        </p:nvSpPr>
        <p:spPr bwMode="auto">
          <a:xfrm>
            <a:off x="3851275" y="3467100"/>
            <a:ext cx="1871663" cy="1485900"/>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90" name="Rectangle 54"/>
          <p:cNvSpPr>
            <a:spLocks noChangeArrowheads="1"/>
          </p:cNvSpPr>
          <p:nvPr/>
        </p:nvSpPr>
        <p:spPr bwMode="auto">
          <a:xfrm>
            <a:off x="4530725" y="3692525"/>
            <a:ext cx="492125" cy="217488"/>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000"/>
              <a:t>2003</a:t>
            </a:r>
            <a:r>
              <a:rPr lang="ja-JP" altLang="en-US" sz="1000"/>
              <a:t>年</a:t>
            </a:r>
          </a:p>
        </p:txBody>
      </p:sp>
      <p:sp>
        <p:nvSpPr>
          <p:cNvPr id="756791" name="Rectangle 55"/>
          <p:cNvSpPr>
            <a:spLocks noChangeArrowheads="1"/>
          </p:cNvSpPr>
          <p:nvPr/>
        </p:nvSpPr>
        <p:spPr bwMode="auto">
          <a:xfrm>
            <a:off x="5018088" y="3692525"/>
            <a:ext cx="492125" cy="217488"/>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000"/>
              <a:t>2007</a:t>
            </a:r>
            <a:r>
              <a:rPr lang="ja-JP" altLang="en-US" sz="1000"/>
              <a:t>年</a:t>
            </a:r>
          </a:p>
        </p:txBody>
      </p:sp>
      <p:sp>
        <p:nvSpPr>
          <p:cNvPr id="756792" name="Rectangle 56"/>
          <p:cNvSpPr>
            <a:spLocks noChangeArrowheads="1"/>
          </p:cNvSpPr>
          <p:nvPr/>
        </p:nvSpPr>
        <p:spPr bwMode="auto">
          <a:xfrm>
            <a:off x="6445250" y="3467100"/>
            <a:ext cx="1871663" cy="1485900"/>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93" name="computr1"/>
          <p:cNvSpPr>
            <a:spLocks noEditPoints="1" noChangeArrowheads="1"/>
          </p:cNvSpPr>
          <p:nvPr/>
        </p:nvSpPr>
        <p:spPr bwMode="auto">
          <a:xfrm>
            <a:off x="6659563" y="3570288"/>
            <a:ext cx="217487" cy="2873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ja-JP" altLang="en-US"/>
          </a:p>
        </p:txBody>
      </p:sp>
      <p:sp>
        <p:nvSpPr>
          <p:cNvPr id="756794" name="server"/>
          <p:cNvSpPr>
            <a:spLocks noEditPoints="1" noChangeArrowheads="1"/>
          </p:cNvSpPr>
          <p:nvPr/>
        </p:nvSpPr>
        <p:spPr bwMode="auto">
          <a:xfrm>
            <a:off x="7164388" y="4002088"/>
            <a:ext cx="442912" cy="43973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756795" name="Line 59"/>
          <p:cNvSpPr>
            <a:spLocks noChangeShapeType="1"/>
          </p:cNvSpPr>
          <p:nvPr/>
        </p:nvSpPr>
        <p:spPr bwMode="auto">
          <a:xfrm>
            <a:off x="6948488" y="3786188"/>
            <a:ext cx="215900" cy="144462"/>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96" name="computr1"/>
          <p:cNvSpPr>
            <a:spLocks noEditPoints="1" noChangeArrowheads="1"/>
          </p:cNvSpPr>
          <p:nvPr/>
        </p:nvSpPr>
        <p:spPr bwMode="auto">
          <a:xfrm>
            <a:off x="6659563" y="4505325"/>
            <a:ext cx="217487" cy="287338"/>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ja-JP" altLang="en-US"/>
          </a:p>
        </p:txBody>
      </p:sp>
      <p:sp>
        <p:nvSpPr>
          <p:cNvPr id="756797" name="Line 61"/>
          <p:cNvSpPr>
            <a:spLocks noChangeShapeType="1"/>
          </p:cNvSpPr>
          <p:nvPr/>
        </p:nvSpPr>
        <p:spPr bwMode="auto">
          <a:xfrm flipH="1" flipV="1">
            <a:off x="6886575" y="3862388"/>
            <a:ext cx="215900" cy="144462"/>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98" name="Line 62"/>
          <p:cNvSpPr>
            <a:spLocks noChangeShapeType="1"/>
          </p:cNvSpPr>
          <p:nvPr/>
        </p:nvSpPr>
        <p:spPr bwMode="auto">
          <a:xfrm flipH="1">
            <a:off x="6938963" y="4495800"/>
            <a:ext cx="234950" cy="163513"/>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799" name="Line 63"/>
          <p:cNvSpPr>
            <a:spLocks noChangeShapeType="1"/>
          </p:cNvSpPr>
          <p:nvPr/>
        </p:nvSpPr>
        <p:spPr bwMode="auto">
          <a:xfrm flipV="1">
            <a:off x="6915150" y="4410075"/>
            <a:ext cx="206375" cy="142875"/>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800" name="computr1"/>
          <p:cNvSpPr>
            <a:spLocks noEditPoints="1" noChangeArrowheads="1"/>
          </p:cNvSpPr>
          <p:nvPr/>
        </p:nvSpPr>
        <p:spPr bwMode="auto">
          <a:xfrm>
            <a:off x="7956550" y="3570288"/>
            <a:ext cx="217488" cy="2873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ja-JP" altLang="en-US"/>
          </a:p>
        </p:txBody>
      </p:sp>
      <p:sp>
        <p:nvSpPr>
          <p:cNvPr id="756801" name="computr1"/>
          <p:cNvSpPr>
            <a:spLocks noEditPoints="1" noChangeArrowheads="1"/>
          </p:cNvSpPr>
          <p:nvPr/>
        </p:nvSpPr>
        <p:spPr bwMode="auto">
          <a:xfrm>
            <a:off x="7956550" y="4502150"/>
            <a:ext cx="217488" cy="287338"/>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a:lstStyle/>
          <a:p>
            <a:endParaRPr lang="ja-JP" altLang="en-US"/>
          </a:p>
        </p:txBody>
      </p:sp>
      <p:sp>
        <p:nvSpPr>
          <p:cNvPr id="756802" name="Line 66"/>
          <p:cNvSpPr>
            <a:spLocks noChangeShapeType="1"/>
          </p:cNvSpPr>
          <p:nvPr/>
        </p:nvSpPr>
        <p:spPr bwMode="auto">
          <a:xfrm flipH="1">
            <a:off x="7693025" y="3892550"/>
            <a:ext cx="215900" cy="142875"/>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803" name="Line 67"/>
          <p:cNvSpPr>
            <a:spLocks noChangeShapeType="1"/>
          </p:cNvSpPr>
          <p:nvPr/>
        </p:nvSpPr>
        <p:spPr bwMode="auto">
          <a:xfrm flipV="1">
            <a:off x="7639050" y="3786188"/>
            <a:ext cx="246063" cy="144462"/>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804" name="Line 68"/>
          <p:cNvSpPr>
            <a:spLocks noChangeShapeType="1"/>
          </p:cNvSpPr>
          <p:nvPr/>
        </p:nvSpPr>
        <p:spPr bwMode="auto">
          <a:xfrm>
            <a:off x="7624763" y="4492625"/>
            <a:ext cx="215900" cy="144463"/>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805" name="Line 69"/>
          <p:cNvSpPr>
            <a:spLocks noChangeShapeType="1"/>
          </p:cNvSpPr>
          <p:nvPr/>
        </p:nvSpPr>
        <p:spPr bwMode="auto">
          <a:xfrm flipH="1" flipV="1">
            <a:off x="7667625" y="4362450"/>
            <a:ext cx="217488" cy="142875"/>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806" name="Rectangle 70"/>
          <p:cNvSpPr>
            <a:spLocks noChangeArrowheads="1"/>
          </p:cNvSpPr>
          <p:nvPr/>
        </p:nvSpPr>
        <p:spPr bwMode="auto">
          <a:xfrm>
            <a:off x="5219700" y="5262563"/>
            <a:ext cx="1871663" cy="1485900"/>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807" name="Rectangle 71"/>
          <p:cNvSpPr>
            <a:spLocks noChangeArrowheads="1"/>
          </p:cNvSpPr>
          <p:nvPr/>
        </p:nvSpPr>
        <p:spPr bwMode="auto">
          <a:xfrm>
            <a:off x="2700338" y="5262563"/>
            <a:ext cx="1871662" cy="1485900"/>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6808" name="AutoShape 72"/>
          <p:cNvSpPr>
            <a:spLocks noChangeArrowheads="1"/>
          </p:cNvSpPr>
          <p:nvPr/>
        </p:nvSpPr>
        <p:spPr bwMode="auto">
          <a:xfrm>
            <a:off x="3059113" y="5356225"/>
            <a:ext cx="1225550" cy="1290638"/>
          </a:xfrm>
          <a:prstGeom prst="foldedCorner">
            <a:avLst>
              <a:gd name="adj" fmla="val 12500"/>
            </a:avLst>
          </a:prstGeom>
          <a:solidFill>
            <a:schemeClr val="bg1"/>
          </a:solidFill>
          <a:ln w="9525">
            <a:solidFill>
              <a:schemeClr val="bg2"/>
            </a:solidFill>
            <a:round/>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56809" name="Rectangle 73"/>
          <p:cNvSpPr>
            <a:spLocks noChangeArrowheads="1"/>
          </p:cNvSpPr>
          <p:nvPr/>
        </p:nvSpPr>
        <p:spPr bwMode="auto">
          <a:xfrm>
            <a:off x="3025775" y="5338763"/>
            <a:ext cx="1265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200">
                <a:latin typeface="ＭＳ Ｐゴシック" pitchFamily="50" charset="-128"/>
              </a:rPr>
              <a:t>社内インタビュー</a:t>
            </a:r>
          </a:p>
        </p:txBody>
      </p:sp>
      <p:sp>
        <p:nvSpPr>
          <p:cNvPr id="756810" name="Rectangle 74"/>
          <p:cNvSpPr>
            <a:spLocks noChangeArrowheads="1"/>
          </p:cNvSpPr>
          <p:nvPr/>
        </p:nvSpPr>
        <p:spPr bwMode="auto">
          <a:xfrm>
            <a:off x="3040063" y="5629275"/>
            <a:ext cx="1100137"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sz="900" u="sng">
                <a:latin typeface="ＭＳ Ｐゴシック" pitchFamily="50" charset="-128"/>
              </a:rPr>
              <a:t>営業部○○さん</a:t>
            </a:r>
          </a:p>
          <a:p>
            <a:pPr algn="l"/>
            <a:r>
              <a:rPr lang="ja-JP" altLang="en-US" sz="900">
                <a:latin typeface="ＭＳ Ｐゴシック" pitchFamily="50" charset="-128"/>
              </a:rPr>
              <a:t>・・・・・・・・・・・・・・・・・・・・・・・・・・・・・・</a:t>
            </a:r>
          </a:p>
        </p:txBody>
      </p:sp>
      <p:sp>
        <p:nvSpPr>
          <p:cNvPr id="756811" name="Rectangle 75"/>
          <p:cNvSpPr>
            <a:spLocks noChangeArrowheads="1"/>
          </p:cNvSpPr>
          <p:nvPr/>
        </p:nvSpPr>
        <p:spPr bwMode="auto">
          <a:xfrm>
            <a:off x="3040063" y="6111875"/>
            <a:ext cx="12446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sz="900" u="sng">
                <a:latin typeface="ＭＳ Ｐゴシック" pitchFamily="50" charset="-128"/>
              </a:rPr>
              <a:t>商品開発部</a:t>
            </a:r>
            <a:r>
              <a:rPr lang="en-US" altLang="ja-JP" sz="900" u="sng">
                <a:latin typeface="ＭＳ Ｐゴシック" pitchFamily="50" charset="-128"/>
              </a:rPr>
              <a:t>××</a:t>
            </a:r>
            <a:r>
              <a:rPr lang="ja-JP" altLang="en-US" sz="900" u="sng">
                <a:latin typeface="ＭＳ Ｐゴシック" pitchFamily="50" charset="-128"/>
              </a:rPr>
              <a:t>さん</a:t>
            </a:r>
          </a:p>
          <a:p>
            <a:pPr algn="l"/>
            <a:r>
              <a:rPr lang="ja-JP" altLang="en-US" sz="900">
                <a:latin typeface="ＭＳ Ｐゴシック" pitchFamily="50" charset="-128"/>
              </a:rPr>
              <a:t>・・・・・・・・・・・・・・・・・・・・・・・・・・・・・</a:t>
            </a:r>
          </a:p>
        </p:txBody>
      </p:sp>
      <p:pic>
        <p:nvPicPr>
          <p:cNvPr id="756812" name="Picture 76"/>
          <p:cNvPicPr>
            <a:picLocks noChangeAspect="1" noChangeArrowheads="1"/>
          </p:cNvPicPr>
          <p:nvPr/>
        </p:nvPicPr>
        <p:blipFill>
          <a:blip r:embed="rId2" cstate="print">
            <a:extLst>
              <a:ext uri="{28A0092B-C50C-407E-A947-70E740481C1C}">
                <a14:useLocalDpi xmlns:a14="http://schemas.microsoft.com/office/drawing/2010/main" val="0"/>
              </a:ext>
            </a:extLst>
          </a:blip>
          <a:srcRect l="8554" t="11627" r="4817" b="20982"/>
          <a:stretch>
            <a:fillRect/>
          </a:stretch>
        </p:blipFill>
        <p:spPr bwMode="auto">
          <a:xfrm>
            <a:off x="5508625" y="5516563"/>
            <a:ext cx="1295400" cy="1008062"/>
          </a:xfrm>
          <a:prstGeom prst="rect">
            <a:avLst/>
          </a:prstGeom>
          <a:solidFill>
            <a:schemeClr val="bg1"/>
          </a:solidFill>
          <a:ln w="19050" algn="ctr">
            <a:solidFill>
              <a:srgbClr val="C0C0C0"/>
            </a:solidFill>
            <a:miter lim="800000"/>
            <a:headEnd/>
            <a:tailEnd/>
          </a:ln>
          <a:effectLst>
            <a:outerShdw dist="35921" dir="2700000" algn="ctr" rotWithShape="0">
              <a:schemeClr val="bg2">
                <a:alpha val="50000"/>
              </a:schemeClr>
            </a:outerShdw>
          </a:effectLst>
        </p:spPr>
      </p:pic>
      <p:sp>
        <p:nvSpPr>
          <p:cNvPr id="756813" name="Rectangle 77"/>
          <p:cNvSpPr>
            <a:spLocks noChangeArrowheads="1"/>
          </p:cNvSpPr>
          <p:nvPr/>
        </p:nvSpPr>
        <p:spPr bwMode="auto">
          <a:xfrm>
            <a:off x="1981200" y="2217738"/>
            <a:ext cx="6551613" cy="2952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r>
              <a:rPr lang="ja-JP" altLang="en-US" sz="1600"/>
              <a:t>直感的に捉えてもらえるよう、伝えたい内容を図でシンプルに表現したもの</a:t>
            </a:r>
          </a:p>
        </p:txBody>
      </p:sp>
      <p:sp>
        <p:nvSpPr>
          <p:cNvPr id="756814" name="Rectangle 78"/>
          <p:cNvSpPr>
            <a:spLocks noChangeArrowheads="1"/>
          </p:cNvSpPr>
          <p:nvPr/>
        </p:nvSpPr>
        <p:spPr bwMode="auto">
          <a:xfrm>
            <a:off x="4040188" y="3692525"/>
            <a:ext cx="492125" cy="217488"/>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商品分類</a:t>
            </a:r>
          </a:p>
        </p:txBody>
      </p:sp>
      <p:sp>
        <p:nvSpPr>
          <p:cNvPr id="756815" name="Rectangle 79"/>
          <p:cNvSpPr>
            <a:spLocks noChangeArrowheads="1"/>
          </p:cNvSpPr>
          <p:nvPr/>
        </p:nvSpPr>
        <p:spPr bwMode="auto">
          <a:xfrm>
            <a:off x="4040188" y="3916363"/>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商品</a:t>
            </a:r>
            <a:r>
              <a:rPr lang="en-US" altLang="ja-JP" sz="1000"/>
              <a:t>A</a:t>
            </a:r>
          </a:p>
        </p:txBody>
      </p:sp>
      <p:sp>
        <p:nvSpPr>
          <p:cNvPr id="756816" name="Rectangle 80"/>
          <p:cNvSpPr>
            <a:spLocks noChangeArrowheads="1"/>
          </p:cNvSpPr>
          <p:nvPr/>
        </p:nvSpPr>
        <p:spPr bwMode="auto">
          <a:xfrm>
            <a:off x="4530725" y="3916363"/>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a:t>
            </a:r>
          </a:p>
        </p:txBody>
      </p:sp>
      <p:sp>
        <p:nvSpPr>
          <p:cNvPr id="756817" name="Rectangle 81"/>
          <p:cNvSpPr>
            <a:spLocks noChangeArrowheads="1"/>
          </p:cNvSpPr>
          <p:nvPr/>
        </p:nvSpPr>
        <p:spPr bwMode="auto">
          <a:xfrm>
            <a:off x="5018088" y="3916363"/>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a:t>
            </a:r>
          </a:p>
        </p:txBody>
      </p:sp>
      <p:sp>
        <p:nvSpPr>
          <p:cNvPr id="756818" name="Rectangle 82"/>
          <p:cNvSpPr>
            <a:spLocks noChangeArrowheads="1"/>
          </p:cNvSpPr>
          <p:nvPr/>
        </p:nvSpPr>
        <p:spPr bwMode="auto">
          <a:xfrm>
            <a:off x="4040188" y="4138613"/>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商品</a:t>
            </a:r>
            <a:r>
              <a:rPr lang="en-US" altLang="ja-JP" sz="1000"/>
              <a:t>B</a:t>
            </a:r>
          </a:p>
        </p:txBody>
      </p:sp>
      <p:sp>
        <p:nvSpPr>
          <p:cNvPr id="756819" name="Rectangle 83"/>
          <p:cNvSpPr>
            <a:spLocks noChangeArrowheads="1"/>
          </p:cNvSpPr>
          <p:nvPr/>
        </p:nvSpPr>
        <p:spPr bwMode="auto">
          <a:xfrm>
            <a:off x="4530725" y="4138613"/>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a:t>
            </a:r>
          </a:p>
        </p:txBody>
      </p:sp>
      <p:sp>
        <p:nvSpPr>
          <p:cNvPr id="756820" name="Rectangle 84"/>
          <p:cNvSpPr>
            <a:spLocks noChangeArrowheads="1"/>
          </p:cNvSpPr>
          <p:nvPr/>
        </p:nvSpPr>
        <p:spPr bwMode="auto">
          <a:xfrm>
            <a:off x="5018088" y="4138613"/>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a:t>
            </a:r>
          </a:p>
        </p:txBody>
      </p:sp>
      <p:sp>
        <p:nvSpPr>
          <p:cNvPr id="756821" name="Rectangle 85"/>
          <p:cNvSpPr>
            <a:spLocks noChangeArrowheads="1"/>
          </p:cNvSpPr>
          <p:nvPr/>
        </p:nvSpPr>
        <p:spPr bwMode="auto">
          <a:xfrm>
            <a:off x="4040188" y="4364038"/>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商品</a:t>
            </a:r>
            <a:r>
              <a:rPr lang="en-US" altLang="ja-JP" sz="1000"/>
              <a:t>C</a:t>
            </a:r>
          </a:p>
        </p:txBody>
      </p:sp>
      <p:sp>
        <p:nvSpPr>
          <p:cNvPr id="756822" name="Rectangle 86"/>
          <p:cNvSpPr>
            <a:spLocks noChangeArrowheads="1"/>
          </p:cNvSpPr>
          <p:nvPr/>
        </p:nvSpPr>
        <p:spPr bwMode="auto">
          <a:xfrm>
            <a:off x="4530725" y="4364038"/>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a:t>
            </a:r>
          </a:p>
        </p:txBody>
      </p:sp>
      <p:sp>
        <p:nvSpPr>
          <p:cNvPr id="756823" name="Rectangle 87"/>
          <p:cNvSpPr>
            <a:spLocks noChangeArrowheads="1"/>
          </p:cNvSpPr>
          <p:nvPr/>
        </p:nvSpPr>
        <p:spPr bwMode="auto">
          <a:xfrm>
            <a:off x="5018088" y="4364038"/>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a:t>
            </a:r>
          </a:p>
        </p:txBody>
      </p:sp>
      <p:sp>
        <p:nvSpPr>
          <p:cNvPr id="756824" name="Rectangle 88"/>
          <p:cNvSpPr>
            <a:spLocks noChangeArrowheads="1"/>
          </p:cNvSpPr>
          <p:nvPr/>
        </p:nvSpPr>
        <p:spPr bwMode="auto">
          <a:xfrm>
            <a:off x="4040188" y="4579938"/>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商品</a:t>
            </a:r>
            <a:r>
              <a:rPr lang="en-US" altLang="ja-JP" sz="1000"/>
              <a:t>D</a:t>
            </a:r>
          </a:p>
        </p:txBody>
      </p:sp>
      <p:sp>
        <p:nvSpPr>
          <p:cNvPr id="756825" name="Rectangle 89"/>
          <p:cNvSpPr>
            <a:spLocks noChangeArrowheads="1"/>
          </p:cNvSpPr>
          <p:nvPr/>
        </p:nvSpPr>
        <p:spPr bwMode="auto">
          <a:xfrm>
            <a:off x="4530725" y="4579938"/>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a:t>
            </a:r>
          </a:p>
        </p:txBody>
      </p:sp>
      <p:sp>
        <p:nvSpPr>
          <p:cNvPr id="756826" name="Rectangle 90"/>
          <p:cNvSpPr>
            <a:spLocks noChangeArrowheads="1"/>
          </p:cNvSpPr>
          <p:nvPr/>
        </p:nvSpPr>
        <p:spPr bwMode="auto">
          <a:xfrm>
            <a:off x="5018088" y="4579938"/>
            <a:ext cx="492125" cy="217487"/>
          </a:xfrm>
          <a:prstGeom prst="rect">
            <a:avLst/>
          </a:prstGeom>
          <a:solidFill>
            <a:schemeClr val="bg1"/>
          </a:solidFill>
          <a:ln w="1270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スライド番号プレースホルダー 3"/>
          <p:cNvSpPr>
            <a:spLocks noGrp="1"/>
          </p:cNvSpPr>
          <p:nvPr>
            <p:ph type="sldNum" sz="quarter" idx="10"/>
          </p:nvPr>
        </p:nvSpPr>
        <p:spPr/>
        <p:txBody>
          <a:bodyPr/>
          <a:lstStyle/>
          <a:p>
            <a:fld id="{D6E92375-273C-4C68-AC62-033E3774548C}" type="slidenum">
              <a:rPr lang="en-US" altLang="ja-JP"/>
              <a:pPr/>
              <a:t>68</a:t>
            </a:fld>
            <a:endParaRPr lang="en-US" altLang="ja-JP"/>
          </a:p>
        </p:txBody>
      </p:sp>
      <p:sp>
        <p:nvSpPr>
          <p:cNvPr id="757762" name="Rectangle 2"/>
          <p:cNvSpPr>
            <a:spLocks noChangeArrowheads="1"/>
          </p:cNvSpPr>
          <p:nvPr/>
        </p:nvSpPr>
        <p:spPr bwMode="ltGray">
          <a:xfrm>
            <a:off x="57150" y="3478213"/>
            <a:ext cx="1295400" cy="1344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10600">
                <a:solidFill>
                  <a:srgbClr val="B2B2B2"/>
                </a:solidFill>
                <a:latin typeface="Tahoma" pitchFamily="34" charset="0"/>
                <a:ea typeface="MS UI Gothic" pitchFamily="50" charset="-128"/>
              </a:rPr>
              <a:t>×</a:t>
            </a:r>
          </a:p>
        </p:txBody>
      </p:sp>
      <p:sp>
        <p:nvSpPr>
          <p:cNvPr id="757763" name="Rectangle 3"/>
          <p:cNvSpPr>
            <a:spLocks noChangeArrowheads="1"/>
          </p:cNvSpPr>
          <p:nvPr/>
        </p:nvSpPr>
        <p:spPr bwMode="ltGray">
          <a:xfrm>
            <a:off x="57150" y="5280025"/>
            <a:ext cx="1295400" cy="1344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10600">
                <a:solidFill>
                  <a:srgbClr val="B2B2B2"/>
                </a:solidFill>
                <a:latin typeface="Tahoma" pitchFamily="34" charset="0"/>
                <a:ea typeface="MS UI Gothic" pitchFamily="50" charset="-128"/>
              </a:rPr>
              <a:t>×</a:t>
            </a:r>
          </a:p>
        </p:txBody>
      </p:sp>
      <p:sp>
        <p:nvSpPr>
          <p:cNvPr id="757764" name="Rectangle 4"/>
          <p:cNvSpPr>
            <a:spLocks noChangeArrowheads="1"/>
          </p:cNvSpPr>
          <p:nvPr/>
        </p:nvSpPr>
        <p:spPr bwMode="ltGray">
          <a:xfrm>
            <a:off x="4527550" y="3549650"/>
            <a:ext cx="1441450" cy="1385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7200">
                <a:solidFill>
                  <a:srgbClr val="B2B2B2"/>
                </a:solidFill>
                <a:latin typeface="Tahoma" pitchFamily="34" charset="0"/>
                <a:ea typeface="MS UI Gothic" pitchFamily="50" charset="-128"/>
              </a:rPr>
              <a:t>○</a:t>
            </a:r>
          </a:p>
        </p:txBody>
      </p:sp>
      <p:sp>
        <p:nvSpPr>
          <p:cNvPr id="757765" name="Rectangle 5"/>
          <p:cNvSpPr>
            <a:spLocks noChangeArrowheads="1"/>
          </p:cNvSpPr>
          <p:nvPr/>
        </p:nvSpPr>
        <p:spPr bwMode="ltGray">
          <a:xfrm>
            <a:off x="4527550" y="5207000"/>
            <a:ext cx="1441450" cy="1385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7200">
                <a:solidFill>
                  <a:srgbClr val="B2B2B2"/>
                </a:solidFill>
                <a:latin typeface="Tahoma" pitchFamily="34" charset="0"/>
                <a:ea typeface="MS UI Gothic" pitchFamily="50" charset="-128"/>
              </a:rPr>
              <a:t>○</a:t>
            </a:r>
          </a:p>
        </p:txBody>
      </p:sp>
      <p:sp>
        <p:nvSpPr>
          <p:cNvPr id="757766" name="Rectangle 6"/>
          <p:cNvSpPr>
            <a:spLocks noChangeArrowheads="1"/>
          </p:cNvSpPr>
          <p:nvPr/>
        </p:nvSpPr>
        <p:spPr bwMode="ltGray">
          <a:xfrm>
            <a:off x="57150" y="1677988"/>
            <a:ext cx="1295400" cy="1344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10600">
                <a:solidFill>
                  <a:srgbClr val="B2B2B2"/>
                </a:solidFill>
                <a:latin typeface="Tahoma" pitchFamily="34" charset="0"/>
                <a:ea typeface="MS UI Gothic" pitchFamily="50" charset="-128"/>
              </a:rPr>
              <a:t>×</a:t>
            </a:r>
          </a:p>
        </p:txBody>
      </p:sp>
      <p:sp>
        <p:nvSpPr>
          <p:cNvPr id="757767" name="Rectangle 7"/>
          <p:cNvSpPr>
            <a:spLocks noChangeArrowheads="1"/>
          </p:cNvSpPr>
          <p:nvPr/>
        </p:nvSpPr>
        <p:spPr bwMode="ltGray">
          <a:xfrm>
            <a:off x="4527550" y="1751013"/>
            <a:ext cx="1441450" cy="1385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7200">
                <a:solidFill>
                  <a:srgbClr val="B2B2B2"/>
                </a:solidFill>
                <a:latin typeface="Tahoma" pitchFamily="34" charset="0"/>
                <a:ea typeface="MS UI Gothic" pitchFamily="50" charset="-128"/>
              </a:rPr>
              <a:t>○</a:t>
            </a:r>
          </a:p>
        </p:txBody>
      </p:sp>
      <p:sp>
        <p:nvSpPr>
          <p:cNvPr id="757768" name="Rectangle 8"/>
          <p:cNvSpPr>
            <a:spLocks noChangeArrowheads="1"/>
          </p:cNvSpPr>
          <p:nvPr/>
        </p:nvSpPr>
        <p:spPr bwMode="auto">
          <a:xfrm>
            <a:off x="1131888" y="3405188"/>
            <a:ext cx="3151187" cy="1514475"/>
          </a:xfrm>
          <a:prstGeom prst="rect">
            <a:avLst/>
          </a:prstGeom>
          <a:solidFill>
            <a:schemeClr val="bg1"/>
          </a:solidFill>
          <a:ln w="19050" algn="ctr">
            <a:solidFill>
              <a:srgbClr val="808080"/>
            </a:solidFill>
            <a:miter lim="800000"/>
            <a:headEnd/>
            <a:tailEnd/>
          </a:ln>
          <a:effectLst>
            <a:outerShdw dist="71842" dir="2700000" algn="ctr" rotWithShape="0">
              <a:schemeClr val="bg2">
                <a:alpha val="50000"/>
              </a:schemeClr>
            </a:outerShdw>
          </a:effectLst>
        </p:spPr>
        <p:txBody>
          <a:bodyPr wrap="none" lIns="90000" tIns="46800" rIns="90000" bIns="46800" anchor="ctr"/>
          <a:lstStyle/>
          <a:p>
            <a:endParaRPr lang="ja-JP" altLang="en-US"/>
          </a:p>
        </p:txBody>
      </p:sp>
      <p:sp>
        <p:nvSpPr>
          <p:cNvPr id="757769" name="Rectangle 9"/>
          <p:cNvSpPr>
            <a:spLocks noGrp="1" noChangeArrowheads="1"/>
          </p:cNvSpPr>
          <p:nvPr>
            <p:ph type="title"/>
          </p:nvPr>
        </p:nvSpPr>
        <p:spPr>
          <a:xfrm>
            <a:off x="457200" y="454025"/>
            <a:ext cx="8218488" cy="457200"/>
          </a:xfrm>
        </p:spPr>
        <p:txBody>
          <a:bodyPr/>
          <a:lstStyle/>
          <a:p>
            <a:r>
              <a:rPr lang="ja-JP" altLang="en-US"/>
              <a:t>ボディはできるだけシンプルに</a:t>
            </a:r>
          </a:p>
        </p:txBody>
      </p:sp>
      <p:sp>
        <p:nvSpPr>
          <p:cNvPr id="757770" name="Rectangle 10"/>
          <p:cNvSpPr>
            <a:spLocks noGrp="1" noChangeArrowheads="1"/>
          </p:cNvSpPr>
          <p:nvPr>
            <p:ph type="body" idx="1"/>
          </p:nvPr>
        </p:nvSpPr>
        <p:spPr/>
        <p:txBody>
          <a:bodyPr/>
          <a:lstStyle/>
          <a:p>
            <a:r>
              <a:rPr lang="ja-JP" altLang="en-US"/>
              <a:t>メッセージと関係のない文字、数値、図などの要素は排除する。</a:t>
            </a:r>
          </a:p>
        </p:txBody>
      </p:sp>
      <p:sp>
        <p:nvSpPr>
          <p:cNvPr id="757772" name="Rectangle 12"/>
          <p:cNvSpPr>
            <a:spLocks noChangeArrowheads="1"/>
          </p:cNvSpPr>
          <p:nvPr/>
        </p:nvSpPr>
        <p:spPr bwMode="auto">
          <a:xfrm>
            <a:off x="1131888" y="1677988"/>
            <a:ext cx="3151187" cy="1514475"/>
          </a:xfrm>
          <a:prstGeom prst="rect">
            <a:avLst/>
          </a:prstGeom>
          <a:solidFill>
            <a:schemeClr val="bg1"/>
          </a:solidFill>
          <a:ln w="19050" algn="ctr">
            <a:solidFill>
              <a:srgbClr val="808080"/>
            </a:solidFill>
            <a:miter lim="800000"/>
            <a:headEnd/>
            <a:tailEnd/>
          </a:ln>
          <a:effectLst>
            <a:outerShdw dist="71842" dir="2700000" algn="ctr" rotWithShape="0">
              <a:schemeClr val="bg2">
                <a:alpha val="50000"/>
              </a:schemeClr>
            </a:outerShdw>
          </a:effectLst>
        </p:spPr>
        <p:txBody>
          <a:bodyPr lIns="90000" tIns="46800" rIns="90000" bIns="46800" anchor="ctr"/>
          <a:lstStyle/>
          <a:p>
            <a:pPr algn="l"/>
            <a:r>
              <a:rPr lang="ja-JP" altLang="en-US" sz="1200"/>
              <a:t>経営力とは、人間力、リーダーシップ力というリーダー全般が誰しも持っているべき共通した能力、いわゆる汎用的な能力と、経営に特化した能力である、経営戦略・マーケティングなど経営に携わる際に必要となる経営知識力、事業プランを立案する経営企画力、全体最適を考えながら意思決定する経営実践力からなります。</a:t>
            </a:r>
          </a:p>
        </p:txBody>
      </p:sp>
      <p:sp>
        <p:nvSpPr>
          <p:cNvPr id="757773" name="AutoShape 13"/>
          <p:cNvSpPr>
            <a:spLocks noChangeArrowheads="1"/>
          </p:cNvSpPr>
          <p:nvPr/>
        </p:nvSpPr>
        <p:spPr bwMode="auto">
          <a:xfrm rot="16197757" flipV="1">
            <a:off x="4048919" y="2361407"/>
            <a:ext cx="1079500" cy="144462"/>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774" name="Rectangle 14"/>
          <p:cNvSpPr>
            <a:spLocks noChangeArrowheads="1"/>
          </p:cNvSpPr>
          <p:nvPr/>
        </p:nvSpPr>
        <p:spPr bwMode="auto">
          <a:xfrm>
            <a:off x="5691188" y="1677988"/>
            <a:ext cx="3151187" cy="1514475"/>
          </a:xfrm>
          <a:prstGeom prst="rect">
            <a:avLst/>
          </a:prstGeom>
          <a:solidFill>
            <a:schemeClr val="bg1"/>
          </a:solidFill>
          <a:ln w="19050" algn="ctr">
            <a:solidFill>
              <a:srgbClr val="808080"/>
            </a:solidFill>
            <a:miter lim="800000"/>
            <a:headEnd/>
            <a:tailEnd/>
          </a:ln>
          <a:effectLst>
            <a:outerShdw dist="71842" dir="2700000" algn="ctr" rotWithShape="0">
              <a:schemeClr val="bg2">
                <a:alpha val="50000"/>
              </a:schemeClr>
            </a:outerShdw>
          </a:effectLst>
        </p:spPr>
        <p:txBody>
          <a:bodyPr wrap="none" lIns="90000" tIns="46800" rIns="90000" bIns="46800" anchor="ctr"/>
          <a:lstStyle/>
          <a:p>
            <a:endParaRPr lang="ja-JP" altLang="ja-JP"/>
          </a:p>
        </p:txBody>
      </p:sp>
      <p:sp>
        <p:nvSpPr>
          <p:cNvPr id="757775" name="AutoShape 15"/>
          <p:cNvSpPr>
            <a:spLocks noChangeArrowheads="1"/>
          </p:cNvSpPr>
          <p:nvPr/>
        </p:nvSpPr>
        <p:spPr bwMode="auto">
          <a:xfrm rot="16197757" flipV="1">
            <a:off x="4049712" y="4089401"/>
            <a:ext cx="1077913" cy="144462"/>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776" name="Rectangle 16"/>
          <p:cNvSpPr>
            <a:spLocks noChangeArrowheads="1"/>
          </p:cNvSpPr>
          <p:nvPr/>
        </p:nvSpPr>
        <p:spPr bwMode="auto">
          <a:xfrm>
            <a:off x="5691188" y="3397250"/>
            <a:ext cx="3151187" cy="1514475"/>
          </a:xfrm>
          <a:prstGeom prst="rect">
            <a:avLst/>
          </a:prstGeom>
          <a:solidFill>
            <a:schemeClr val="bg1"/>
          </a:solidFill>
          <a:ln w="19050" algn="ctr">
            <a:solidFill>
              <a:srgbClr val="808080"/>
            </a:solidFill>
            <a:miter lim="800000"/>
            <a:headEnd/>
            <a:tailEnd/>
          </a:ln>
          <a:effectLst>
            <a:outerShdw dist="71842" dir="2700000" algn="ctr" rotWithShape="0">
              <a:schemeClr val="bg2">
                <a:alpha val="50000"/>
              </a:schemeClr>
            </a:outerShdw>
          </a:effectLst>
        </p:spPr>
        <p:txBody>
          <a:bodyPr wrap="none" lIns="90000" tIns="46800" rIns="90000" bIns="46800" anchor="ctr"/>
          <a:lstStyle/>
          <a:p>
            <a:endParaRPr lang="ja-JP" altLang="en-US"/>
          </a:p>
        </p:txBody>
      </p:sp>
      <p:sp>
        <p:nvSpPr>
          <p:cNvPr id="757777" name="Rectangle 17"/>
          <p:cNvSpPr>
            <a:spLocks noChangeArrowheads="1"/>
          </p:cNvSpPr>
          <p:nvPr/>
        </p:nvSpPr>
        <p:spPr bwMode="auto">
          <a:xfrm>
            <a:off x="1131888" y="5135563"/>
            <a:ext cx="3151187" cy="1514475"/>
          </a:xfrm>
          <a:prstGeom prst="rect">
            <a:avLst/>
          </a:prstGeom>
          <a:solidFill>
            <a:schemeClr val="bg1"/>
          </a:solidFill>
          <a:ln w="19050" algn="ctr">
            <a:solidFill>
              <a:srgbClr val="808080"/>
            </a:solidFill>
            <a:miter lim="800000"/>
            <a:headEnd/>
            <a:tailEnd/>
          </a:ln>
          <a:effectLst>
            <a:outerShdw dist="71842" dir="2700000" algn="ctr" rotWithShape="0">
              <a:schemeClr val="bg2">
                <a:alpha val="50000"/>
              </a:schemeClr>
            </a:outerShdw>
          </a:effectLst>
        </p:spPr>
        <p:txBody>
          <a:bodyPr wrap="none" lIns="90000" tIns="46800" rIns="90000" bIns="46800" anchor="ctr"/>
          <a:lstStyle/>
          <a:p>
            <a:endParaRPr lang="ja-JP" altLang="en-US"/>
          </a:p>
        </p:txBody>
      </p:sp>
      <p:sp>
        <p:nvSpPr>
          <p:cNvPr id="757778" name="AutoShape 18"/>
          <p:cNvSpPr>
            <a:spLocks noChangeArrowheads="1"/>
          </p:cNvSpPr>
          <p:nvPr/>
        </p:nvSpPr>
        <p:spPr bwMode="auto">
          <a:xfrm rot="16197757" flipV="1">
            <a:off x="4049713" y="5818188"/>
            <a:ext cx="1077912" cy="144462"/>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779" name="Rectangle 19"/>
          <p:cNvSpPr>
            <a:spLocks noChangeArrowheads="1"/>
          </p:cNvSpPr>
          <p:nvPr/>
        </p:nvSpPr>
        <p:spPr bwMode="auto">
          <a:xfrm>
            <a:off x="5691188" y="5133975"/>
            <a:ext cx="3151187" cy="1514475"/>
          </a:xfrm>
          <a:prstGeom prst="rect">
            <a:avLst/>
          </a:prstGeom>
          <a:solidFill>
            <a:schemeClr val="bg1"/>
          </a:solidFill>
          <a:ln w="19050" algn="ctr">
            <a:solidFill>
              <a:srgbClr val="808080"/>
            </a:solidFill>
            <a:miter lim="800000"/>
            <a:headEnd/>
            <a:tailEnd/>
          </a:ln>
          <a:effectLst>
            <a:outerShdw dist="71842" dir="2700000" algn="ctr" rotWithShape="0">
              <a:schemeClr val="bg2">
                <a:alpha val="50000"/>
              </a:schemeClr>
            </a:outerShdw>
          </a:effectLst>
        </p:spPr>
        <p:txBody>
          <a:bodyPr wrap="none" lIns="90000" tIns="46800" rIns="90000" bIns="46800" anchor="ctr"/>
          <a:lstStyle/>
          <a:p>
            <a:endParaRPr lang="ja-JP" altLang="en-US"/>
          </a:p>
        </p:txBody>
      </p:sp>
      <p:sp>
        <p:nvSpPr>
          <p:cNvPr id="757780" name="Text Box 20"/>
          <p:cNvSpPr txBox="1">
            <a:spLocks noChangeArrowheads="1"/>
          </p:cNvSpPr>
          <p:nvPr/>
        </p:nvSpPr>
        <p:spPr bwMode="auto">
          <a:xfrm>
            <a:off x="5880100" y="1706563"/>
            <a:ext cx="2630488"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経営力は、以下の</a:t>
            </a:r>
            <a:r>
              <a:rPr lang="en-US" altLang="ja-JP" sz="1200"/>
              <a:t>5</a:t>
            </a:r>
            <a:r>
              <a:rPr lang="ja-JP" altLang="en-US" sz="1200"/>
              <a:t>つからなっている。</a:t>
            </a:r>
          </a:p>
        </p:txBody>
      </p:sp>
      <p:sp>
        <p:nvSpPr>
          <p:cNvPr id="757781" name="Text Box 21"/>
          <p:cNvSpPr txBox="1">
            <a:spLocks noChangeArrowheads="1"/>
          </p:cNvSpPr>
          <p:nvPr/>
        </p:nvSpPr>
        <p:spPr bwMode="auto">
          <a:xfrm>
            <a:off x="6396038" y="1943100"/>
            <a:ext cx="1620837" cy="1247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lgn="l">
              <a:tabLst>
                <a:tab pos="355600" algn="l"/>
                <a:tab pos="533400" algn="l"/>
              </a:tabLst>
              <a:defRPr kumimoji="1">
                <a:solidFill>
                  <a:schemeClr val="tx1"/>
                </a:solidFill>
                <a:latin typeface="Arial" charset="0"/>
                <a:ea typeface="ＭＳ Ｐゴシック" pitchFamily="50" charset="-128"/>
              </a:defRPr>
            </a:lvl1pPr>
            <a:lvl2pPr marL="623888" algn="l">
              <a:tabLst>
                <a:tab pos="355600" algn="l"/>
                <a:tab pos="533400" algn="l"/>
              </a:tabLst>
              <a:defRPr kumimoji="1">
                <a:solidFill>
                  <a:schemeClr val="tx1"/>
                </a:solidFill>
                <a:latin typeface="Arial" charset="0"/>
                <a:ea typeface="ＭＳ Ｐゴシック" pitchFamily="50" charset="-128"/>
              </a:defRPr>
            </a:lvl2pPr>
            <a:lvl3pPr algn="l">
              <a:tabLst>
                <a:tab pos="355600" algn="l"/>
                <a:tab pos="533400" algn="l"/>
              </a:tabLst>
              <a:defRPr kumimoji="1">
                <a:solidFill>
                  <a:schemeClr val="tx1"/>
                </a:solidFill>
                <a:latin typeface="Arial" charset="0"/>
                <a:ea typeface="ＭＳ Ｐゴシック" pitchFamily="50" charset="-128"/>
              </a:defRPr>
            </a:lvl3pPr>
            <a:lvl4pPr algn="l">
              <a:tabLst>
                <a:tab pos="355600" algn="l"/>
                <a:tab pos="533400" algn="l"/>
              </a:tabLst>
              <a:defRPr kumimoji="1">
                <a:solidFill>
                  <a:schemeClr val="tx1"/>
                </a:solidFill>
                <a:latin typeface="Arial" charset="0"/>
                <a:ea typeface="ＭＳ Ｐゴシック" pitchFamily="50" charset="-128"/>
              </a:defRPr>
            </a:lvl4pPr>
            <a:lvl5pPr algn="l">
              <a:tabLst>
                <a:tab pos="355600" algn="l"/>
                <a:tab pos="533400" algn="l"/>
              </a:tabLst>
              <a:defRPr kumimoji="1">
                <a:solidFill>
                  <a:schemeClr val="tx1"/>
                </a:solidFill>
                <a:latin typeface="Arial" charset="0"/>
                <a:ea typeface="ＭＳ Ｐゴシック" pitchFamily="50" charset="-128"/>
              </a:defRPr>
            </a:lvl5pPr>
            <a:lvl6pPr fontAlgn="base">
              <a:spcBef>
                <a:spcPct val="0"/>
              </a:spcBef>
              <a:spcAft>
                <a:spcPct val="0"/>
              </a:spcAft>
              <a:tabLst>
                <a:tab pos="355600" algn="l"/>
                <a:tab pos="533400" algn="l"/>
              </a:tabLst>
              <a:defRPr kumimoji="1">
                <a:solidFill>
                  <a:schemeClr val="tx1"/>
                </a:solidFill>
                <a:latin typeface="Arial" charset="0"/>
                <a:ea typeface="ＭＳ Ｐゴシック" pitchFamily="50" charset="-128"/>
              </a:defRPr>
            </a:lvl6pPr>
            <a:lvl7pPr fontAlgn="base">
              <a:spcBef>
                <a:spcPct val="0"/>
              </a:spcBef>
              <a:spcAft>
                <a:spcPct val="0"/>
              </a:spcAft>
              <a:tabLst>
                <a:tab pos="355600" algn="l"/>
                <a:tab pos="533400" algn="l"/>
              </a:tabLst>
              <a:defRPr kumimoji="1">
                <a:solidFill>
                  <a:schemeClr val="tx1"/>
                </a:solidFill>
                <a:latin typeface="Arial" charset="0"/>
                <a:ea typeface="ＭＳ Ｐゴシック" pitchFamily="50" charset="-128"/>
              </a:defRPr>
            </a:lvl7pPr>
            <a:lvl8pPr fontAlgn="base">
              <a:spcBef>
                <a:spcPct val="0"/>
              </a:spcBef>
              <a:spcAft>
                <a:spcPct val="0"/>
              </a:spcAft>
              <a:tabLst>
                <a:tab pos="355600" algn="l"/>
                <a:tab pos="533400" algn="l"/>
              </a:tabLst>
              <a:defRPr kumimoji="1">
                <a:solidFill>
                  <a:schemeClr val="tx1"/>
                </a:solidFill>
                <a:latin typeface="Arial" charset="0"/>
                <a:ea typeface="ＭＳ Ｐゴシック" pitchFamily="50" charset="-128"/>
              </a:defRPr>
            </a:lvl8pPr>
            <a:lvl9pPr fontAlgn="base">
              <a:spcBef>
                <a:spcPct val="0"/>
              </a:spcBef>
              <a:spcAft>
                <a:spcPct val="0"/>
              </a:spcAft>
              <a:tabLst>
                <a:tab pos="355600" algn="l"/>
                <a:tab pos="533400" algn="l"/>
              </a:tabLst>
              <a:defRPr kumimoji="1">
                <a:solidFill>
                  <a:schemeClr val="tx1"/>
                </a:solidFill>
                <a:latin typeface="Arial" charset="0"/>
                <a:ea typeface="ＭＳ Ｐゴシック" pitchFamily="50" charset="-128"/>
              </a:defRPr>
            </a:lvl9pPr>
          </a:lstStyle>
          <a:p>
            <a:pPr>
              <a:lnSpc>
                <a:spcPct val="90000"/>
              </a:lnSpc>
              <a:buFont typeface="Wingdings" pitchFamily="2" charset="2"/>
              <a:buChar char="ü"/>
            </a:pPr>
            <a:r>
              <a:rPr lang="ja-JP" altLang="en-US" sz="1200"/>
              <a:t>汎用的能力</a:t>
            </a:r>
          </a:p>
          <a:p>
            <a:pPr>
              <a:lnSpc>
                <a:spcPct val="90000"/>
              </a:lnSpc>
              <a:buFont typeface="Wingdings" pitchFamily="2" charset="2"/>
              <a:buNone/>
            </a:pPr>
            <a:r>
              <a:rPr lang="ja-JP" altLang="en-US" sz="1200"/>
              <a:t>　　－人間力</a:t>
            </a:r>
          </a:p>
          <a:p>
            <a:pPr>
              <a:lnSpc>
                <a:spcPct val="90000"/>
              </a:lnSpc>
              <a:buFont typeface="Wingdings" pitchFamily="2" charset="2"/>
              <a:buNone/>
            </a:pPr>
            <a:r>
              <a:rPr lang="ja-JP" altLang="en-US" sz="1200"/>
              <a:t>　　－リーダーシップ力</a:t>
            </a:r>
          </a:p>
          <a:p>
            <a:pPr>
              <a:lnSpc>
                <a:spcPct val="90000"/>
              </a:lnSpc>
              <a:buFont typeface="Wingdings" pitchFamily="2" charset="2"/>
              <a:buChar char="ü"/>
            </a:pPr>
            <a:r>
              <a:rPr lang="ja-JP" altLang="en-US" sz="1200"/>
              <a:t>経営特化能力</a:t>
            </a:r>
          </a:p>
          <a:p>
            <a:pPr>
              <a:lnSpc>
                <a:spcPct val="90000"/>
              </a:lnSpc>
              <a:buFont typeface="Wingdings" pitchFamily="2" charset="2"/>
              <a:buNone/>
            </a:pPr>
            <a:r>
              <a:rPr lang="ja-JP" altLang="en-US" sz="1200"/>
              <a:t>　　－経営知識力</a:t>
            </a:r>
          </a:p>
          <a:p>
            <a:pPr>
              <a:lnSpc>
                <a:spcPct val="90000"/>
              </a:lnSpc>
              <a:buFont typeface="Wingdings" pitchFamily="2" charset="2"/>
              <a:buNone/>
            </a:pPr>
            <a:r>
              <a:rPr lang="ja-JP" altLang="en-US" sz="1200"/>
              <a:t>　　－経営企画力</a:t>
            </a:r>
          </a:p>
          <a:p>
            <a:pPr>
              <a:lnSpc>
                <a:spcPct val="90000"/>
              </a:lnSpc>
              <a:buFont typeface="Wingdings" pitchFamily="2" charset="2"/>
              <a:buNone/>
            </a:pPr>
            <a:r>
              <a:rPr lang="ja-JP" altLang="en-US" sz="1200"/>
              <a:t>　　－経営実践力</a:t>
            </a:r>
          </a:p>
        </p:txBody>
      </p:sp>
      <p:sp>
        <p:nvSpPr>
          <p:cNvPr id="757782" name="AutoShape 22"/>
          <p:cNvSpPr>
            <a:spLocks noChangeArrowheads="1"/>
          </p:cNvSpPr>
          <p:nvPr/>
        </p:nvSpPr>
        <p:spPr bwMode="auto">
          <a:xfrm>
            <a:off x="1276350" y="5502275"/>
            <a:ext cx="769938" cy="304800"/>
          </a:xfrm>
          <a:prstGeom prst="rightArrowCallout">
            <a:avLst>
              <a:gd name="adj1" fmla="val 25111"/>
              <a:gd name="adj2" fmla="val 25000"/>
              <a:gd name="adj3" fmla="val 50112"/>
              <a:gd name="adj4" fmla="val 66667"/>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900"/>
              <a:t>アプローチ</a:t>
            </a:r>
          </a:p>
        </p:txBody>
      </p:sp>
      <p:sp>
        <p:nvSpPr>
          <p:cNvPr id="757783" name="AutoShape 23"/>
          <p:cNvSpPr>
            <a:spLocks noChangeArrowheads="1"/>
          </p:cNvSpPr>
          <p:nvPr/>
        </p:nvSpPr>
        <p:spPr bwMode="auto">
          <a:xfrm>
            <a:off x="1916113" y="5392738"/>
            <a:ext cx="769937" cy="484187"/>
          </a:xfrm>
          <a:prstGeom prst="notchedRightArrow">
            <a:avLst>
              <a:gd name="adj1" fmla="val 50000"/>
              <a:gd name="adj2" fmla="val 39754"/>
            </a:avLst>
          </a:prstGeom>
          <a:gradFill rotWithShape="1">
            <a:gsLst>
              <a:gs pos="0">
                <a:schemeClr val="bg1"/>
              </a:gs>
              <a:gs pos="100000">
                <a:schemeClr val="bg1">
                  <a:gamma/>
                  <a:shade val="72549"/>
                  <a:invGamma/>
                </a:schemeClr>
              </a:gs>
            </a:gsLst>
            <a:lin ang="0" scaled="1"/>
          </a:gra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ニーズ</a:t>
            </a:r>
          </a:p>
          <a:p>
            <a:r>
              <a:rPr lang="ja-JP" altLang="en-US" sz="1000"/>
              <a:t>把握</a:t>
            </a:r>
          </a:p>
        </p:txBody>
      </p:sp>
      <p:sp>
        <p:nvSpPr>
          <p:cNvPr id="757784" name="AutoShape 24" descr="20%"/>
          <p:cNvSpPr>
            <a:spLocks noChangeArrowheads="1"/>
          </p:cNvSpPr>
          <p:nvPr/>
        </p:nvSpPr>
        <p:spPr bwMode="auto">
          <a:xfrm>
            <a:off x="2625725" y="5505450"/>
            <a:ext cx="901700" cy="288925"/>
          </a:xfrm>
          <a:prstGeom prst="homePlate">
            <a:avLst>
              <a:gd name="adj" fmla="val 78022"/>
            </a:avLst>
          </a:prstGeom>
          <a:pattFill prst="pct20">
            <a:fgClr>
              <a:srgbClr val="B2B2B2"/>
            </a:fgClr>
            <a:bgClr>
              <a:schemeClr val="bg1"/>
            </a:bgClr>
          </a:patt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sz="1000"/>
              <a:t>プレゼンテーション</a:t>
            </a:r>
          </a:p>
        </p:txBody>
      </p:sp>
      <p:sp>
        <p:nvSpPr>
          <p:cNvPr id="757785" name="AutoShape 25"/>
          <p:cNvSpPr>
            <a:spLocks noChangeArrowheads="1"/>
          </p:cNvSpPr>
          <p:nvPr/>
        </p:nvSpPr>
        <p:spPr bwMode="auto">
          <a:xfrm>
            <a:off x="3317875" y="5505450"/>
            <a:ext cx="865188" cy="288925"/>
          </a:xfrm>
          <a:prstGeom prst="chevron">
            <a:avLst>
              <a:gd name="adj" fmla="val 74863"/>
            </a:avLst>
          </a:prstGeom>
          <a:solidFill>
            <a:srgbClr val="EAEAEA"/>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sz="1000"/>
              <a:t>クロー</a:t>
            </a:r>
          </a:p>
          <a:p>
            <a:r>
              <a:rPr lang="ja-JP" altLang="en-US" sz="1000"/>
              <a:t>ジング</a:t>
            </a:r>
          </a:p>
        </p:txBody>
      </p:sp>
      <p:sp>
        <p:nvSpPr>
          <p:cNvPr id="757786" name="Text Box 26"/>
          <p:cNvSpPr txBox="1">
            <a:spLocks noChangeArrowheads="1"/>
          </p:cNvSpPr>
          <p:nvPr/>
        </p:nvSpPr>
        <p:spPr bwMode="auto">
          <a:xfrm>
            <a:off x="1108075" y="5172075"/>
            <a:ext cx="3255963"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提案営業は、以下の</a:t>
            </a:r>
            <a:r>
              <a:rPr lang="en-US" altLang="ja-JP" sz="1200"/>
              <a:t>4</a:t>
            </a:r>
            <a:r>
              <a:rPr lang="ja-JP" altLang="en-US" sz="1200"/>
              <a:t>つのプロセスで進みます。</a:t>
            </a:r>
          </a:p>
        </p:txBody>
      </p:sp>
      <p:sp>
        <p:nvSpPr>
          <p:cNvPr id="757787" name="AutoShape 27"/>
          <p:cNvSpPr>
            <a:spLocks noChangeArrowheads="1"/>
          </p:cNvSpPr>
          <p:nvPr/>
        </p:nvSpPr>
        <p:spPr bwMode="auto">
          <a:xfrm flipH="1" flipV="1">
            <a:off x="2305050" y="5907088"/>
            <a:ext cx="754063" cy="80962"/>
          </a:xfrm>
          <a:prstGeom prst="triangle">
            <a:avLst>
              <a:gd name="adj" fmla="val 50000"/>
            </a:avLst>
          </a:prstGeom>
          <a:noFill/>
          <a:ln w="9525" algn="ctr">
            <a:solidFill>
              <a:schemeClr val="bg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788" name="Text Box 28"/>
          <p:cNvSpPr txBox="1">
            <a:spLocks noChangeArrowheads="1"/>
          </p:cNvSpPr>
          <p:nvPr/>
        </p:nvSpPr>
        <p:spPr bwMode="auto">
          <a:xfrm>
            <a:off x="1635125" y="5945188"/>
            <a:ext cx="2141538"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効率的かつ効果的な営業手法</a:t>
            </a:r>
          </a:p>
        </p:txBody>
      </p:sp>
      <p:sp>
        <p:nvSpPr>
          <p:cNvPr id="757789" name="AutoShape 29"/>
          <p:cNvSpPr>
            <a:spLocks noChangeArrowheads="1"/>
          </p:cNvSpPr>
          <p:nvPr/>
        </p:nvSpPr>
        <p:spPr bwMode="auto">
          <a:xfrm>
            <a:off x="2435225" y="6205538"/>
            <a:ext cx="485775" cy="114300"/>
          </a:xfrm>
          <a:prstGeom prst="downArrow">
            <a:avLst>
              <a:gd name="adj1" fmla="val 54898"/>
              <a:gd name="adj2" fmla="val 56523"/>
            </a:avLst>
          </a:prstGeom>
          <a:solidFill>
            <a:srgbClr val="B2B2B2"/>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790" name="Oval 30"/>
          <p:cNvSpPr>
            <a:spLocks noChangeArrowheads="1"/>
          </p:cNvSpPr>
          <p:nvPr/>
        </p:nvSpPr>
        <p:spPr bwMode="auto">
          <a:xfrm>
            <a:off x="1949450" y="6345238"/>
            <a:ext cx="1439863" cy="257175"/>
          </a:xfrm>
          <a:prstGeom prst="ellipse">
            <a:avLst/>
          </a:prstGeom>
          <a:solidFill>
            <a:schemeClr val="bg1"/>
          </a:solidFill>
          <a:ln w="1905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売上拡大</a:t>
            </a:r>
          </a:p>
        </p:txBody>
      </p:sp>
      <p:sp>
        <p:nvSpPr>
          <p:cNvPr id="757791" name="Text Box 31"/>
          <p:cNvSpPr txBox="1">
            <a:spLocks noChangeArrowheads="1"/>
          </p:cNvSpPr>
          <p:nvPr/>
        </p:nvSpPr>
        <p:spPr bwMode="auto">
          <a:xfrm>
            <a:off x="5694363" y="5172075"/>
            <a:ext cx="3255962"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提案営業は、以下の</a:t>
            </a:r>
            <a:r>
              <a:rPr lang="en-US" altLang="ja-JP" sz="1200"/>
              <a:t>4</a:t>
            </a:r>
            <a:r>
              <a:rPr lang="ja-JP" altLang="en-US" sz="1200"/>
              <a:t>つのプロセスで進みます。</a:t>
            </a:r>
          </a:p>
        </p:txBody>
      </p:sp>
      <p:sp>
        <p:nvSpPr>
          <p:cNvPr id="757792" name="AutoShape 32"/>
          <p:cNvSpPr>
            <a:spLocks noChangeArrowheads="1"/>
          </p:cNvSpPr>
          <p:nvPr/>
        </p:nvSpPr>
        <p:spPr bwMode="auto">
          <a:xfrm>
            <a:off x="5791200" y="5511800"/>
            <a:ext cx="795338" cy="287338"/>
          </a:xfrm>
          <a:prstGeom prst="homePlate">
            <a:avLst>
              <a:gd name="adj" fmla="val 32562"/>
            </a:avLst>
          </a:prstGeom>
          <a:gradFill rotWithShape="0">
            <a:gsLst>
              <a:gs pos="0">
                <a:srgbClr val="DDDDDD">
                  <a:gamma/>
                  <a:tint val="35294"/>
                  <a:invGamma/>
                </a:srgbClr>
              </a:gs>
              <a:gs pos="100000">
                <a:srgbClr val="DDDDDD"/>
              </a:gs>
            </a:gsLst>
            <a:lin ang="0" scaled="1"/>
          </a:gra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sz="900"/>
              <a:t>アプローチ</a:t>
            </a:r>
          </a:p>
        </p:txBody>
      </p:sp>
      <p:sp>
        <p:nvSpPr>
          <p:cNvPr id="757793" name="AutoShape 33"/>
          <p:cNvSpPr>
            <a:spLocks noChangeArrowheads="1"/>
          </p:cNvSpPr>
          <p:nvPr/>
        </p:nvSpPr>
        <p:spPr bwMode="auto">
          <a:xfrm>
            <a:off x="6591300" y="5511800"/>
            <a:ext cx="742950" cy="287338"/>
          </a:xfrm>
          <a:prstGeom prst="homePlate">
            <a:avLst>
              <a:gd name="adj" fmla="val 30417"/>
            </a:avLst>
          </a:prstGeom>
          <a:gradFill rotWithShape="0">
            <a:gsLst>
              <a:gs pos="0">
                <a:srgbClr val="DDDDDD">
                  <a:gamma/>
                  <a:tint val="35294"/>
                  <a:invGamma/>
                </a:srgbClr>
              </a:gs>
              <a:gs pos="100000">
                <a:srgbClr val="DDDDDD"/>
              </a:gs>
            </a:gsLst>
            <a:lin ang="0" scaled="1"/>
          </a:gra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sz="1000"/>
              <a:t>ニーズ　　　把握　　</a:t>
            </a:r>
          </a:p>
        </p:txBody>
      </p:sp>
      <p:sp>
        <p:nvSpPr>
          <p:cNvPr id="757794" name="AutoShape 34"/>
          <p:cNvSpPr>
            <a:spLocks noChangeArrowheads="1"/>
          </p:cNvSpPr>
          <p:nvPr/>
        </p:nvSpPr>
        <p:spPr bwMode="auto">
          <a:xfrm>
            <a:off x="7337425" y="5511800"/>
            <a:ext cx="742950" cy="287338"/>
          </a:xfrm>
          <a:prstGeom prst="homePlate">
            <a:avLst>
              <a:gd name="adj" fmla="val 30417"/>
            </a:avLst>
          </a:prstGeom>
          <a:gradFill rotWithShape="0">
            <a:gsLst>
              <a:gs pos="0">
                <a:srgbClr val="DDDDDD">
                  <a:gamma/>
                  <a:tint val="35294"/>
                  <a:invGamma/>
                </a:srgbClr>
              </a:gs>
              <a:gs pos="100000">
                <a:srgbClr val="DDDDDD"/>
              </a:gs>
            </a:gsLst>
            <a:lin ang="0" scaled="1"/>
          </a:gra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sz="900"/>
              <a:t>プレゼンテーション</a:t>
            </a:r>
          </a:p>
        </p:txBody>
      </p:sp>
      <p:sp>
        <p:nvSpPr>
          <p:cNvPr id="757795" name="AutoShape 35"/>
          <p:cNvSpPr>
            <a:spLocks noChangeArrowheads="1"/>
          </p:cNvSpPr>
          <p:nvPr/>
        </p:nvSpPr>
        <p:spPr bwMode="auto">
          <a:xfrm>
            <a:off x="8074025" y="5511800"/>
            <a:ext cx="742950" cy="287338"/>
          </a:xfrm>
          <a:prstGeom prst="homePlate">
            <a:avLst>
              <a:gd name="adj" fmla="val 30417"/>
            </a:avLst>
          </a:prstGeom>
          <a:gradFill rotWithShape="0">
            <a:gsLst>
              <a:gs pos="0">
                <a:srgbClr val="DDDDDD">
                  <a:gamma/>
                  <a:tint val="35294"/>
                  <a:invGamma/>
                </a:srgbClr>
              </a:gs>
              <a:gs pos="100000">
                <a:srgbClr val="DDDDDD"/>
              </a:gs>
            </a:gsLst>
            <a:lin ang="0" scaled="1"/>
          </a:gra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ja-JP" altLang="en-US" sz="1000"/>
              <a:t>クロー　　ジング</a:t>
            </a:r>
          </a:p>
        </p:txBody>
      </p:sp>
      <p:sp>
        <p:nvSpPr>
          <p:cNvPr id="757796" name="AutoShape 36"/>
          <p:cNvSpPr>
            <a:spLocks noChangeArrowheads="1"/>
          </p:cNvSpPr>
          <p:nvPr/>
        </p:nvSpPr>
        <p:spPr bwMode="auto">
          <a:xfrm flipH="1" flipV="1">
            <a:off x="6964363" y="5873750"/>
            <a:ext cx="754062" cy="69850"/>
          </a:xfrm>
          <a:prstGeom prst="triangle">
            <a:avLst>
              <a:gd name="adj" fmla="val 50000"/>
            </a:avLst>
          </a:prstGeom>
          <a:noFill/>
          <a:ln w="9525" algn="ctr">
            <a:solidFill>
              <a:schemeClr val="bg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797" name="Text Box 37"/>
          <p:cNvSpPr txBox="1">
            <a:spLocks noChangeArrowheads="1"/>
          </p:cNvSpPr>
          <p:nvPr/>
        </p:nvSpPr>
        <p:spPr bwMode="auto">
          <a:xfrm>
            <a:off x="6218238" y="5934075"/>
            <a:ext cx="2141537"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効率的かつ効果的な営業手法</a:t>
            </a:r>
          </a:p>
        </p:txBody>
      </p:sp>
      <p:sp>
        <p:nvSpPr>
          <p:cNvPr id="757798" name="AutoShape 38"/>
          <p:cNvSpPr>
            <a:spLocks noChangeArrowheads="1"/>
          </p:cNvSpPr>
          <p:nvPr/>
        </p:nvSpPr>
        <p:spPr bwMode="auto">
          <a:xfrm flipH="1" flipV="1">
            <a:off x="6964363" y="6221413"/>
            <a:ext cx="754062" cy="69850"/>
          </a:xfrm>
          <a:prstGeom prst="triangle">
            <a:avLst>
              <a:gd name="adj" fmla="val 50000"/>
            </a:avLst>
          </a:prstGeom>
          <a:noFill/>
          <a:ln w="9525" algn="ctr">
            <a:solidFill>
              <a:schemeClr val="bg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799" name="Text Box 39"/>
          <p:cNvSpPr txBox="1">
            <a:spLocks noChangeArrowheads="1"/>
          </p:cNvSpPr>
          <p:nvPr/>
        </p:nvSpPr>
        <p:spPr bwMode="auto">
          <a:xfrm>
            <a:off x="6908800" y="6307138"/>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売上拡大</a:t>
            </a:r>
          </a:p>
        </p:txBody>
      </p:sp>
      <p:sp>
        <p:nvSpPr>
          <p:cNvPr id="757800" name="Rectangle 40"/>
          <p:cNvSpPr>
            <a:spLocks noChangeArrowheads="1"/>
          </p:cNvSpPr>
          <p:nvPr/>
        </p:nvSpPr>
        <p:spPr bwMode="auto">
          <a:xfrm>
            <a:off x="6332538" y="3638550"/>
            <a:ext cx="1987550" cy="1076325"/>
          </a:xfrm>
          <a:prstGeom prst="rect">
            <a:avLst/>
          </a:prstGeom>
          <a:noFill/>
          <a:ln w="19050" algn="ctr">
            <a:solidFill>
              <a:srgbClr val="808080"/>
            </a:solidFill>
            <a:miter lim="800000"/>
            <a:headEnd/>
            <a:tailEnd/>
          </a:ln>
          <a:effectLst/>
          <a:extLst>
            <a:ext uri="{909E8E84-426E-40DD-AFC4-6F175D3DCCD1}">
              <a14:hiddenFill xmlns:a14="http://schemas.microsoft.com/office/drawing/2010/main">
                <a:solidFill>
                  <a:srgbClr val="B2B2B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600"/>
          </a:p>
        </p:txBody>
      </p:sp>
      <p:sp>
        <p:nvSpPr>
          <p:cNvPr id="757801" name="Text Box 41"/>
          <p:cNvSpPr txBox="1">
            <a:spLocks noChangeArrowheads="1"/>
          </p:cNvSpPr>
          <p:nvPr/>
        </p:nvSpPr>
        <p:spPr bwMode="auto">
          <a:xfrm>
            <a:off x="7453313" y="3860800"/>
            <a:ext cx="3587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800" b="1">
                <a:solidFill>
                  <a:schemeClr val="bg2"/>
                </a:solidFill>
              </a:rPr>
              <a:t>・</a:t>
            </a:r>
          </a:p>
        </p:txBody>
      </p:sp>
      <p:sp>
        <p:nvSpPr>
          <p:cNvPr id="757802" name="Line 42"/>
          <p:cNvSpPr>
            <a:spLocks noChangeShapeType="1"/>
          </p:cNvSpPr>
          <p:nvPr/>
        </p:nvSpPr>
        <p:spPr bwMode="auto">
          <a:xfrm>
            <a:off x="6430963" y="3898900"/>
            <a:ext cx="365125" cy="123825"/>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03" name="Line 43"/>
          <p:cNvSpPr>
            <a:spLocks noChangeShapeType="1"/>
          </p:cNvSpPr>
          <p:nvPr/>
        </p:nvSpPr>
        <p:spPr bwMode="auto">
          <a:xfrm>
            <a:off x="6796088" y="4022725"/>
            <a:ext cx="255587" cy="200025"/>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04" name="Line 44"/>
          <p:cNvSpPr>
            <a:spLocks noChangeShapeType="1"/>
          </p:cNvSpPr>
          <p:nvPr/>
        </p:nvSpPr>
        <p:spPr bwMode="auto">
          <a:xfrm>
            <a:off x="7051675" y="4211638"/>
            <a:ext cx="322263"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05" name="Line 45"/>
          <p:cNvSpPr>
            <a:spLocks noChangeShapeType="1"/>
          </p:cNvSpPr>
          <p:nvPr/>
        </p:nvSpPr>
        <p:spPr bwMode="auto">
          <a:xfrm flipV="1">
            <a:off x="7358063" y="4127500"/>
            <a:ext cx="288925" cy="7143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06" name="Line 46"/>
          <p:cNvSpPr>
            <a:spLocks noChangeShapeType="1"/>
          </p:cNvSpPr>
          <p:nvPr/>
        </p:nvSpPr>
        <p:spPr bwMode="auto">
          <a:xfrm>
            <a:off x="7645400" y="4152900"/>
            <a:ext cx="217488" cy="1905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07" name="Line 47"/>
          <p:cNvSpPr>
            <a:spLocks noChangeShapeType="1"/>
          </p:cNvSpPr>
          <p:nvPr/>
        </p:nvSpPr>
        <p:spPr bwMode="auto">
          <a:xfrm>
            <a:off x="7861300" y="4354513"/>
            <a:ext cx="288925" cy="60325"/>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08" name="Line 48"/>
          <p:cNvSpPr>
            <a:spLocks noChangeShapeType="1"/>
          </p:cNvSpPr>
          <p:nvPr/>
        </p:nvSpPr>
        <p:spPr bwMode="auto">
          <a:xfrm>
            <a:off x="6332538" y="3838575"/>
            <a:ext cx="1990725"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09" name="Line 49"/>
          <p:cNvSpPr>
            <a:spLocks noChangeShapeType="1"/>
          </p:cNvSpPr>
          <p:nvPr/>
        </p:nvSpPr>
        <p:spPr bwMode="auto">
          <a:xfrm>
            <a:off x="6332538" y="4054475"/>
            <a:ext cx="1990725"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10" name="Line 50"/>
          <p:cNvSpPr>
            <a:spLocks noChangeShapeType="1"/>
          </p:cNvSpPr>
          <p:nvPr/>
        </p:nvSpPr>
        <p:spPr bwMode="auto">
          <a:xfrm>
            <a:off x="6332538" y="4298950"/>
            <a:ext cx="1990725"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11" name="Line 51"/>
          <p:cNvSpPr>
            <a:spLocks noChangeShapeType="1"/>
          </p:cNvSpPr>
          <p:nvPr/>
        </p:nvSpPr>
        <p:spPr bwMode="auto">
          <a:xfrm>
            <a:off x="6332538" y="4511675"/>
            <a:ext cx="1990725"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12" name="Text Box 52"/>
          <p:cNvSpPr txBox="1">
            <a:spLocks noChangeArrowheads="1"/>
          </p:cNvSpPr>
          <p:nvPr/>
        </p:nvSpPr>
        <p:spPr bwMode="auto">
          <a:xfrm>
            <a:off x="6024563" y="4630738"/>
            <a:ext cx="2444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a:t>
            </a:r>
          </a:p>
        </p:txBody>
      </p:sp>
      <p:sp>
        <p:nvSpPr>
          <p:cNvPr id="757813" name="Text Box 53"/>
          <p:cNvSpPr txBox="1">
            <a:spLocks noChangeArrowheads="1"/>
          </p:cNvSpPr>
          <p:nvPr/>
        </p:nvSpPr>
        <p:spPr bwMode="auto">
          <a:xfrm>
            <a:off x="5992813" y="4430713"/>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20</a:t>
            </a:r>
          </a:p>
        </p:txBody>
      </p:sp>
      <p:sp>
        <p:nvSpPr>
          <p:cNvPr id="757814" name="Text Box 54"/>
          <p:cNvSpPr txBox="1">
            <a:spLocks noChangeArrowheads="1"/>
          </p:cNvSpPr>
          <p:nvPr/>
        </p:nvSpPr>
        <p:spPr bwMode="auto">
          <a:xfrm>
            <a:off x="5992813" y="4203700"/>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40</a:t>
            </a:r>
          </a:p>
        </p:txBody>
      </p:sp>
      <p:sp>
        <p:nvSpPr>
          <p:cNvPr id="757815" name="Text Box 55"/>
          <p:cNvSpPr txBox="1">
            <a:spLocks noChangeArrowheads="1"/>
          </p:cNvSpPr>
          <p:nvPr/>
        </p:nvSpPr>
        <p:spPr bwMode="auto">
          <a:xfrm>
            <a:off x="5992813" y="3970338"/>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60</a:t>
            </a:r>
          </a:p>
        </p:txBody>
      </p:sp>
      <p:sp>
        <p:nvSpPr>
          <p:cNvPr id="757816" name="Text Box 56"/>
          <p:cNvSpPr txBox="1">
            <a:spLocks noChangeArrowheads="1"/>
          </p:cNvSpPr>
          <p:nvPr/>
        </p:nvSpPr>
        <p:spPr bwMode="auto">
          <a:xfrm>
            <a:off x="5992813" y="3741738"/>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80</a:t>
            </a:r>
          </a:p>
        </p:txBody>
      </p:sp>
      <p:sp>
        <p:nvSpPr>
          <p:cNvPr id="757817" name="Text Box 57"/>
          <p:cNvSpPr txBox="1">
            <a:spLocks noChangeArrowheads="1"/>
          </p:cNvSpPr>
          <p:nvPr/>
        </p:nvSpPr>
        <p:spPr bwMode="auto">
          <a:xfrm>
            <a:off x="5961063" y="3529013"/>
            <a:ext cx="3714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100</a:t>
            </a:r>
          </a:p>
        </p:txBody>
      </p:sp>
      <p:sp>
        <p:nvSpPr>
          <p:cNvPr id="757818" name="Text Box 58"/>
          <p:cNvSpPr txBox="1">
            <a:spLocks noChangeArrowheads="1"/>
          </p:cNvSpPr>
          <p:nvPr/>
        </p:nvSpPr>
        <p:spPr bwMode="auto">
          <a:xfrm>
            <a:off x="6335713" y="4691063"/>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02</a:t>
            </a:r>
          </a:p>
        </p:txBody>
      </p:sp>
      <p:sp>
        <p:nvSpPr>
          <p:cNvPr id="757819" name="Text Box 59"/>
          <p:cNvSpPr txBox="1">
            <a:spLocks noChangeArrowheads="1"/>
          </p:cNvSpPr>
          <p:nvPr/>
        </p:nvSpPr>
        <p:spPr bwMode="auto">
          <a:xfrm>
            <a:off x="6096000" y="3398838"/>
            <a:ext cx="661988"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900"/>
              <a:t>100</a:t>
            </a:r>
            <a:r>
              <a:rPr lang="ja-JP" altLang="en-US" sz="900"/>
              <a:t>万円</a:t>
            </a:r>
          </a:p>
        </p:txBody>
      </p:sp>
      <p:sp>
        <p:nvSpPr>
          <p:cNvPr id="757820" name="Text Box 60"/>
          <p:cNvSpPr txBox="1">
            <a:spLocks noChangeArrowheads="1"/>
          </p:cNvSpPr>
          <p:nvPr/>
        </p:nvSpPr>
        <p:spPr bwMode="auto">
          <a:xfrm>
            <a:off x="6646863" y="4691063"/>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03</a:t>
            </a:r>
          </a:p>
        </p:txBody>
      </p:sp>
      <p:sp>
        <p:nvSpPr>
          <p:cNvPr id="757821" name="Text Box 61"/>
          <p:cNvSpPr txBox="1">
            <a:spLocks noChangeArrowheads="1"/>
          </p:cNvSpPr>
          <p:nvPr/>
        </p:nvSpPr>
        <p:spPr bwMode="auto">
          <a:xfrm>
            <a:off x="6897688" y="4691063"/>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04</a:t>
            </a:r>
          </a:p>
        </p:txBody>
      </p:sp>
      <p:sp>
        <p:nvSpPr>
          <p:cNvPr id="757822" name="Text Box 62"/>
          <p:cNvSpPr txBox="1">
            <a:spLocks noChangeArrowheads="1"/>
          </p:cNvSpPr>
          <p:nvPr/>
        </p:nvSpPr>
        <p:spPr bwMode="auto">
          <a:xfrm>
            <a:off x="7224713" y="4691063"/>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05</a:t>
            </a:r>
          </a:p>
        </p:txBody>
      </p:sp>
      <p:sp>
        <p:nvSpPr>
          <p:cNvPr id="757823" name="Text Box 63"/>
          <p:cNvSpPr txBox="1">
            <a:spLocks noChangeArrowheads="1"/>
          </p:cNvSpPr>
          <p:nvPr/>
        </p:nvSpPr>
        <p:spPr bwMode="auto">
          <a:xfrm>
            <a:off x="7512050" y="4691063"/>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06</a:t>
            </a:r>
          </a:p>
        </p:txBody>
      </p:sp>
      <p:sp>
        <p:nvSpPr>
          <p:cNvPr id="757824" name="Text Box 64"/>
          <p:cNvSpPr txBox="1">
            <a:spLocks noChangeArrowheads="1"/>
          </p:cNvSpPr>
          <p:nvPr/>
        </p:nvSpPr>
        <p:spPr bwMode="auto">
          <a:xfrm>
            <a:off x="7759700" y="4691063"/>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07</a:t>
            </a:r>
          </a:p>
        </p:txBody>
      </p:sp>
      <p:sp>
        <p:nvSpPr>
          <p:cNvPr id="757825" name="Text Box 65"/>
          <p:cNvSpPr txBox="1">
            <a:spLocks noChangeArrowheads="1"/>
          </p:cNvSpPr>
          <p:nvPr/>
        </p:nvSpPr>
        <p:spPr bwMode="auto">
          <a:xfrm>
            <a:off x="8015288" y="4691063"/>
            <a:ext cx="307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08</a:t>
            </a:r>
          </a:p>
        </p:txBody>
      </p:sp>
      <p:sp>
        <p:nvSpPr>
          <p:cNvPr id="757826" name="Text Box 66"/>
          <p:cNvSpPr txBox="1">
            <a:spLocks noChangeArrowheads="1"/>
          </p:cNvSpPr>
          <p:nvPr/>
        </p:nvSpPr>
        <p:spPr bwMode="auto">
          <a:xfrm>
            <a:off x="8343900" y="4619625"/>
            <a:ext cx="2952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900"/>
              <a:t>年</a:t>
            </a:r>
          </a:p>
        </p:txBody>
      </p:sp>
      <p:sp>
        <p:nvSpPr>
          <p:cNvPr id="757827" name="Text Box 67"/>
          <p:cNvSpPr txBox="1">
            <a:spLocks noChangeArrowheads="1"/>
          </p:cNvSpPr>
          <p:nvPr/>
        </p:nvSpPr>
        <p:spPr bwMode="auto">
          <a:xfrm>
            <a:off x="6280150" y="3630613"/>
            <a:ext cx="357188"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800" b="1">
                <a:solidFill>
                  <a:schemeClr val="bg2"/>
                </a:solidFill>
              </a:rPr>
              <a:t>・</a:t>
            </a:r>
          </a:p>
        </p:txBody>
      </p:sp>
      <p:sp>
        <p:nvSpPr>
          <p:cNvPr id="757828" name="Text Box 68"/>
          <p:cNvSpPr txBox="1">
            <a:spLocks noChangeArrowheads="1"/>
          </p:cNvSpPr>
          <p:nvPr/>
        </p:nvSpPr>
        <p:spPr bwMode="auto">
          <a:xfrm>
            <a:off x="6610350" y="3722688"/>
            <a:ext cx="358775"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800" b="1">
                <a:solidFill>
                  <a:schemeClr val="bg2"/>
                </a:solidFill>
              </a:rPr>
              <a:t>・</a:t>
            </a:r>
          </a:p>
        </p:txBody>
      </p:sp>
      <p:sp>
        <p:nvSpPr>
          <p:cNvPr id="757829" name="Text Box 69"/>
          <p:cNvSpPr txBox="1">
            <a:spLocks noChangeArrowheads="1"/>
          </p:cNvSpPr>
          <p:nvPr/>
        </p:nvSpPr>
        <p:spPr bwMode="auto">
          <a:xfrm>
            <a:off x="6840538" y="3921125"/>
            <a:ext cx="3587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800" b="1">
                <a:solidFill>
                  <a:schemeClr val="bg2"/>
                </a:solidFill>
              </a:rPr>
              <a:t>・</a:t>
            </a:r>
          </a:p>
        </p:txBody>
      </p:sp>
      <p:sp>
        <p:nvSpPr>
          <p:cNvPr id="757830" name="Text Box 70"/>
          <p:cNvSpPr txBox="1">
            <a:spLocks noChangeArrowheads="1"/>
          </p:cNvSpPr>
          <p:nvPr/>
        </p:nvSpPr>
        <p:spPr bwMode="auto">
          <a:xfrm>
            <a:off x="7191375" y="3921125"/>
            <a:ext cx="3587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800" b="1">
                <a:solidFill>
                  <a:schemeClr val="bg2"/>
                </a:solidFill>
              </a:rPr>
              <a:t>・</a:t>
            </a:r>
          </a:p>
        </p:txBody>
      </p:sp>
      <p:sp>
        <p:nvSpPr>
          <p:cNvPr id="757831" name="Text Box 71"/>
          <p:cNvSpPr txBox="1">
            <a:spLocks noChangeArrowheads="1"/>
          </p:cNvSpPr>
          <p:nvPr/>
        </p:nvSpPr>
        <p:spPr bwMode="auto">
          <a:xfrm>
            <a:off x="7696200" y="4057650"/>
            <a:ext cx="3587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800" b="1">
                <a:solidFill>
                  <a:schemeClr val="bg2"/>
                </a:solidFill>
              </a:rPr>
              <a:t>・</a:t>
            </a:r>
          </a:p>
        </p:txBody>
      </p:sp>
      <p:sp>
        <p:nvSpPr>
          <p:cNvPr id="757832" name="Text Box 72"/>
          <p:cNvSpPr txBox="1">
            <a:spLocks noChangeArrowheads="1"/>
          </p:cNvSpPr>
          <p:nvPr/>
        </p:nvSpPr>
        <p:spPr bwMode="auto">
          <a:xfrm>
            <a:off x="7951788" y="4125913"/>
            <a:ext cx="35877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800" b="1">
                <a:solidFill>
                  <a:schemeClr val="bg2"/>
                </a:solidFill>
              </a:rPr>
              <a:t>・</a:t>
            </a:r>
          </a:p>
        </p:txBody>
      </p:sp>
      <p:sp>
        <p:nvSpPr>
          <p:cNvPr id="757833" name="Oval 73"/>
          <p:cNvSpPr>
            <a:spLocks noChangeArrowheads="1"/>
          </p:cNvSpPr>
          <p:nvPr/>
        </p:nvSpPr>
        <p:spPr bwMode="auto">
          <a:xfrm>
            <a:off x="544513" y="1677988"/>
            <a:ext cx="358775" cy="1512887"/>
          </a:xfrm>
          <a:prstGeom prst="ellipse">
            <a:avLst/>
          </a:prstGeom>
          <a:solidFill>
            <a:schemeClr val="bg1">
              <a:alpha val="50000"/>
            </a:schemeClr>
          </a:solidFill>
          <a:ln w="1905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r>
              <a:rPr lang="ja-JP" altLang="en-US"/>
              <a:t>冗長なテキスト</a:t>
            </a:r>
          </a:p>
        </p:txBody>
      </p:sp>
      <p:sp>
        <p:nvSpPr>
          <p:cNvPr id="757834" name="Oval 74"/>
          <p:cNvSpPr>
            <a:spLocks noChangeArrowheads="1"/>
          </p:cNvSpPr>
          <p:nvPr/>
        </p:nvSpPr>
        <p:spPr bwMode="auto">
          <a:xfrm>
            <a:off x="5081588" y="1677988"/>
            <a:ext cx="358775" cy="1512887"/>
          </a:xfrm>
          <a:prstGeom prst="ellipse">
            <a:avLst/>
          </a:prstGeom>
          <a:solidFill>
            <a:schemeClr val="bg1">
              <a:alpha val="50000"/>
            </a:schemeClr>
          </a:solidFill>
          <a:ln w="1905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r>
              <a:rPr lang="ja-JP" altLang="en-US"/>
              <a:t>簡潔なテキスト</a:t>
            </a:r>
          </a:p>
        </p:txBody>
      </p:sp>
      <p:sp>
        <p:nvSpPr>
          <p:cNvPr id="757835" name="Oval 75"/>
          <p:cNvSpPr>
            <a:spLocks noChangeArrowheads="1"/>
          </p:cNvSpPr>
          <p:nvPr/>
        </p:nvSpPr>
        <p:spPr bwMode="auto">
          <a:xfrm>
            <a:off x="544513" y="3452813"/>
            <a:ext cx="358775" cy="1512887"/>
          </a:xfrm>
          <a:prstGeom prst="ellipse">
            <a:avLst/>
          </a:prstGeom>
          <a:solidFill>
            <a:schemeClr val="bg1">
              <a:alpha val="50000"/>
            </a:schemeClr>
          </a:solidFill>
          <a:ln w="1905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r>
              <a:rPr lang="ja-JP" altLang="en-US"/>
              <a:t>見づらいグラフ</a:t>
            </a:r>
          </a:p>
        </p:txBody>
      </p:sp>
      <p:sp>
        <p:nvSpPr>
          <p:cNvPr id="757836" name="Oval 76"/>
          <p:cNvSpPr>
            <a:spLocks noChangeArrowheads="1"/>
          </p:cNvSpPr>
          <p:nvPr/>
        </p:nvSpPr>
        <p:spPr bwMode="auto">
          <a:xfrm>
            <a:off x="5081588" y="3452813"/>
            <a:ext cx="358775" cy="1512887"/>
          </a:xfrm>
          <a:prstGeom prst="ellipse">
            <a:avLst/>
          </a:prstGeom>
          <a:solidFill>
            <a:schemeClr val="bg1">
              <a:alpha val="50000"/>
            </a:schemeClr>
          </a:solidFill>
          <a:ln w="1905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r>
              <a:rPr lang="ja-JP" altLang="en-US"/>
              <a:t>見やすいグラフ</a:t>
            </a:r>
          </a:p>
        </p:txBody>
      </p:sp>
      <p:sp>
        <p:nvSpPr>
          <p:cNvPr id="757837" name="Oval 77"/>
          <p:cNvSpPr>
            <a:spLocks noChangeArrowheads="1"/>
          </p:cNvSpPr>
          <p:nvPr/>
        </p:nvSpPr>
        <p:spPr bwMode="auto">
          <a:xfrm>
            <a:off x="544513" y="5207000"/>
            <a:ext cx="358775" cy="1512888"/>
          </a:xfrm>
          <a:prstGeom prst="ellipse">
            <a:avLst/>
          </a:prstGeom>
          <a:solidFill>
            <a:schemeClr val="bg1">
              <a:alpha val="50000"/>
            </a:schemeClr>
          </a:solidFill>
          <a:ln w="1905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r>
              <a:rPr lang="ja-JP" altLang="en-US"/>
              <a:t>不要な装飾多</a:t>
            </a:r>
          </a:p>
        </p:txBody>
      </p:sp>
      <p:sp>
        <p:nvSpPr>
          <p:cNvPr id="757838" name="Oval 78"/>
          <p:cNvSpPr>
            <a:spLocks noChangeArrowheads="1"/>
          </p:cNvSpPr>
          <p:nvPr/>
        </p:nvSpPr>
        <p:spPr bwMode="auto">
          <a:xfrm>
            <a:off x="5081588" y="5207000"/>
            <a:ext cx="358775" cy="1512888"/>
          </a:xfrm>
          <a:prstGeom prst="ellipse">
            <a:avLst/>
          </a:prstGeom>
          <a:solidFill>
            <a:schemeClr val="bg1">
              <a:alpha val="50000"/>
            </a:schemeClr>
          </a:solidFill>
          <a:ln w="1905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r>
              <a:rPr lang="ja-JP" altLang="en-US"/>
              <a:t>不要な装飾少</a:t>
            </a:r>
          </a:p>
        </p:txBody>
      </p:sp>
      <p:grpSp>
        <p:nvGrpSpPr>
          <p:cNvPr id="757839" name="Group 79"/>
          <p:cNvGrpSpPr>
            <a:grpSpLocks/>
          </p:cNvGrpSpPr>
          <p:nvPr/>
        </p:nvGrpSpPr>
        <p:grpSpPr bwMode="auto">
          <a:xfrm>
            <a:off x="1320800" y="3405188"/>
            <a:ext cx="2717800" cy="1536700"/>
            <a:chOff x="923" y="2144"/>
            <a:chExt cx="1712" cy="968"/>
          </a:xfrm>
        </p:grpSpPr>
        <p:sp>
          <p:nvSpPr>
            <p:cNvPr id="757840" name="Rectangle 80"/>
            <p:cNvSpPr>
              <a:spLocks noChangeArrowheads="1"/>
            </p:cNvSpPr>
            <p:nvPr/>
          </p:nvSpPr>
          <p:spPr bwMode="auto">
            <a:xfrm>
              <a:off x="1184" y="2290"/>
              <a:ext cx="1251" cy="672"/>
            </a:xfrm>
            <a:prstGeom prst="rect">
              <a:avLst/>
            </a:prstGeom>
            <a:solidFill>
              <a:srgbClr val="B2B2B2"/>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800"/>
            </a:p>
          </p:txBody>
        </p:sp>
        <p:sp>
          <p:nvSpPr>
            <p:cNvPr id="757841" name="Line 81"/>
            <p:cNvSpPr>
              <a:spLocks noChangeShapeType="1"/>
            </p:cNvSpPr>
            <p:nvPr/>
          </p:nvSpPr>
          <p:spPr bwMode="auto">
            <a:xfrm>
              <a:off x="1184" y="2439"/>
              <a:ext cx="1252"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42" name="Line 82"/>
            <p:cNvSpPr>
              <a:spLocks noChangeShapeType="1"/>
            </p:cNvSpPr>
            <p:nvPr/>
          </p:nvSpPr>
          <p:spPr bwMode="auto">
            <a:xfrm>
              <a:off x="1184" y="2582"/>
              <a:ext cx="1252"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43" name="Line 83"/>
            <p:cNvSpPr>
              <a:spLocks noChangeShapeType="1"/>
            </p:cNvSpPr>
            <p:nvPr/>
          </p:nvSpPr>
          <p:spPr bwMode="auto">
            <a:xfrm>
              <a:off x="1184" y="2724"/>
              <a:ext cx="1252"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44" name="Line 84"/>
            <p:cNvSpPr>
              <a:spLocks noChangeShapeType="1"/>
            </p:cNvSpPr>
            <p:nvPr/>
          </p:nvSpPr>
          <p:spPr bwMode="auto">
            <a:xfrm>
              <a:off x="1184" y="2842"/>
              <a:ext cx="1252"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45" name="Text Box 85"/>
            <p:cNvSpPr txBox="1">
              <a:spLocks noChangeArrowheads="1"/>
            </p:cNvSpPr>
            <p:nvPr/>
          </p:nvSpPr>
          <p:spPr bwMode="auto">
            <a:xfrm>
              <a:off x="966" y="2937"/>
              <a:ext cx="155"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a:t>
              </a:r>
            </a:p>
          </p:txBody>
        </p:sp>
        <p:sp>
          <p:nvSpPr>
            <p:cNvPr id="757846" name="Text Box 86"/>
            <p:cNvSpPr txBox="1">
              <a:spLocks noChangeArrowheads="1"/>
            </p:cNvSpPr>
            <p:nvPr/>
          </p:nvSpPr>
          <p:spPr bwMode="auto">
            <a:xfrm>
              <a:off x="945" y="2846"/>
              <a:ext cx="194" cy="1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10</a:t>
              </a:r>
            </a:p>
          </p:txBody>
        </p:sp>
        <p:sp>
          <p:nvSpPr>
            <p:cNvPr id="757847" name="Text Box 87"/>
            <p:cNvSpPr txBox="1">
              <a:spLocks noChangeArrowheads="1"/>
            </p:cNvSpPr>
            <p:nvPr/>
          </p:nvSpPr>
          <p:spPr bwMode="auto">
            <a:xfrm>
              <a:off x="1187" y="2968"/>
              <a:ext cx="193"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02</a:t>
              </a:r>
            </a:p>
          </p:txBody>
        </p:sp>
        <p:sp>
          <p:nvSpPr>
            <p:cNvPr id="757848" name="Text Box 88"/>
            <p:cNvSpPr txBox="1">
              <a:spLocks noChangeArrowheads="1"/>
            </p:cNvSpPr>
            <p:nvPr/>
          </p:nvSpPr>
          <p:spPr bwMode="auto">
            <a:xfrm>
              <a:off x="1048" y="2144"/>
              <a:ext cx="377"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100</a:t>
              </a:r>
              <a:r>
                <a:rPr lang="ja-JP" altLang="en-US" sz="900"/>
                <a:t>万円</a:t>
              </a:r>
            </a:p>
          </p:txBody>
        </p:sp>
        <p:sp>
          <p:nvSpPr>
            <p:cNvPr id="757849" name="Text Box 89"/>
            <p:cNvSpPr txBox="1">
              <a:spLocks noChangeArrowheads="1"/>
            </p:cNvSpPr>
            <p:nvPr/>
          </p:nvSpPr>
          <p:spPr bwMode="auto">
            <a:xfrm>
              <a:off x="1382" y="2968"/>
              <a:ext cx="193"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03</a:t>
              </a:r>
            </a:p>
          </p:txBody>
        </p:sp>
        <p:sp>
          <p:nvSpPr>
            <p:cNvPr id="757850" name="Text Box 90"/>
            <p:cNvSpPr txBox="1">
              <a:spLocks noChangeArrowheads="1"/>
            </p:cNvSpPr>
            <p:nvPr/>
          </p:nvSpPr>
          <p:spPr bwMode="auto">
            <a:xfrm>
              <a:off x="1541" y="2968"/>
              <a:ext cx="194"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04</a:t>
              </a:r>
            </a:p>
          </p:txBody>
        </p:sp>
        <p:sp>
          <p:nvSpPr>
            <p:cNvPr id="757851" name="Text Box 91"/>
            <p:cNvSpPr txBox="1">
              <a:spLocks noChangeArrowheads="1"/>
            </p:cNvSpPr>
            <p:nvPr/>
          </p:nvSpPr>
          <p:spPr bwMode="auto">
            <a:xfrm>
              <a:off x="1747" y="2968"/>
              <a:ext cx="193"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05</a:t>
              </a:r>
            </a:p>
          </p:txBody>
        </p:sp>
        <p:sp>
          <p:nvSpPr>
            <p:cNvPr id="757852" name="Text Box 92"/>
            <p:cNvSpPr txBox="1">
              <a:spLocks noChangeArrowheads="1"/>
            </p:cNvSpPr>
            <p:nvPr/>
          </p:nvSpPr>
          <p:spPr bwMode="auto">
            <a:xfrm>
              <a:off x="1926" y="2968"/>
              <a:ext cx="194"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06</a:t>
              </a:r>
            </a:p>
          </p:txBody>
        </p:sp>
        <p:sp>
          <p:nvSpPr>
            <p:cNvPr id="757853" name="Text Box 93"/>
            <p:cNvSpPr txBox="1">
              <a:spLocks noChangeArrowheads="1"/>
            </p:cNvSpPr>
            <p:nvPr/>
          </p:nvSpPr>
          <p:spPr bwMode="auto">
            <a:xfrm>
              <a:off x="2081" y="2968"/>
              <a:ext cx="196"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07</a:t>
              </a:r>
            </a:p>
          </p:txBody>
        </p:sp>
        <p:sp>
          <p:nvSpPr>
            <p:cNvPr id="757854" name="Text Box 94"/>
            <p:cNvSpPr txBox="1">
              <a:spLocks noChangeArrowheads="1"/>
            </p:cNvSpPr>
            <p:nvPr/>
          </p:nvSpPr>
          <p:spPr bwMode="auto">
            <a:xfrm>
              <a:off x="2244" y="2968"/>
              <a:ext cx="193"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08</a:t>
              </a:r>
            </a:p>
          </p:txBody>
        </p:sp>
        <p:sp>
          <p:nvSpPr>
            <p:cNvPr id="757855" name="Text Box 95"/>
            <p:cNvSpPr txBox="1">
              <a:spLocks noChangeArrowheads="1"/>
            </p:cNvSpPr>
            <p:nvPr/>
          </p:nvSpPr>
          <p:spPr bwMode="auto">
            <a:xfrm>
              <a:off x="2449" y="2910"/>
              <a:ext cx="186" cy="1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900"/>
                <a:t>年</a:t>
              </a:r>
            </a:p>
          </p:txBody>
        </p:sp>
        <p:sp>
          <p:nvSpPr>
            <p:cNvPr id="757856" name="Line 96"/>
            <p:cNvSpPr>
              <a:spLocks noChangeShapeType="1"/>
            </p:cNvSpPr>
            <p:nvPr/>
          </p:nvSpPr>
          <p:spPr bwMode="auto">
            <a:xfrm>
              <a:off x="1184" y="2506"/>
              <a:ext cx="1252"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57" name="Line 97"/>
            <p:cNvSpPr>
              <a:spLocks noChangeShapeType="1"/>
            </p:cNvSpPr>
            <p:nvPr/>
          </p:nvSpPr>
          <p:spPr bwMode="auto">
            <a:xfrm>
              <a:off x="1184" y="2657"/>
              <a:ext cx="1252"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58" name="Line 98"/>
            <p:cNvSpPr>
              <a:spLocks noChangeShapeType="1"/>
            </p:cNvSpPr>
            <p:nvPr/>
          </p:nvSpPr>
          <p:spPr bwMode="auto">
            <a:xfrm>
              <a:off x="1184" y="2908"/>
              <a:ext cx="1252"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59" name="Line 99"/>
            <p:cNvSpPr>
              <a:spLocks noChangeShapeType="1"/>
            </p:cNvSpPr>
            <p:nvPr/>
          </p:nvSpPr>
          <p:spPr bwMode="auto">
            <a:xfrm>
              <a:off x="1184" y="2780"/>
              <a:ext cx="1252"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60" name="Text Box 100"/>
            <p:cNvSpPr txBox="1">
              <a:spLocks noChangeArrowheads="1"/>
            </p:cNvSpPr>
            <p:nvPr/>
          </p:nvSpPr>
          <p:spPr bwMode="auto">
            <a:xfrm>
              <a:off x="944" y="2765"/>
              <a:ext cx="195"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20</a:t>
              </a:r>
            </a:p>
          </p:txBody>
        </p:sp>
        <p:sp>
          <p:nvSpPr>
            <p:cNvPr id="757861" name="Text Box 101"/>
            <p:cNvSpPr txBox="1">
              <a:spLocks noChangeArrowheads="1"/>
            </p:cNvSpPr>
            <p:nvPr/>
          </p:nvSpPr>
          <p:spPr bwMode="auto">
            <a:xfrm>
              <a:off x="944" y="2697"/>
              <a:ext cx="194"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30</a:t>
              </a:r>
            </a:p>
          </p:txBody>
        </p:sp>
        <p:sp>
          <p:nvSpPr>
            <p:cNvPr id="757862" name="Text Box 102"/>
            <p:cNvSpPr txBox="1">
              <a:spLocks noChangeArrowheads="1"/>
            </p:cNvSpPr>
            <p:nvPr/>
          </p:nvSpPr>
          <p:spPr bwMode="auto">
            <a:xfrm>
              <a:off x="941" y="2638"/>
              <a:ext cx="194"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40</a:t>
              </a:r>
            </a:p>
          </p:txBody>
        </p:sp>
        <p:sp>
          <p:nvSpPr>
            <p:cNvPr id="757863" name="Text Box 103"/>
            <p:cNvSpPr txBox="1">
              <a:spLocks noChangeArrowheads="1"/>
            </p:cNvSpPr>
            <p:nvPr/>
          </p:nvSpPr>
          <p:spPr bwMode="auto">
            <a:xfrm>
              <a:off x="940" y="2575"/>
              <a:ext cx="195"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50</a:t>
              </a:r>
            </a:p>
          </p:txBody>
        </p:sp>
        <p:sp>
          <p:nvSpPr>
            <p:cNvPr id="757864" name="Text Box 104"/>
            <p:cNvSpPr txBox="1">
              <a:spLocks noChangeArrowheads="1"/>
            </p:cNvSpPr>
            <p:nvPr/>
          </p:nvSpPr>
          <p:spPr bwMode="auto">
            <a:xfrm>
              <a:off x="939" y="2504"/>
              <a:ext cx="194"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60</a:t>
              </a:r>
            </a:p>
          </p:txBody>
        </p:sp>
        <p:sp>
          <p:nvSpPr>
            <p:cNvPr id="757865" name="Text Box 105"/>
            <p:cNvSpPr txBox="1">
              <a:spLocks noChangeArrowheads="1"/>
            </p:cNvSpPr>
            <p:nvPr/>
          </p:nvSpPr>
          <p:spPr bwMode="auto">
            <a:xfrm>
              <a:off x="945" y="2428"/>
              <a:ext cx="194"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70</a:t>
              </a:r>
            </a:p>
          </p:txBody>
        </p:sp>
        <p:sp>
          <p:nvSpPr>
            <p:cNvPr id="757866" name="Text Box 106"/>
            <p:cNvSpPr txBox="1">
              <a:spLocks noChangeArrowheads="1"/>
            </p:cNvSpPr>
            <p:nvPr/>
          </p:nvSpPr>
          <p:spPr bwMode="auto">
            <a:xfrm>
              <a:off x="944" y="2354"/>
              <a:ext cx="195"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80</a:t>
              </a:r>
            </a:p>
          </p:txBody>
        </p:sp>
        <p:sp>
          <p:nvSpPr>
            <p:cNvPr id="757867" name="Text Box 107"/>
            <p:cNvSpPr txBox="1">
              <a:spLocks noChangeArrowheads="1"/>
            </p:cNvSpPr>
            <p:nvPr/>
          </p:nvSpPr>
          <p:spPr bwMode="auto">
            <a:xfrm>
              <a:off x="944" y="2284"/>
              <a:ext cx="194"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90</a:t>
              </a:r>
            </a:p>
          </p:txBody>
        </p:sp>
        <p:sp>
          <p:nvSpPr>
            <p:cNvPr id="757868" name="Line 108"/>
            <p:cNvSpPr>
              <a:spLocks noChangeShapeType="1"/>
            </p:cNvSpPr>
            <p:nvPr/>
          </p:nvSpPr>
          <p:spPr bwMode="auto">
            <a:xfrm>
              <a:off x="1184" y="2364"/>
              <a:ext cx="1252"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69" name="Text Box 109"/>
            <p:cNvSpPr txBox="1">
              <a:spLocks noChangeArrowheads="1"/>
            </p:cNvSpPr>
            <p:nvPr/>
          </p:nvSpPr>
          <p:spPr bwMode="auto">
            <a:xfrm>
              <a:off x="923" y="2207"/>
              <a:ext cx="235"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900"/>
                <a:t>100</a:t>
              </a:r>
            </a:p>
          </p:txBody>
        </p:sp>
        <p:sp>
          <p:nvSpPr>
            <p:cNvPr id="757870" name="Text Box 110"/>
            <p:cNvSpPr txBox="1">
              <a:spLocks noChangeArrowheads="1"/>
            </p:cNvSpPr>
            <p:nvPr/>
          </p:nvSpPr>
          <p:spPr bwMode="auto">
            <a:xfrm>
              <a:off x="1169" y="2308"/>
              <a:ext cx="243" cy="3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b="1">
                  <a:solidFill>
                    <a:schemeClr val="bg2"/>
                  </a:solidFill>
                </a:rPr>
                <a:t>・</a:t>
              </a:r>
            </a:p>
          </p:txBody>
        </p:sp>
        <p:sp>
          <p:nvSpPr>
            <p:cNvPr id="757871" name="Line 111"/>
            <p:cNvSpPr>
              <a:spLocks noChangeShapeType="1"/>
            </p:cNvSpPr>
            <p:nvPr/>
          </p:nvSpPr>
          <p:spPr bwMode="auto">
            <a:xfrm>
              <a:off x="1308" y="2513"/>
              <a:ext cx="136" cy="45"/>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72" name="Text Box 112"/>
            <p:cNvSpPr txBox="1">
              <a:spLocks noChangeArrowheads="1"/>
            </p:cNvSpPr>
            <p:nvPr/>
          </p:nvSpPr>
          <p:spPr bwMode="auto">
            <a:xfrm>
              <a:off x="1332" y="2359"/>
              <a:ext cx="242" cy="3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b="1">
                  <a:solidFill>
                    <a:schemeClr val="bg2"/>
                  </a:solidFill>
                </a:rPr>
                <a:t>・</a:t>
              </a:r>
            </a:p>
          </p:txBody>
        </p:sp>
        <p:sp>
          <p:nvSpPr>
            <p:cNvPr id="757873" name="Line 113"/>
            <p:cNvSpPr>
              <a:spLocks noChangeShapeType="1"/>
            </p:cNvSpPr>
            <p:nvPr/>
          </p:nvSpPr>
          <p:spPr bwMode="auto">
            <a:xfrm flipV="1">
              <a:off x="1641" y="2661"/>
              <a:ext cx="180"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74" name="Text Box 114"/>
            <p:cNvSpPr txBox="1">
              <a:spLocks noChangeArrowheads="1"/>
            </p:cNvSpPr>
            <p:nvPr/>
          </p:nvSpPr>
          <p:spPr bwMode="auto">
            <a:xfrm>
              <a:off x="1513" y="2463"/>
              <a:ext cx="243" cy="3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b="1">
                  <a:solidFill>
                    <a:schemeClr val="bg2"/>
                  </a:solidFill>
                </a:rPr>
                <a:t>・</a:t>
              </a:r>
            </a:p>
          </p:txBody>
        </p:sp>
        <p:sp>
          <p:nvSpPr>
            <p:cNvPr id="757875" name="Line 115"/>
            <p:cNvSpPr>
              <a:spLocks noChangeShapeType="1"/>
            </p:cNvSpPr>
            <p:nvPr/>
          </p:nvSpPr>
          <p:spPr bwMode="auto">
            <a:xfrm>
              <a:off x="1455" y="2569"/>
              <a:ext cx="180" cy="1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76" name="Text Box 116"/>
            <p:cNvSpPr txBox="1">
              <a:spLocks noChangeArrowheads="1"/>
            </p:cNvSpPr>
            <p:nvPr/>
          </p:nvSpPr>
          <p:spPr bwMode="auto">
            <a:xfrm>
              <a:off x="1728" y="2463"/>
              <a:ext cx="241" cy="3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b="1">
                  <a:solidFill>
                    <a:schemeClr val="bg2"/>
                  </a:solidFill>
                </a:rPr>
                <a:t>・</a:t>
              </a:r>
            </a:p>
          </p:txBody>
        </p:sp>
        <p:sp>
          <p:nvSpPr>
            <p:cNvPr id="757877" name="Line 117"/>
            <p:cNvSpPr>
              <a:spLocks noChangeShapeType="1"/>
            </p:cNvSpPr>
            <p:nvPr/>
          </p:nvSpPr>
          <p:spPr bwMode="auto">
            <a:xfrm flipV="1">
              <a:off x="1853" y="2611"/>
              <a:ext cx="180" cy="5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78" name="Text Box 118"/>
            <p:cNvSpPr txBox="1">
              <a:spLocks noChangeArrowheads="1"/>
            </p:cNvSpPr>
            <p:nvPr/>
          </p:nvSpPr>
          <p:spPr bwMode="auto">
            <a:xfrm>
              <a:off x="1917" y="2420"/>
              <a:ext cx="242" cy="3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b="1">
                  <a:solidFill>
                    <a:schemeClr val="bg2"/>
                  </a:solidFill>
                </a:rPr>
                <a:t>・</a:t>
              </a:r>
            </a:p>
          </p:txBody>
        </p:sp>
        <p:sp>
          <p:nvSpPr>
            <p:cNvPr id="757879" name="Line 119"/>
            <p:cNvSpPr>
              <a:spLocks noChangeShapeType="1"/>
            </p:cNvSpPr>
            <p:nvPr/>
          </p:nvSpPr>
          <p:spPr bwMode="auto">
            <a:xfrm>
              <a:off x="2033" y="2601"/>
              <a:ext cx="120" cy="151"/>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57880" name="Text Box 120"/>
            <p:cNvSpPr txBox="1">
              <a:spLocks noChangeArrowheads="1"/>
            </p:cNvSpPr>
            <p:nvPr/>
          </p:nvSpPr>
          <p:spPr bwMode="auto">
            <a:xfrm>
              <a:off x="2041" y="2538"/>
              <a:ext cx="242" cy="3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b="1">
                  <a:solidFill>
                    <a:schemeClr val="bg2"/>
                  </a:solidFill>
                </a:rPr>
                <a:t>・</a:t>
              </a:r>
            </a:p>
          </p:txBody>
        </p:sp>
        <p:sp>
          <p:nvSpPr>
            <p:cNvPr id="757881" name="Text Box 121"/>
            <p:cNvSpPr txBox="1">
              <a:spLocks noChangeArrowheads="1"/>
            </p:cNvSpPr>
            <p:nvPr/>
          </p:nvSpPr>
          <p:spPr bwMode="auto">
            <a:xfrm>
              <a:off x="2211" y="2595"/>
              <a:ext cx="242" cy="3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b="1">
                  <a:solidFill>
                    <a:schemeClr val="bg2"/>
                  </a:solidFill>
                </a:rPr>
                <a:t>・</a:t>
              </a:r>
            </a:p>
          </p:txBody>
        </p:sp>
        <p:sp>
          <p:nvSpPr>
            <p:cNvPr id="757882" name="Line 122"/>
            <p:cNvSpPr>
              <a:spLocks noChangeShapeType="1"/>
            </p:cNvSpPr>
            <p:nvPr/>
          </p:nvSpPr>
          <p:spPr bwMode="auto">
            <a:xfrm>
              <a:off x="2163" y="2745"/>
              <a:ext cx="179" cy="5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3"/>
          <p:cNvSpPr>
            <a:spLocks noGrp="1"/>
          </p:cNvSpPr>
          <p:nvPr>
            <p:ph type="sldNum" sz="quarter" idx="10"/>
          </p:nvPr>
        </p:nvSpPr>
        <p:spPr/>
        <p:txBody>
          <a:bodyPr/>
          <a:lstStyle/>
          <a:p>
            <a:fld id="{BA969D3B-5137-448D-A6B4-4A3E076B04FD}" type="slidenum">
              <a:rPr lang="en-US" altLang="ja-JP"/>
              <a:pPr/>
              <a:t>6</a:t>
            </a:fld>
            <a:endParaRPr lang="en-US" altLang="ja-JP"/>
          </a:p>
        </p:txBody>
      </p:sp>
      <p:sp>
        <p:nvSpPr>
          <p:cNvPr id="638978" name="Rectangle 2"/>
          <p:cNvSpPr>
            <a:spLocks noGrp="1" noChangeArrowheads="1"/>
          </p:cNvSpPr>
          <p:nvPr>
            <p:ph type="title"/>
          </p:nvPr>
        </p:nvSpPr>
        <p:spPr/>
        <p:txBody>
          <a:bodyPr/>
          <a:lstStyle/>
          <a:p>
            <a:r>
              <a:rPr lang="en-US" altLang="ja-JP"/>
              <a:t>2.</a:t>
            </a:r>
            <a:r>
              <a:rPr lang="ja-JP" altLang="en-US"/>
              <a:t>プレゼンテーションの全体像</a:t>
            </a:r>
            <a:br>
              <a:rPr lang="ja-JP" altLang="en-US"/>
            </a:br>
            <a:r>
              <a:rPr lang="ja-JP" altLang="en-US"/>
              <a:t>プレゼンテーションとは？</a:t>
            </a:r>
          </a:p>
        </p:txBody>
      </p:sp>
      <p:sp>
        <p:nvSpPr>
          <p:cNvPr id="638979" name="Rectangle 3"/>
          <p:cNvSpPr>
            <a:spLocks noGrp="1" noChangeArrowheads="1"/>
          </p:cNvSpPr>
          <p:nvPr>
            <p:ph type="body" idx="1"/>
          </p:nvPr>
        </p:nvSpPr>
        <p:spPr>
          <a:xfrm>
            <a:off x="457200" y="1128713"/>
            <a:ext cx="8229600" cy="641350"/>
          </a:xfrm>
        </p:spPr>
        <p:txBody>
          <a:bodyPr/>
          <a:lstStyle/>
          <a:p>
            <a:r>
              <a:rPr lang="ja-JP" altLang="en-US"/>
              <a:t>プレゼンテーションの目的は、「提案内容を相手に理解・納得させ、相手の心を揺さぶり、何らかの意思決定を引き出すこと」である。</a:t>
            </a:r>
          </a:p>
        </p:txBody>
      </p:sp>
      <p:sp>
        <p:nvSpPr>
          <p:cNvPr id="638980" name="Oval 4"/>
          <p:cNvSpPr>
            <a:spLocks noChangeArrowheads="1"/>
          </p:cNvSpPr>
          <p:nvPr/>
        </p:nvSpPr>
        <p:spPr bwMode="auto">
          <a:xfrm>
            <a:off x="1116013" y="5245100"/>
            <a:ext cx="1150937" cy="776288"/>
          </a:xfrm>
          <a:prstGeom prst="ellipse">
            <a:avLst/>
          </a:prstGeom>
          <a:solidFill>
            <a:schemeClr val="bg1"/>
          </a:solidFill>
          <a:ln w="9525" algn="ctr">
            <a:solidFill>
              <a:schemeClr val="bg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a:solidFill>
                  <a:schemeClr val="bg2"/>
                </a:solidFill>
              </a:rPr>
              <a:t>聞く前の状態</a:t>
            </a:r>
          </a:p>
        </p:txBody>
      </p:sp>
      <p:sp>
        <p:nvSpPr>
          <p:cNvPr id="638981" name="Oval 5"/>
          <p:cNvSpPr>
            <a:spLocks noChangeArrowheads="1"/>
          </p:cNvSpPr>
          <p:nvPr/>
        </p:nvSpPr>
        <p:spPr bwMode="auto">
          <a:xfrm>
            <a:off x="2320925" y="4398963"/>
            <a:ext cx="1150938" cy="776287"/>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理解</a:t>
            </a:r>
          </a:p>
        </p:txBody>
      </p:sp>
      <p:sp>
        <p:nvSpPr>
          <p:cNvPr id="638983" name="Oval 7"/>
          <p:cNvSpPr>
            <a:spLocks noChangeArrowheads="1"/>
          </p:cNvSpPr>
          <p:nvPr/>
        </p:nvSpPr>
        <p:spPr bwMode="auto">
          <a:xfrm>
            <a:off x="4732338" y="2708275"/>
            <a:ext cx="1150937" cy="776288"/>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共感</a:t>
            </a:r>
          </a:p>
        </p:txBody>
      </p:sp>
      <p:sp>
        <p:nvSpPr>
          <p:cNvPr id="638985" name="AutoShape 9"/>
          <p:cNvSpPr>
            <a:spLocks noChangeArrowheads="1"/>
          </p:cNvSpPr>
          <p:nvPr/>
        </p:nvSpPr>
        <p:spPr bwMode="auto">
          <a:xfrm>
            <a:off x="5938838" y="1700213"/>
            <a:ext cx="1584325" cy="1152525"/>
          </a:xfrm>
          <a:prstGeom prst="irregularSeal1">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意思決定</a:t>
            </a:r>
          </a:p>
        </p:txBody>
      </p:sp>
      <p:cxnSp>
        <p:nvCxnSpPr>
          <p:cNvPr id="638987" name="AutoShape 11"/>
          <p:cNvCxnSpPr>
            <a:cxnSpLocks noChangeShapeType="1"/>
            <a:stCxn id="638980" idx="0"/>
            <a:endCxn id="638981" idx="2"/>
          </p:cNvCxnSpPr>
          <p:nvPr/>
        </p:nvCxnSpPr>
        <p:spPr bwMode="auto">
          <a:xfrm rot="16200000">
            <a:off x="1770857" y="4709318"/>
            <a:ext cx="457200" cy="614363"/>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8988" name="AutoShape 12"/>
          <p:cNvCxnSpPr>
            <a:cxnSpLocks noChangeShapeType="1"/>
            <a:stCxn id="638981" idx="0"/>
            <a:endCxn id="638982" idx="2"/>
          </p:cNvCxnSpPr>
          <p:nvPr/>
        </p:nvCxnSpPr>
        <p:spPr bwMode="auto">
          <a:xfrm rot="16200000">
            <a:off x="2982913" y="3856038"/>
            <a:ext cx="442912" cy="614362"/>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8989" name="AutoShape 13"/>
          <p:cNvCxnSpPr>
            <a:cxnSpLocks noChangeShapeType="1"/>
            <a:stCxn id="638982" idx="0"/>
            <a:endCxn id="638983" idx="2"/>
          </p:cNvCxnSpPr>
          <p:nvPr/>
        </p:nvCxnSpPr>
        <p:spPr bwMode="auto">
          <a:xfrm rot="16200000">
            <a:off x="4189412" y="3009901"/>
            <a:ext cx="441325" cy="615950"/>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8990" name="AutoShape 14"/>
          <p:cNvCxnSpPr>
            <a:cxnSpLocks noChangeShapeType="1"/>
            <a:stCxn id="638983" idx="0"/>
            <a:endCxn id="638985" idx="1"/>
          </p:cNvCxnSpPr>
          <p:nvPr/>
        </p:nvCxnSpPr>
        <p:spPr bwMode="auto">
          <a:xfrm rot="16200000">
            <a:off x="5349875" y="2119313"/>
            <a:ext cx="533400" cy="615950"/>
          </a:xfrm>
          <a:prstGeom prst="curvedConnector2">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8991" name="Text Box 15"/>
          <p:cNvSpPr txBox="1">
            <a:spLocks noChangeArrowheads="1"/>
          </p:cNvSpPr>
          <p:nvPr/>
        </p:nvSpPr>
        <p:spPr bwMode="auto">
          <a:xfrm>
            <a:off x="3492500" y="4529138"/>
            <a:ext cx="1439863"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600"/>
              <a:t>「言いたいことは分かった」</a:t>
            </a:r>
          </a:p>
        </p:txBody>
      </p:sp>
      <p:sp>
        <p:nvSpPr>
          <p:cNvPr id="638992" name="Text Box 16"/>
          <p:cNvSpPr txBox="1">
            <a:spLocks noChangeArrowheads="1"/>
          </p:cNvSpPr>
          <p:nvPr/>
        </p:nvSpPr>
        <p:spPr bwMode="auto">
          <a:xfrm>
            <a:off x="4716463" y="3683000"/>
            <a:ext cx="1655762"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600"/>
              <a:t>「なぜそう言えるのか分かった」</a:t>
            </a:r>
          </a:p>
        </p:txBody>
      </p:sp>
      <p:sp>
        <p:nvSpPr>
          <p:cNvPr id="638993" name="Text Box 17"/>
          <p:cNvSpPr txBox="1">
            <a:spLocks noChangeArrowheads="1"/>
          </p:cNvSpPr>
          <p:nvPr/>
        </p:nvSpPr>
        <p:spPr bwMode="auto">
          <a:xfrm>
            <a:off x="5867400" y="2838450"/>
            <a:ext cx="2017713"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sz="1600"/>
              <a:t>「それをやったらいいことがありそうだ！」</a:t>
            </a:r>
          </a:p>
        </p:txBody>
      </p:sp>
      <p:sp>
        <p:nvSpPr>
          <p:cNvPr id="638997" name="Line 21"/>
          <p:cNvSpPr>
            <a:spLocks noChangeShapeType="1"/>
          </p:cNvSpPr>
          <p:nvPr/>
        </p:nvSpPr>
        <p:spPr bwMode="auto">
          <a:xfrm flipV="1">
            <a:off x="7745413" y="3933825"/>
            <a:ext cx="0" cy="172720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38998" name="Line 22"/>
          <p:cNvSpPr>
            <a:spLocks noChangeShapeType="1"/>
          </p:cNvSpPr>
          <p:nvPr/>
        </p:nvSpPr>
        <p:spPr bwMode="auto">
          <a:xfrm flipV="1">
            <a:off x="8243888" y="2205038"/>
            <a:ext cx="0" cy="3455987"/>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38999" name="Text Box 23"/>
          <p:cNvSpPr txBox="1">
            <a:spLocks noChangeArrowheads="1"/>
          </p:cNvSpPr>
          <p:nvPr/>
        </p:nvSpPr>
        <p:spPr bwMode="auto">
          <a:xfrm>
            <a:off x="7385050" y="4548188"/>
            <a:ext cx="425450" cy="49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sz="1600"/>
              <a:t>説明</a:t>
            </a:r>
          </a:p>
        </p:txBody>
      </p:sp>
      <p:sp>
        <p:nvSpPr>
          <p:cNvPr id="639000" name="Text Box 24"/>
          <p:cNvSpPr txBox="1">
            <a:spLocks noChangeArrowheads="1"/>
          </p:cNvSpPr>
          <p:nvPr/>
        </p:nvSpPr>
        <p:spPr bwMode="auto">
          <a:xfrm>
            <a:off x="7812088" y="3068638"/>
            <a:ext cx="425450" cy="1731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sz="1600"/>
              <a:t>プレゼンテーション</a:t>
            </a:r>
          </a:p>
        </p:txBody>
      </p:sp>
      <p:sp>
        <p:nvSpPr>
          <p:cNvPr id="638982" name="Oval 6"/>
          <p:cNvSpPr>
            <a:spLocks noChangeArrowheads="1"/>
          </p:cNvSpPr>
          <p:nvPr/>
        </p:nvSpPr>
        <p:spPr bwMode="auto">
          <a:xfrm>
            <a:off x="3525838" y="3552825"/>
            <a:ext cx="1150937" cy="776288"/>
          </a:xfrm>
          <a:prstGeom prst="ellipse">
            <a:avLst/>
          </a:prstGeom>
          <a:solidFill>
            <a:schemeClr val="bg1"/>
          </a:solidFill>
          <a:ln w="2857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600" b="1"/>
              <a:t>納得</a:t>
            </a:r>
          </a:p>
        </p:txBody>
      </p:sp>
      <p:grpSp>
        <p:nvGrpSpPr>
          <p:cNvPr id="639013" name="Group 37"/>
          <p:cNvGrpSpPr>
            <a:grpSpLocks/>
          </p:cNvGrpSpPr>
          <p:nvPr/>
        </p:nvGrpSpPr>
        <p:grpSpPr bwMode="auto">
          <a:xfrm>
            <a:off x="1331913" y="6165850"/>
            <a:ext cx="6597650" cy="360363"/>
            <a:chOff x="1065" y="3884"/>
            <a:chExt cx="4156" cy="227"/>
          </a:xfrm>
        </p:grpSpPr>
        <p:sp>
          <p:nvSpPr>
            <p:cNvPr id="639010" name="Text Box 34"/>
            <p:cNvSpPr txBox="1">
              <a:spLocks noChangeArrowheads="1"/>
            </p:cNvSpPr>
            <p:nvPr/>
          </p:nvSpPr>
          <p:spPr bwMode="auto">
            <a:xfrm>
              <a:off x="1280" y="3884"/>
              <a:ext cx="3941"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sz="1600"/>
                <a:t>「人に納得させる」のが「説明」、「人を動かす」のが「プレゼンテーション」</a:t>
              </a:r>
            </a:p>
          </p:txBody>
        </p:sp>
        <p:sp>
          <p:nvSpPr>
            <p:cNvPr id="639011" name="AutoShape 35"/>
            <p:cNvSpPr>
              <a:spLocks noChangeArrowheads="1"/>
            </p:cNvSpPr>
            <p:nvPr/>
          </p:nvSpPr>
          <p:spPr bwMode="auto">
            <a:xfrm>
              <a:off x="1065" y="3884"/>
              <a:ext cx="227" cy="227"/>
            </a:xfrm>
            <a:prstGeom prst="rightArrow">
              <a:avLst>
                <a:gd name="adj1" fmla="val 50000"/>
                <a:gd name="adj2" fmla="val 25000"/>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スライド番号プレースホルダー 3"/>
          <p:cNvSpPr>
            <a:spLocks noGrp="1"/>
          </p:cNvSpPr>
          <p:nvPr>
            <p:ph type="sldNum" sz="quarter" idx="10"/>
          </p:nvPr>
        </p:nvSpPr>
        <p:spPr/>
        <p:txBody>
          <a:bodyPr/>
          <a:lstStyle/>
          <a:p>
            <a:fld id="{75E93AE3-0C38-4DE7-9D5E-B971E971D5C5}" type="slidenum">
              <a:rPr lang="en-US" altLang="ja-JP"/>
              <a:pPr/>
              <a:t>69</a:t>
            </a:fld>
            <a:endParaRPr lang="en-US" altLang="ja-JP"/>
          </a:p>
        </p:txBody>
      </p:sp>
      <p:sp>
        <p:nvSpPr>
          <p:cNvPr id="778242"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スライド作成①</a:t>
            </a:r>
          </a:p>
        </p:txBody>
      </p:sp>
      <p:sp>
        <p:nvSpPr>
          <p:cNvPr id="778243" name="Text Box 3"/>
          <p:cNvSpPr txBox="1">
            <a:spLocks noChangeArrowheads="1"/>
          </p:cNvSpPr>
          <p:nvPr/>
        </p:nvSpPr>
        <p:spPr bwMode="auto">
          <a:xfrm>
            <a:off x="1571625" y="1173163"/>
            <a:ext cx="57578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a:t>以下の設問について、</a:t>
            </a:r>
            <a:r>
              <a:rPr lang="en-US" altLang="ja-JP"/>
              <a:t>A4</a:t>
            </a:r>
            <a:r>
              <a:rPr lang="ja-JP" altLang="en-US"/>
              <a:t>サイズ</a:t>
            </a:r>
            <a:r>
              <a:rPr lang="en-US" altLang="ja-JP"/>
              <a:t>1</a:t>
            </a:r>
            <a:r>
              <a:rPr lang="ja-JP" altLang="en-US"/>
              <a:t>枚（横書き）でスライドを作成してください。</a:t>
            </a:r>
          </a:p>
        </p:txBody>
      </p:sp>
      <p:sp>
        <p:nvSpPr>
          <p:cNvPr id="778244" name="Text Box 4"/>
          <p:cNvSpPr txBox="1">
            <a:spLocks noChangeArrowheads="1"/>
          </p:cNvSpPr>
          <p:nvPr/>
        </p:nvSpPr>
        <p:spPr bwMode="auto">
          <a:xfrm>
            <a:off x="1585913" y="1592263"/>
            <a:ext cx="6802437"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ja-JP"/>
              <a:t>Y国の自動車メーカーの2001年～2005年の国内シェアの推移を以下に示しています。</a:t>
            </a:r>
            <a:endParaRPr lang="ja-JP" altLang="en-US"/>
          </a:p>
          <a:p>
            <a:pPr algn="l"/>
            <a:r>
              <a:rPr lang="ja-JP" altLang="ja-JP"/>
              <a:t>あなたは経営企画部係長です。A自動車は、2003年にリコール問題を起こしたため、経営に大きな打撃を受ました。Y国内シェアの推移について上司に分かりやすく説明するスライドを作成してください。</a:t>
            </a:r>
            <a:endParaRPr lang="ja-JP" altLang="en-US"/>
          </a:p>
        </p:txBody>
      </p:sp>
      <p:sp>
        <p:nvSpPr>
          <p:cNvPr id="778245" name="Text Box 5"/>
          <p:cNvSpPr txBox="1">
            <a:spLocks noChangeArrowheads="1"/>
          </p:cNvSpPr>
          <p:nvPr/>
        </p:nvSpPr>
        <p:spPr bwMode="auto">
          <a:xfrm>
            <a:off x="630238" y="1152525"/>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＜演習＞</a:t>
            </a:r>
          </a:p>
        </p:txBody>
      </p:sp>
      <p:sp>
        <p:nvSpPr>
          <p:cNvPr id="778246" name="Text Box 6"/>
          <p:cNvSpPr txBox="1">
            <a:spLocks noChangeArrowheads="1"/>
          </p:cNvSpPr>
          <p:nvPr/>
        </p:nvSpPr>
        <p:spPr bwMode="auto">
          <a:xfrm>
            <a:off x="631825" y="1592263"/>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＜設問＞</a:t>
            </a:r>
          </a:p>
        </p:txBody>
      </p:sp>
      <p:sp>
        <p:nvSpPr>
          <p:cNvPr id="778247" name="Rectangle 7"/>
          <p:cNvSpPr>
            <a:spLocks noChangeArrowheads="1"/>
          </p:cNvSpPr>
          <p:nvPr/>
        </p:nvSpPr>
        <p:spPr bwMode="auto">
          <a:xfrm>
            <a:off x="2195513" y="3910013"/>
            <a:ext cx="104298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a:t>A</a:t>
            </a:r>
            <a:r>
              <a:rPr lang="ja-JP" altLang="en-US">
                <a:latin typeface="ＭＳ Ｐゴシック" pitchFamily="50" charset="-128"/>
              </a:rPr>
              <a:t>自動車</a:t>
            </a:r>
          </a:p>
        </p:txBody>
      </p:sp>
      <p:sp>
        <p:nvSpPr>
          <p:cNvPr id="778248" name="Rectangle 8"/>
          <p:cNvSpPr>
            <a:spLocks noChangeArrowheads="1"/>
          </p:cNvSpPr>
          <p:nvPr/>
        </p:nvSpPr>
        <p:spPr bwMode="auto">
          <a:xfrm>
            <a:off x="2195513" y="3549650"/>
            <a:ext cx="1042987"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endParaRPr lang="ja-JP" altLang="ja-JP">
              <a:latin typeface="ＭＳ Ｐゴシック" pitchFamily="50" charset="-128"/>
            </a:endParaRPr>
          </a:p>
        </p:txBody>
      </p:sp>
      <p:sp>
        <p:nvSpPr>
          <p:cNvPr id="778249" name="Rectangle 9"/>
          <p:cNvSpPr>
            <a:spLocks noChangeArrowheads="1"/>
          </p:cNvSpPr>
          <p:nvPr/>
        </p:nvSpPr>
        <p:spPr bwMode="auto">
          <a:xfrm>
            <a:off x="3238500" y="3549650"/>
            <a:ext cx="720725"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2001</a:t>
            </a:r>
            <a:r>
              <a:rPr lang="ja-JP" altLang="en-US" sz="1300">
                <a:latin typeface="ＭＳ Ｐゴシック" pitchFamily="50" charset="-128"/>
              </a:rPr>
              <a:t>年</a:t>
            </a:r>
          </a:p>
        </p:txBody>
      </p:sp>
      <p:sp>
        <p:nvSpPr>
          <p:cNvPr id="778250" name="Rectangle 10"/>
          <p:cNvSpPr>
            <a:spLocks noChangeArrowheads="1"/>
          </p:cNvSpPr>
          <p:nvPr/>
        </p:nvSpPr>
        <p:spPr bwMode="auto">
          <a:xfrm>
            <a:off x="3960813" y="3549650"/>
            <a:ext cx="720725"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2002</a:t>
            </a:r>
            <a:r>
              <a:rPr lang="ja-JP" altLang="en-US" sz="1300">
                <a:latin typeface="ＭＳ Ｐゴシック" pitchFamily="50" charset="-128"/>
              </a:rPr>
              <a:t>年</a:t>
            </a:r>
          </a:p>
        </p:txBody>
      </p:sp>
      <p:sp>
        <p:nvSpPr>
          <p:cNvPr id="778251" name="Rectangle 11"/>
          <p:cNvSpPr>
            <a:spLocks noChangeArrowheads="1"/>
          </p:cNvSpPr>
          <p:nvPr/>
        </p:nvSpPr>
        <p:spPr bwMode="auto">
          <a:xfrm>
            <a:off x="3238500" y="3910013"/>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12.8</a:t>
            </a:r>
          </a:p>
        </p:txBody>
      </p:sp>
      <p:sp>
        <p:nvSpPr>
          <p:cNvPr id="778252" name="Rectangle 12"/>
          <p:cNvSpPr>
            <a:spLocks noChangeArrowheads="1"/>
          </p:cNvSpPr>
          <p:nvPr/>
        </p:nvSpPr>
        <p:spPr bwMode="auto">
          <a:xfrm>
            <a:off x="3960813" y="3910013"/>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11.3</a:t>
            </a:r>
          </a:p>
        </p:txBody>
      </p:sp>
      <p:sp>
        <p:nvSpPr>
          <p:cNvPr id="778253" name="Rectangle 13"/>
          <p:cNvSpPr>
            <a:spLocks noChangeArrowheads="1"/>
          </p:cNvSpPr>
          <p:nvPr/>
        </p:nvSpPr>
        <p:spPr bwMode="auto">
          <a:xfrm>
            <a:off x="2195513" y="4198938"/>
            <a:ext cx="104298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a:t>B</a:t>
            </a:r>
            <a:r>
              <a:rPr lang="ja-JP" altLang="en-US">
                <a:latin typeface="ＭＳ Ｐゴシック" pitchFamily="50" charset="-128"/>
              </a:rPr>
              <a:t>自動車</a:t>
            </a:r>
          </a:p>
        </p:txBody>
      </p:sp>
      <p:sp>
        <p:nvSpPr>
          <p:cNvPr id="778254" name="Rectangle 14"/>
          <p:cNvSpPr>
            <a:spLocks noChangeArrowheads="1"/>
          </p:cNvSpPr>
          <p:nvPr/>
        </p:nvSpPr>
        <p:spPr bwMode="auto">
          <a:xfrm>
            <a:off x="3238500" y="4198938"/>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12.1</a:t>
            </a:r>
          </a:p>
        </p:txBody>
      </p:sp>
      <p:sp>
        <p:nvSpPr>
          <p:cNvPr id="778255" name="Rectangle 15"/>
          <p:cNvSpPr>
            <a:spLocks noChangeArrowheads="1"/>
          </p:cNvSpPr>
          <p:nvPr/>
        </p:nvSpPr>
        <p:spPr bwMode="auto">
          <a:xfrm>
            <a:off x="3960813" y="4198938"/>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12.5</a:t>
            </a:r>
          </a:p>
        </p:txBody>
      </p:sp>
      <p:sp>
        <p:nvSpPr>
          <p:cNvPr id="778256" name="Rectangle 16"/>
          <p:cNvSpPr>
            <a:spLocks noChangeArrowheads="1"/>
          </p:cNvSpPr>
          <p:nvPr/>
        </p:nvSpPr>
        <p:spPr bwMode="auto">
          <a:xfrm>
            <a:off x="2195513" y="4486275"/>
            <a:ext cx="104298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a:t>C</a:t>
            </a:r>
            <a:r>
              <a:rPr lang="ja-JP" altLang="en-US">
                <a:latin typeface="ＭＳ Ｐゴシック" pitchFamily="50" charset="-128"/>
              </a:rPr>
              <a:t>自動車</a:t>
            </a:r>
          </a:p>
        </p:txBody>
      </p:sp>
      <p:sp>
        <p:nvSpPr>
          <p:cNvPr id="778257" name="Rectangle 17"/>
          <p:cNvSpPr>
            <a:spLocks noChangeArrowheads="1"/>
          </p:cNvSpPr>
          <p:nvPr/>
        </p:nvSpPr>
        <p:spPr bwMode="auto">
          <a:xfrm>
            <a:off x="3238500" y="4486275"/>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18.3</a:t>
            </a:r>
          </a:p>
        </p:txBody>
      </p:sp>
      <p:sp>
        <p:nvSpPr>
          <p:cNvPr id="778258" name="Rectangle 18"/>
          <p:cNvSpPr>
            <a:spLocks noChangeArrowheads="1"/>
          </p:cNvSpPr>
          <p:nvPr/>
        </p:nvSpPr>
        <p:spPr bwMode="auto">
          <a:xfrm>
            <a:off x="3960813" y="4486275"/>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17.3</a:t>
            </a:r>
          </a:p>
        </p:txBody>
      </p:sp>
      <p:sp>
        <p:nvSpPr>
          <p:cNvPr id="778259" name="Rectangle 19"/>
          <p:cNvSpPr>
            <a:spLocks noChangeArrowheads="1"/>
          </p:cNvSpPr>
          <p:nvPr/>
        </p:nvSpPr>
        <p:spPr bwMode="auto">
          <a:xfrm>
            <a:off x="2195513" y="4775200"/>
            <a:ext cx="104298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a:t>D</a:t>
            </a:r>
            <a:r>
              <a:rPr lang="ja-JP" altLang="en-US">
                <a:latin typeface="ＭＳ Ｐゴシック" pitchFamily="50" charset="-128"/>
              </a:rPr>
              <a:t>自動車</a:t>
            </a:r>
          </a:p>
        </p:txBody>
      </p:sp>
      <p:sp>
        <p:nvSpPr>
          <p:cNvPr id="778260" name="Rectangle 20"/>
          <p:cNvSpPr>
            <a:spLocks noChangeArrowheads="1"/>
          </p:cNvSpPr>
          <p:nvPr/>
        </p:nvSpPr>
        <p:spPr bwMode="auto">
          <a:xfrm>
            <a:off x="3238500" y="4775200"/>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25.3</a:t>
            </a:r>
          </a:p>
        </p:txBody>
      </p:sp>
      <p:sp>
        <p:nvSpPr>
          <p:cNvPr id="778261" name="Rectangle 21"/>
          <p:cNvSpPr>
            <a:spLocks noChangeArrowheads="1"/>
          </p:cNvSpPr>
          <p:nvPr/>
        </p:nvSpPr>
        <p:spPr bwMode="auto">
          <a:xfrm>
            <a:off x="3960813" y="4775200"/>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25.6</a:t>
            </a:r>
          </a:p>
        </p:txBody>
      </p:sp>
      <p:sp>
        <p:nvSpPr>
          <p:cNvPr id="778262" name="Rectangle 22"/>
          <p:cNvSpPr>
            <a:spLocks noChangeArrowheads="1"/>
          </p:cNvSpPr>
          <p:nvPr/>
        </p:nvSpPr>
        <p:spPr bwMode="auto">
          <a:xfrm>
            <a:off x="2195513" y="5062538"/>
            <a:ext cx="1042987"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a:latin typeface="ＭＳ Ｐゴシック" pitchFamily="50" charset="-128"/>
              </a:rPr>
              <a:t>その他</a:t>
            </a:r>
          </a:p>
        </p:txBody>
      </p:sp>
      <p:sp>
        <p:nvSpPr>
          <p:cNvPr id="778263" name="Rectangle 23"/>
          <p:cNvSpPr>
            <a:spLocks noChangeArrowheads="1"/>
          </p:cNvSpPr>
          <p:nvPr/>
        </p:nvSpPr>
        <p:spPr bwMode="auto">
          <a:xfrm>
            <a:off x="3238500" y="5062538"/>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31.5</a:t>
            </a:r>
          </a:p>
        </p:txBody>
      </p:sp>
      <p:sp>
        <p:nvSpPr>
          <p:cNvPr id="778264" name="Rectangle 24"/>
          <p:cNvSpPr>
            <a:spLocks noChangeArrowheads="1"/>
          </p:cNvSpPr>
          <p:nvPr/>
        </p:nvSpPr>
        <p:spPr bwMode="auto">
          <a:xfrm>
            <a:off x="3960813" y="5062538"/>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33.3</a:t>
            </a:r>
          </a:p>
        </p:txBody>
      </p:sp>
      <p:sp>
        <p:nvSpPr>
          <p:cNvPr id="778265" name="Rectangle 25"/>
          <p:cNvSpPr>
            <a:spLocks noChangeArrowheads="1"/>
          </p:cNvSpPr>
          <p:nvPr/>
        </p:nvSpPr>
        <p:spPr bwMode="auto">
          <a:xfrm>
            <a:off x="4676775" y="3549650"/>
            <a:ext cx="720725"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2003</a:t>
            </a:r>
            <a:r>
              <a:rPr lang="ja-JP" altLang="en-US" sz="1300">
                <a:latin typeface="ＭＳ Ｐゴシック" pitchFamily="50" charset="-128"/>
              </a:rPr>
              <a:t>年</a:t>
            </a:r>
          </a:p>
        </p:txBody>
      </p:sp>
      <p:sp>
        <p:nvSpPr>
          <p:cNvPr id="778266" name="Rectangle 26"/>
          <p:cNvSpPr>
            <a:spLocks noChangeArrowheads="1"/>
          </p:cNvSpPr>
          <p:nvPr/>
        </p:nvSpPr>
        <p:spPr bwMode="auto">
          <a:xfrm>
            <a:off x="5399088" y="3549650"/>
            <a:ext cx="720725"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2004</a:t>
            </a:r>
            <a:r>
              <a:rPr lang="ja-JP" altLang="en-US" sz="1300">
                <a:latin typeface="ＭＳ Ｐゴシック" pitchFamily="50" charset="-128"/>
              </a:rPr>
              <a:t>年</a:t>
            </a:r>
          </a:p>
        </p:txBody>
      </p:sp>
      <p:sp>
        <p:nvSpPr>
          <p:cNvPr id="778267" name="Rectangle 27"/>
          <p:cNvSpPr>
            <a:spLocks noChangeArrowheads="1"/>
          </p:cNvSpPr>
          <p:nvPr/>
        </p:nvSpPr>
        <p:spPr bwMode="auto">
          <a:xfrm>
            <a:off x="4676775" y="3910013"/>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9.8</a:t>
            </a:r>
          </a:p>
        </p:txBody>
      </p:sp>
      <p:sp>
        <p:nvSpPr>
          <p:cNvPr id="778268" name="Rectangle 28"/>
          <p:cNvSpPr>
            <a:spLocks noChangeArrowheads="1"/>
          </p:cNvSpPr>
          <p:nvPr/>
        </p:nvSpPr>
        <p:spPr bwMode="auto">
          <a:xfrm>
            <a:off x="5399088" y="3910013"/>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9.5</a:t>
            </a:r>
          </a:p>
        </p:txBody>
      </p:sp>
      <p:sp>
        <p:nvSpPr>
          <p:cNvPr id="778269" name="Rectangle 29"/>
          <p:cNvSpPr>
            <a:spLocks noChangeArrowheads="1"/>
          </p:cNvSpPr>
          <p:nvPr/>
        </p:nvSpPr>
        <p:spPr bwMode="auto">
          <a:xfrm>
            <a:off x="4676775" y="4198938"/>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15.7</a:t>
            </a:r>
          </a:p>
        </p:txBody>
      </p:sp>
      <p:sp>
        <p:nvSpPr>
          <p:cNvPr id="778270" name="Rectangle 30"/>
          <p:cNvSpPr>
            <a:spLocks noChangeArrowheads="1"/>
          </p:cNvSpPr>
          <p:nvPr/>
        </p:nvSpPr>
        <p:spPr bwMode="auto">
          <a:xfrm>
            <a:off x="5399088" y="4198938"/>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15.4</a:t>
            </a:r>
          </a:p>
        </p:txBody>
      </p:sp>
      <p:sp>
        <p:nvSpPr>
          <p:cNvPr id="778271" name="Rectangle 31"/>
          <p:cNvSpPr>
            <a:spLocks noChangeArrowheads="1"/>
          </p:cNvSpPr>
          <p:nvPr/>
        </p:nvSpPr>
        <p:spPr bwMode="auto">
          <a:xfrm>
            <a:off x="4676775" y="4486275"/>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17.8</a:t>
            </a:r>
          </a:p>
        </p:txBody>
      </p:sp>
      <p:sp>
        <p:nvSpPr>
          <p:cNvPr id="778272" name="Rectangle 32"/>
          <p:cNvSpPr>
            <a:spLocks noChangeArrowheads="1"/>
          </p:cNvSpPr>
          <p:nvPr/>
        </p:nvSpPr>
        <p:spPr bwMode="auto">
          <a:xfrm>
            <a:off x="5399088" y="4486275"/>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18.0</a:t>
            </a:r>
          </a:p>
        </p:txBody>
      </p:sp>
      <p:sp>
        <p:nvSpPr>
          <p:cNvPr id="778273" name="Rectangle 33"/>
          <p:cNvSpPr>
            <a:spLocks noChangeArrowheads="1"/>
          </p:cNvSpPr>
          <p:nvPr/>
        </p:nvSpPr>
        <p:spPr bwMode="auto">
          <a:xfrm>
            <a:off x="4676775" y="4775200"/>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27.2</a:t>
            </a:r>
          </a:p>
        </p:txBody>
      </p:sp>
      <p:sp>
        <p:nvSpPr>
          <p:cNvPr id="778274" name="Rectangle 34"/>
          <p:cNvSpPr>
            <a:spLocks noChangeArrowheads="1"/>
          </p:cNvSpPr>
          <p:nvPr/>
        </p:nvSpPr>
        <p:spPr bwMode="auto">
          <a:xfrm>
            <a:off x="5399088" y="4775200"/>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28.2</a:t>
            </a:r>
          </a:p>
        </p:txBody>
      </p:sp>
      <p:sp>
        <p:nvSpPr>
          <p:cNvPr id="778275" name="Rectangle 35"/>
          <p:cNvSpPr>
            <a:spLocks noChangeArrowheads="1"/>
          </p:cNvSpPr>
          <p:nvPr/>
        </p:nvSpPr>
        <p:spPr bwMode="auto">
          <a:xfrm>
            <a:off x="4676775" y="5062538"/>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29.5</a:t>
            </a:r>
          </a:p>
        </p:txBody>
      </p:sp>
      <p:sp>
        <p:nvSpPr>
          <p:cNvPr id="778276" name="Rectangle 36"/>
          <p:cNvSpPr>
            <a:spLocks noChangeArrowheads="1"/>
          </p:cNvSpPr>
          <p:nvPr/>
        </p:nvSpPr>
        <p:spPr bwMode="auto">
          <a:xfrm>
            <a:off x="5399088" y="5062538"/>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28.9</a:t>
            </a:r>
          </a:p>
        </p:txBody>
      </p:sp>
      <p:sp>
        <p:nvSpPr>
          <p:cNvPr id="778277" name="Rectangle 37"/>
          <p:cNvSpPr>
            <a:spLocks noChangeArrowheads="1"/>
          </p:cNvSpPr>
          <p:nvPr/>
        </p:nvSpPr>
        <p:spPr bwMode="auto">
          <a:xfrm>
            <a:off x="6119813" y="3549650"/>
            <a:ext cx="720725" cy="360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2005</a:t>
            </a:r>
            <a:r>
              <a:rPr lang="ja-JP" altLang="en-US" sz="1300">
                <a:latin typeface="ＭＳ Ｐゴシック" pitchFamily="50" charset="-128"/>
              </a:rPr>
              <a:t>年</a:t>
            </a:r>
          </a:p>
        </p:txBody>
      </p:sp>
      <p:sp>
        <p:nvSpPr>
          <p:cNvPr id="778278" name="Rectangle 38"/>
          <p:cNvSpPr>
            <a:spLocks noChangeArrowheads="1"/>
          </p:cNvSpPr>
          <p:nvPr/>
        </p:nvSpPr>
        <p:spPr bwMode="auto">
          <a:xfrm>
            <a:off x="6119813" y="3910013"/>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8.7</a:t>
            </a:r>
          </a:p>
        </p:txBody>
      </p:sp>
      <p:sp>
        <p:nvSpPr>
          <p:cNvPr id="778279" name="Rectangle 39"/>
          <p:cNvSpPr>
            <a:spLocks noChangeArrowheads="1"/>
          </p:cNvSpPr>
          <p:nvPr/>
        </p:nvSpPr>
        <p:spPr bwMode="auto">
          <a:xfrm>
            <a:off x="6119813" y="4198938"/>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16.1</a:t>
            </a:r>
          </a:p>
        </p:txBody>
      </p:sp>
      <p:sp>
        <p:nvSpPr>
          <p:cNvPr id="778280" name="Rectangle 40"/>
          <p:cNvSpPr>
            <a:spLocks noChangeArrowheads="1"/>
          </p:cNvSpPr>
          <p:nvPr/>
        </p:nvSpPr>
        <p:spPr bwMode="auto">
          <a:xfrm>
            <a:off x="6119813" y="4486275"/>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18.2</a:t>
            </a:r>
          </a:p>
        </p:txBody>
      </p:sp>
      <p:sp>
        <p:nvSpPr>
          <p:cNvPr id="778281" name="Rectangle 41"/>
          <p:cNvSpPr>
            <a:spLocks noChangeArrowheads="1"/>
          </p:cNvSpPr>
          <p:nvPr/>
        </p:nvSpPr>
        <p:spPr bwMode="auto">
          <a:xfrm>
            <a:off x="6119813" y="4775200"/>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29.1</a:t>
            </a:r>
          </a:p>
        </p:txBody>
      </p:sp>
      <p:sp>
        <p:nvSpPr>
          <p:cNvPr id="778282" name="Rectangle 42"/>
          <p:cNvSpPr>
            <a:spLocks noChangeArrowheads="1"/>
          </p:cNvSpPr>
          <p:nvPr/>
        </p:nvSpPr>
        <p:spPr bwMode="auto">
          <a:xfrm>
            <a:off x="6119813" y="5062538"/>
            <a:ext cx="720725" cy="2889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300"/>
              <a:t>27.9</a:t>
            </a:r>
          </a:p>
        </p:txBody>
      </p:sp>
      <p:sp>
        <p:nvSpPr>
          <p:cNvPr id="778283" name="Rectangle 43"/>
          <p:cNvSpPr>
            <a:spLocks noChangeArrowheads="1"/>
          </p:cNvSpPr>
          <p:nvPr/>
        </p:nvSpPr>
        <p:spPr bwMode="auto">
          <a:xfrm>
            <a:off x="2195513" y="5429250"/>
            <a:ext cx="2803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8288" indent="-180975" algn="l">
              <a:spcBef>
                <a:spcPct val="30000"/>
              </a:spcBef>
              <a:buChar char="•"/>
              <a:defRPr kumimoji="1">
                <a:solidFill>
                  <a:schemeClr val="tx1"/>
                </a:solidFill>
                <a:latin typeface="Arial" charset="0"/>
                <a:ea typeface="ＭＳ Ｐゴシック" pitchFamily="50" charset="-128"/>
              </a:defRPr>
            </a:lvl1pPr>
            <a:lvl2pPr marL="808038" indent="-285750" algn="l">
              <a:spcBef>
                <a:spcPct val="30000"/>
              </a:spcBef>
              <a:buChar char="–"/>
              <a:defRPr kumimoji="1">
                <a:solidFill>
                  <a:schemeClr val="tx1"/>
                </a:solidFill>
                <a:latin typeface="Arial" charset="0"/>
                <a:ea typeface="ＭＳ Ｐゴシック" pitchFamily="50" charset="-128"/>
              </a:defRPr>
            </a:lvl2pPr>
            <a:lvl3pPr marL="1216025" indent="-228600" algn="l">
              <a:spcBef>
                <a:spcPct val="30000"/>
              </a:spcBef>
              <a:buChar char="•"/>
              <a:defRPr kumimoji="1">
                <a:solidFill>
                  <a:schemeClr val="tx1"/>
                </a:solidFill>
                <a:latin typeface="Arial" charset="0"/>
                <a:ea typeface="ＭＳ Ｐゴシック" pitchFamily="50" charset="-128"/>
              </a:defRPr>
            </a:lvl3pPr>
            <a:lvl4pPr marL="1624013" indent="-228600" algn="l">
              <a:spcBef>
                <a:spcPct val="30000"/>
              </a:spcBef>
              <a:buChar char="–"/>
              <a:defRPr kumimoji="1">
                <a:solidFill>
                  <a:schemeClr val="tx1"/>
                </a:solidFill>
                <a:latin typeface="Arial" charset="0"/>
                <a:ea typeface="ＭＳ Ｐゴシック" pitchFamily="50" charset="-128"/>
              </a:defRPr>
            </a:lvl4pPr>
            <a:lvl5pPr marL="2057400" indent="-228600" algn="l">
              <a:spcBef>
                <a:spcPct val="30000"/>
              </a:spcBef>
              <a:buChar char="»"/>
              <a:defRPr kumimoji="1">
                <a:solidFill>
                  <a:schemeClr val="tx1"/>
                </a:solidFill>
                <a:latin typeface="Arial" charset="0"/>
                <a:ea typeface="ＭＳ Ｐゴシック" pitchFamily="50" charset="-128"/>
              </a:defRPr>
            </a:lvl5pPr>
            <a:lvl6pPr marL="2514600" indent="-228600" fontAlgn="base">
              <a:spcBef>
                <a:spcPct val="30000"/>
              </a:spcBef>
              <a:spcAft>
                <a:spcPct val="0"/>
              </a:spcAft>
              <a:buChar char="»"/>
              <a:defRPr kumimoji="1">
                <a:solidFill>
                  <a:schemeClr val="tx1"/>
                </a:solidFill>
                <a:latin typeface="Arial" charset="0"/>
                <a:ea typeface="ＭＳ Ｐゴシック" pitchFamily="50" charset="-128"/>
              </a:defRPr>
            </a:lvl6pPr>
            <a:lvl7pPr marL="2971800" indent="-228600" fontAlgn="base">
              <a:spcBef>
                <a:spcPct val="30000"/>
              </a:spcBef>
              <a:spcAft>
                <a:spcPct val="0"/>
              </a:spcAft>
              <a:buChar char="»"/>
              <a:defRPr kumimoji="1">
                <a:solidFill>
                  <a:schemeClr val="tx1"/>
                </a:solidFill>
                <a:latin typeface="Arial" charset="0"/>
                <a:ea typeface="ＭＳ Ｐゴシック" pitchFamily="50" charset="-128"/>
              </a:defRPr>
            </a:lvl7pPr>
            <a:lvl8pPr marL="3429000" indent="-228600" fontAlgn="base">
              <a:spcBef>
                <a:spcPct val="30000"/>
              </a:spcBef>
              <a:spcAft>
                <a:spcPct val="0"/>
              </a:spcAft>
              <a:buChar char="»"/>
              <a:defRPr kumimoji="1">
                <a:solidFill>
                  <a:schemeClr val="tx1"/>
                </a:solidFill>
                <a:latin typeface="Arial" charset="0"/>
                <a:ea typeface="ＭＳ Ｐゴシック" pitchFamily="50" charset="-128"/>
              </a:defRPr>
            </a:lvl8pPr>
            <a:lvl9pPr marL="3886200" indent="-228600" fontAlgn="base">
              <a:spcBef>
                <a:spcPct val="30000"/>
              </a:spcBef>
              <a:spcAft>
                <a:spcPct val="0"/>
              </a:spcAft>
              <a:buChar char="»"/>
              <a:defRPr kumimoji="1">
                <a:solidFill>
                  <a:schemeClr val="tx1"/>
                </a:solidFill>
                <a:latin typeface="Arial" charset="0"/>
                <a:ea typeface="ＭＳ Ｐゴシック" pitchFamily="50" charset="-128"/>
              </a:defRPr>
            </a:lvl9pPr>
          </a:lstStyle>
          <a:p>
            <a:pPr>
              <a:buFontTx/>
              <a:buNone/>
            </a:pPr>
            <a:r>
              <a:rPr lang="ja-JP" altLang="en-US" sz="1200">
                <a:latin typeface="ＭＳ Ｐゴシック" pitchFamily="50" charset="-128"/>
              </a:rPr>
              <a:t>データ出所：</a:t>
            </a:r>
            <a:r>
              <a:rPr lang="en-US" altLang="ja-JP" sz="1200"/>
              <a:t>Y</a:t>
            </a:r>
            <a:r>
              <a:rPr lang="ja-JP" altLang="en-US" sz="1200">
                <a:latin typeface="ＭＳ Ｐゴシック" pitchFamily="50" charset="-128"/>
              </a:rPr>
              <a:t>国　自動車総合研究所</a:t>
            </a:r>
          </a:p>
        </p:txBody>
      </p:sp>
      <p:sp>
        <p:nvSpPr>
          <p:cNvPr id="778284" name="Text Box 44"/>
          <p:cNvSpPr txBox="1">
            <a:spLocks noChangeArrowheads="1"/>
          </p:cNvSpPr>
          <p:nvPr/>
        </p:nvSpPr>
        <p:spPr bwMode="auto">
          <a:xfrm>
            <a:off x="2613025" y="3176588"/>
            <a:ext cx="39036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t>Y</a:t>
            </a:r>
            <a:r>
              <a:rPr lang="ja-JP" altLang="en-US" sz="1600" b="1"/>
              <a:t>国自動車メーカーの国内シェア（単位：％）</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スライド番号プレースホルダー 3"/>
          <p:cNvSpPr>
            <a:spLocks noGrp="1"/>
          </p:cNvSpPr>
          <p:nvPr>
            <p:ph type="sldNum" sz="quarter" idx="10"/>
          </p:nvPr>
        </p:nvSpPr>
        <p:spPr/>
        <p:txBody>
          <a:bodyPr/>
          <a:lstStyle/>
          <a:p>
            <a:fld id="{200BF714-4EEB-459F-AD7D-3BC459202A34}" type="slidenum">
              <a:rPr lang="en-US" altLang="ja-JP"/>
              <a:pPr/>
              <a:t>70</a:t>
            </a:fld>
            <a:endParaRPr lang="en-US" altLang="ja-JP"/>
          </a:p>
        </p:txBody>
      </p:sp>
      <p:sp>
        <p:nvSpPr>
          <p:cNvPr id="779266"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a:t>
            </a:r>
            <a:r>
              <a:rPr lang="en-US" altLang="ja-JP"/>
              <a:t>》Y</a:t>
            </a:r>
            <a:r>
              <a:rPr lang="ja-JP" altLang="en-US"/>
              <a:t>国自動車メーカーの国内シェア推移</a:t>
            </a:r>
          </a:p>
        </p:txBody>
      </p:sp>
      <p:sp>
        <p:nvSpPr>
          <p:cNvPr id="779267" name="Rectangle 3"/>
          <p:cNvSpPr>
            <a:spLocks noGrp="1" noChangeArrowheads="1"/>
          </p:cNvSpPr>
          <p:nvPr>
            <p:ph type="body" idx="1"/>
          </p:nvPr>
        </p:nvSpPr>
        <p:spPr>
          <a:xfrm>
            <a:off x="457200" y="1128713"/>
            <a:ext cx="8218488" cy="641350"/>
          </a:xfrm>
          <a:noFill/>
          <a:ln/>
        </p:spPr>
        <p:txBody>
          <a:bodyPr/>
          <a:lstStyle/>
          <a:p>
            <a:r>
              <a:rPr lang="en-US" altLang="ja-JP"/>
              <a:t>A</a:t>
            </a:r>
            <a:r>
              <a:rPr lang="ja-JP" altLang="en-US"/>
              <a:t>自動車は、</a:t>
            </a:r>
            <a:r>
              <a:rPr lang="en-US" altLang="ja-JP"/>
              <a:t>2003</a:t>
            </a:r>
            <a:r>
              <a:rPr lang="ja-JP" altLang="en-US"/>
              <a:t>年のリコール問題が原因で国内シェアを落としており、</a:t>
            </a:r>
            <a:r>
              <a:rPr lang="en-US" altLang="ja-JP"/>
              <a:t>B</a:t>
            </a:r>
            <a:r>
              <a:rPr lang="ja-JP" altLang="en-US"/>
              <a:t>自動車との差は広がる一方である。</a:t>
            </a:r>
          </a:p>
        </p:txBody>
      </p:sp>
      <p:sp>
        <p:nvSpPr>
          <p:cNvPr id="779268" name="Rectangle 4"/>
          <p:cNvSpPr>
            <a:spLocks noChangeArrowheads="1"/>
          </p:cNvSpPr>
          <p:nvPr/>
        </p:nvSpPr>
        <p:spPr bwMode="auto">
          <a:xfrm>
            <a:off x="2505075" y="2759075"/>
            <a:ext cx="42830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9269" name="Line 5"/>
          <p:cNvSpPr>
            <a:spLocks noChangeShapeType="1"/>
          </p:cNvSpPr>
          <p:nvPr/>
        </p:nvSpPr>
        <p:spPr bwMode="auto">
          <a:xfrm>
            <a:off x="2505075" y="4735513"/>
            <a:ext cx="4283075" cy="15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70" name="Line 6"/>
          <p:cNvSpPr>
            <a:spLocks noChangeShapeType="1"/>
          </p:cNvSpPr>
          <p:nvPr/>
        </p:nvSpPr>
        <p:spPr bwMode="auto">
          <a:xfrm>
            <a:off x="2505075" y="4238625"/>
            <a:ext cx="4283075" cy="15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71" name="Line 7"/>
          <p:cNvSpPr>
            <a:spLocks noChangeShapeType="1"/>
          </p:cNvSpPr>
          <p:nvPr/>
        </p:nvSpPr>
        <p:spPr bwMode="auto">
          <a:xfrm>
            <a:off x="2505075" y="3752850"/>
            <a:ext cx="4283075" cy="15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72" name="Line 8"/>
          <p:cNvSpPr>
            <a:spLocks noChangeShapeType="1"/>
          </p:cNvSpPr>
          <p:nvPr/>
        </p:nvSpPr>
        <p:spPr bwMode="auto">
          <a:xfrm>
            <a:off x="2505075" y="3255963"/>
            <a:ext cx="4283075" cy="15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73" name="Line 9"/>
          <p:cNvSpPr>
            <a:spLocks noChangeShapeType="1"/>
          </p:cNvSpPr>
          <p:nvPr/>
        </p:nvSpPr>
        <p:spPr bwMode="auto">
          <a:xfrm>
            <a:off x="2505075" y="2759075"/>
            <a:ext cx="4283075" cy="15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74" name="Rectangle 10"/>
          <p:cNvSpPr>
            <a:spLocks noChangeArrowheads="1"/>
          </p:cNvSpPr>
          <p:nvPr/>
        </p:nvSpPr>
        <p:spPr bwMode="auto">
          <a:xfrm>
            <a:off x="2505075" y="2759075"/>
            <a:ext cx="4283075" cy="2473325"/>
          </a:xfrm>
          <a:prstGeom prst="rect">
            <a:avLst/>
          </a:prstGeom>
          <a:noFill/>
          <a:ln w="1111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9275" name="Rectangle 11" descr="20%"/>
          <p:cNvSpPr>
            <a:spLocks noChangeArrowheads="1"/>
          </p:cNvSpPr>
          <p:nvPr/>
        </p:nvSpPr>
        <p:spPr bwMode="auto">
          <a:xfrm>
            <a:off x="2754313" y="4602163"/>
            <a:ext cx="350837" cy="630237"/>
          </a:xfrm>
          <a:prstGeom prst="rect">
            <a:avLst/>
          </a:prstGeom>
          <a:pattFill prst="pct20">
            <a:fgClr>
              <a:srgbClr val="99CCFF"/>
            </a:fgClr>
            <a:bgClr>
              <a:srgbClr val="FFFFFF"/>
            </a:bgClr>
          </a:pattFill>
          <a:ln w="11176">
            <a:solidFill>
              <a:srgbClr val="000000"/>
            </a:solidFill>
            <a:miter lim="800000"/>
            <a:headEnd/>
            <a:tailEnd/>
          </a:ln>
        </p:spPr>
        <p:txBody>
          <a:bodyPr/>
          <a:lstStyle/>
          <a:p>
            <a:endParaRPr lang="ja-JP" altLang="en-US"/>
          </a:p>
        </p:txBody>
      </p:sp>
      <p:sp>
        <p:nvSpPr>
          <p:cNvPr id="779276" name="Rectangle 12" descr="20%"/>
          <p:cNvSpPr>
            <a:spLocks noChangeArrowheads="1"/>
          </p:cNvSpPr>
          <p:nvPr/>
        </p:nvSpPr>
        <p:spPr bwMode="auto">
          <a:xfrm>
            <a:off x="3613150" y="4602163"/>
            <a:ext cx="350838" cy="630237"/>
          </a:xfrm>
          <a:prstGeom prst="rect">
            <a:avLst/>
          </a:prstGeom>
          <a:pattFill prst="pct20">
            <a:fgClr>
              <a:srgbClr val="99CCFF"/>
            </a:fgClr>
            <a:bgClr>
              <a:srgbClr val="FFFFFF"/>
            </a:bgClr>
          </a:pattFill>
          <a:ln w="11176">
            <a:solidFill>
              <a:srgbClr val="000000"/>
            </a:solidFill>
            <a:miter lim="800000"/>
            <a:headEnd/>
            <a:tailEnd/>
          </a:ln>
        </p:spPr>
        <p:txBody>
          <a:bodyPr/>
          <a:lstStyle/>
          <a:p>
            <a:endParaRPr lang="ja-JP" altLang="en-US"/>
          </a:p>
        </p:txBody>
      </p:sp>
      <p:sp>
        <p:nvSpPr>
          <p:cNvPr id="779277" name="Line 13"/>
          <p:cNvSpPr>
            <a:spLocks noChangeShapeType="1"/>
          </p:cNvSpPr>
          <p:nvPr/>
        </p:nvSpPr>
        <p:spPr bwMode="auto">
          <a:xfrm>
            <a:off x="3105150" y="4602163"/>
            <a:ext cx="5080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78" name="Rectangle 14" descr="20%"/>
          <p:cNvSpPr>
            <a:spLocks noChangeArrowheads="1"/>
          </p:cNvSpPr>
          <p:nvPr/>
        </p:nvSpPr>
        <p:spPr bwMode="auto">
          <a:xfrm>
            <a:off x="4471988" y="4560888"/>
            <a:ext cx="341312" cy="671512"/>
          </a:xfrm>
          <a:prstGeom prst="rect">
            <a:avLst/>
          </a:prstGeom>
          <a:pattFill prst="pct20">
            <a:fgClr>
              <a:srgbClr val="99CCFF"/>
            </a:fgClr>
            <a:bgClr>
              <a:srgbClr val="FFFFFF"/>
            </a:bgClr>
          </a:pattFill>
          <a:ln w="11176">
            <a:solidFill>
              <a:srgbClr val="000000"/>
            </a:solidFill>
            <a:miter lim="800000"/>
            <a:headEnd/>
            <a:tailEnd/>
          </a:ln>
        </p:spPr>
        <p:txBody>
          <a:bodyPr/>
          <a:lstStyle/>
          <a:p>
            <a:endParaRPr lang="ja-JP" altLang="en-US"/>
          </a:p>
        </p:txBody>
      </p:sp>
      <p:sp>
        <p:nvSpPr>
          <p:cNvPr id="779279" name="Line 15"/>
          <p:cNvSpPr>
            <a:spLocks noChangeShapeType="1"/>
          </p:cNvSpPr>
          <p:nvPr/>
        </p:nvSpPr>
        <p:spPr bwMode="auto">
          <a:xfrm flipV="1">
            <a:off x="3963988" y="4560888"/>
            <a:ext cx="50800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80" name="Rectangle 16" descr="20%"/>
          <p:cNvSpPr>
            <a:spLocks noChangeArrowheads="1"/>
          </p:cNvSpPr>
          <p:nvPr/>
        </p:nvSpPr>
        <p:spPr bwMode="auto">
          <a:xfrm>
            <a:off x="5319713" y="4538663"/>
            <a:ext cx="352425" cy="693737"/>
          </a:xfrm>
          <a:prstGeom prst="rect">
            <a:avLst/>
          </a:prstGeom>
          <a:pattFill prst="pct20">
            <a:fgClr>
              <a:srgbClr val="99CCFF"/>
            </a:fgClr>
            <a:bgClr>
              <a:srgbClr val="FFFFFF"/>
            </a:bgClr>
          </a:pattFill>
          <a:ln w="11176">
            <a:solidFill>
              <a:srgbClr val="000000"/>
            </a:solidFill>
            <a:miter lim="800000"/>
            <a:headEnd/>
            <a:tailEnd/>
          </a:ln>
        </p:spPr>
        <p:txBody>
          <a:bodyPr/>
          <a:lstStyle/>
          <a:p>
            <a:endParaRPr lang="ja-JP" altLang="en-US"/>
          </a:p>
        </p:txBody>
      </p:sp>
      <p:sp>
        <p:nvSpPr>
          <p:cNvPr id="779281" name="Line 17"/>
          <p:cNvSpPr>
            <a:spLocks noChangeShapeType="1"/>
          </p:cNvSpPr>
          <p:nvPr/>
        </p:nvSpPr>
        <p:spPr bwMode="auto">
          <a:xfrm flipV="1">
            <a:off x="4813300" y="4538663"/>
            <a:ext cx="506413" cy="22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82" name="Rectangle 18" descr="20%"/>
          <p:cNvSpPr>
            <a:spLocks noChangeArrowheads="1"/>
          </p:cNvSpPr>
          <p:nvPr/>
        </p:nvSpPr>
        <p:spPr bwMode="auto">
          <a:xfrm>
            <a:off x="6178550" y="4518025"/>
            <a:ext cx="350838" cy="714375"/>
          </a:xfrm>
          <a:prstGeom prst="rect">
            <a:avLst/>
          </a:prstGeom>
          <a:pattFill prst="pct20">
            <a:fgClr>
              <a:srgbClr val="99CCFF"/>
            </a:fgClr>
            <a:bgClr>
              <a:srgbClr val="FFFFFF"/>
            </a:bgClr>
          </a:pattFill>
          <a:ln w="11176">
            <a:solidFill>
              <a:srgbClr val="000000"/>
            </a:solidFill>
            <a:miter lim="800000"/>
            <a:headEnd/>
            <a:tailEnd/>
          </a:ln>
        </p:spPr>
        <p:txBody>
          <a:bodyPr/>
          <a:lstStyle/>
          <a:p>
            <a:endParaRPr lang="ja-JP" altLang="en-US"/>
          </a:p>
        </p:txBody>
      </p:sp>
      <p:sp>
        <p:nvSpPr>
          <p:cNvPr id="779283" name="Line 19"/>
          <p:cNvSpPr>
            <a:spLocks noChangeShapeType="1"/>
          </p:cNvSpPr>
          <p:nvPr/>
        </p:nvSpPr>
        <p:spPr bwMode="auto">
          <a:xfrm flipV="1">
            <a:off x="5632450" y="4518025"/>
            <a:ext cx="506413"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84" name="Rectangle 20" descr="右上がり対角線 (太)"/>
          <p:cNvSpPr>
            <a:spLocks noChangeArrowheads="1"/>
          </p:cNvSpPr>
          <p:nvPr/>
        </p:nvSpPr>
        <p:spPr bwMode="auto">
          <a:xfrm>
            <a:off x="2754313" y="4156075"/>
            <a:ext cx="350837" cy="446088"/>
          </a:xfrm>
          <a:prstGeom prst="rect">
            <a:avLst/>
          </a:prstGeom>
          <a:pattFill prst="wdUpDiag">
            <a:fgClr>
              <a:srgbClr val="CCFFCC"/>
            </a:fgClr>
            <a:bgClr>
              <a:srgbClr val="FFFFFF"/>
            </a:bgClr>
          </a:pattFill>
          <a:ln w="11176">
            <a:solidFill>
              <a:srgbClr val="000000"/>
            </a:solidFill>
            <a:miter lim="800000"/>
            <a:headEnd/>
            <a:tailEnd/>
          </a:ln>
        </p:spPr>
        <p:txBody>
          <a:bodyPr/>
          <a:lstStyle/>
          <a:p>
            <a:endParaRPr lang="ja-JP" altLang="en-US"/>
          </a:p>
        </p:txBody>
      </p:sp>
      <p:sp>
        <p:nvSpPr>
          <p:cNvPr id="779285" name="Rectangle 21" descr="右上がり対角線 (太)"/>
          <p:cNvSpPr>
            <a:spLocks noChangeArrowheads="1"/>
          </p:cNvSpPr>
          <p:nvPr/>
        </p:nvSpPr>
        <p:spPr bwMode="auto">
          <a:xfrm>
            <a:off x="3613150" y="4167188"/>
            <a:ext cx="350838" cy="434975"/>
          </a:xfrm>
          <a:prstGeom prst="rect">
            <a:avLst/>
          </a:prstGeom>
          <a:pattFill prst="wdUpDiag">
            <a:fgClr>
              <a:srgbClr val="CCFFCC"/>
            </a:fgClr>
            <a:bgClr>
              <a:srgbClr val="FFFFFF"/>
            </a:bgClr>
          </a:pattFill>
          <a:ln w="11176">
            <a:solidFill>
              <a:srgbClr val="000000"/>
            </a:solidFill>
            <a:miter lim="800000"/>
            <a:headEnd/>
            <a:tailEnd/>
          </a:ln>
        </p:spPr>
        <p:txBody>
          <a:bodyPr/>
          <a:lstStyle/>
          <a:p>
            <a:endParaRPr lang="ja-JP" altLang="en-US"/>
          </a:p>
        </p:txBody>
      </p:sp>
      <p:sp>
        <p:nvSpPr>
          <p:cNvPr id="779286" name="Line 22"/>
          <p:cNvSpPr>
            <a:spLocks noChangeShapeType="1"/>
          </p:cNvSpPr>
          <p:nvPr/>
        </p:nvSpPr>
        <p:spPr bwMode="auto">
          <a:xfrm>
            <a:off x="3105150" y="4156075"/>
            <a:ext cx="508000" cy="111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87" name="Rectangle 23" descr="右上がり対角線 (太)"/>
          <p:cNvSpPr>
            <a:spLocks noChangeArrowheads="1"/>
          </p:cNvSpPr>
          <p:nvPr/>
        </p:nvSpPr>
        <p:spPr bwMode="auto">
          <a:xfrm>
            <a:off x="4471988" y="4125913"/>
            <a:ext cx="341312" cy="434975"/>
          </a:xfrm>
          <a:prstGeom prst="rect">
            <a:avLst/>
          </a:prstGeom>
          <a:pattFill prst="wdUpDiag">
            <a:fgClr>
              <a:srgbClr val="CCFFCC"/>
            </a:fgClr>
            <a:bgClr>
              <a:srgbClr val="FFFFFF"/>
            </a:bgClr>
          </a:pattFill>
          <a:ln w="11176">
            <a:solidFill>
              <a:srgbClr val="000000"/>
            </a:solidFill>
            <a:miter lim="800000"/>
            <a:headEnd/>
            <a:tailEnd/>
          </a:ln>
        </p:spPr>
        <p:txBody>
          <a:bodyPr/>
          <a:lstStyle/>
          <a:p>
            <a:endParaRPr lang="ja-JP" altLang="en-US"/>
          </a:p>
        </p:txBody>
      </p:sp>
      <p:sp>
        <p:nvSpPr>
          <p:cNvPr id="779288" name="Line 24"/>
          <p:cNvSpPr>
            <a:spLocks noChangeShapeType="1"/>
          </p:cNvSpPr>
          <p:nvPr/>
        </p:nvSpPr>
        <p:spPr bwMode="auto">
          <a:xfrm flipV="1">
            <a:off x="3963988" y="4125913"/>
            <a:ext cx="50800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89" name="Rectangle 25" descr="右上がり対角線 (太)"/>
          <p:cNvSpPr>
            <a:spLocks noChangeArrowheads="1"/>
          </p:cNvSpPr>
          <p:nvPr/>
        </p:nvSpPr>
        <p:spPr bwMode="auto">
          <a:xfrm>
            <a:off x="5319713" y="4094163"/>
            <a:ext cx="352425" cy="444500"/>
          </a:xfrm>
          <a:prstGeom prst="rect">
            <a:avLst/>
          </a:prstGeom>
          <a:pattFill prst="wdUpDiag">
            <a:fgClr>
              <a:srgbClr val="CCFFCC"/>
            </a:fgClr>
            <a:bgClr>
              <a:srgbClr val="FFFFFF"/>
            </a:bgClr>
          </a:pattFill>
          <a:ln w="11176">
            <a:solidFill>
              <a:srgbClr val="000000"/>
            </a:solidFill>
            <a:miter lim="800000"/>
            <a:headEnd/>
            <a:tailEnd/>
          </a:ln>
        </p:spPr>
        <p:txBody>
          <a:bodyPr/>
          <a:lstStyle/>
          <a:p>
            <a:endParaRPr lang="ja-JP" altLang="en-US"/>
          </a:p>
        </p:txBody>
      </p:sp>
      <p:sp>
        <p:nvSpPr>
          <p:cNvPr id="779290" name="Line 26"/>
          <p:cNvSpPr>
            <a:spLocks noChangeShapeType="1"/>
          </p:cNvSpPr>
          <p:nvPr/>
        </p:nvSpPr>
        <p:spPr bwMode="auto">
          <a:xfrm flipV="1">
            <a:off x="4813300" y="4094163"/>
            <a:ext cx="506413" cy="317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91" name="Rectangle 27" descr="右上がり対角線 (太)"/>
          <p:cNvSpPr>
            <a:spLocks noChangeArrowheads="1"/>
          </p:cNvSpPr>
          <p:nvPr/>
        </p:nvSpPr>
        <p:spPr bwMode="auto">
          <a:xfrm>
            <a:off x="6178550" y="4064000"/>
            <a:ext cx="350838" cy="454025"/>
          </a:xfrm>
          <a:prstGeom prst="rect">
            <a:avLst/>
          </a:prstGeom>
          <a:pattFill prst="wdUpDiag">
            <a:fgClr>
              <a:srgbClr val="CCFFCC"/>
            </a:fgClr>
            <a:bgClr>
              <a:srgbClr val="FFFFFF"/>
            </a:bgClr>
          </a:pattFill>
          <a:ln w="11176">
            <a:solidFill>
              <a:srgbClr val="000000"/>
            </a:solidFill>
            <a:miter lim="800000"/>
            <a:headEnd/>
            <a:tailEnd/>
          </a:ln>
        </p:spPr>
        <p:txBody>
          <a:bodyPr/>
          <a:lstStyle/>
          <a:p>
            <a:endParaRPr lang="ja-JP" altLang="en-US"/>
          </a:p>
        </p:txBody>
      </p:sp>
      <p:sp>
        <p:nvSpPr>
          <p:cNvPr id="779292" name="Line 28"/>
          <p:cNvSpPr>
            <a:spLocks noChangeShapeType="1"/>
          </p:cNvSpPr>
          <p:nvPr/>
        </p:nvSpPr>
        <p:spPr bwMode="auto">
          <a:xfrm flipV="1">
            <a:off x="5646738" y="4064000"/>
            <a:ext cx="506412" cy="301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93" name="Rectangle 29" descr="縦線"/>
          <p:cNvSpPr>
            <a:spLocks noChangeArrowheads="1"/>
          </p:cNvSpPr>
          <p:nvPr/>
        </p:nvSpPr>
        <p:spPr bwMode="auto">
          <a:xfrm>
            <a:off x="2754313" y="3856038"/>
            <a:ext cx="350837" cy="300037"/>
          </a:xfrm>
          <a:prstGeom prst="rect">
            <a:avLst/>
          </a:prstGeom>
          <a:pattFill prst="ltVert">
            <a:fgClr>
              <a:srgbClr val="FFCC99"/>
            </a:fgClr>
            <a:bgClr>
              <a:srgbClr val="FFFFFF"/>
            </a:bgClr>
          </a:pattFill>
          <a:ln w="11176">
            <a:solidFill>
              <a:srgbClr val="000000"/>
            </a:solidFill>
            <a:miter lim="800000"/>
            <a:headEnd/>
            <a:tailEnd/>
          </a:ln>
        </p:spPr>
        <p:txBody>
          <a:bodyPr/>
          <a:lstStyle/>
          <a:p>
            <a:endParaRPr lang="ja-JP" altLang="en-US"/>
          </a:p>
        </p:txBody>
      </p:sp>
      <p:sp>
        <p:nvSpPr>
          <p:cNvPr id="779294" name="Rectangle 30" descr="縦線"/>
          <p:cNvSpPr>
            <a:spLocks noChangeArrowheads="1"/>
          </p:cNvSpPr>
          <p:nvPr/>
        </p:nvSpPr>
        <p:spPr bwMode="auto">
          <a:xfrm>
            <a:off x="3613150" y="3867150"/>
            <a:ext cx="350838" cy="300038"/>
          </a:xfrm>
          <a:prstGeom prst="rect">
            <a:avLst/>
          </a:prstGeom>
          <a:pattFill prst="ltVert">
            <a:fgClr>
              <a:srgbClr val="FFCC99"/>
            </a:fgClr>
            <a:bgClr>
              <a:srgbClr val="FFFFFF"/>
            </a:bgClr>
          </a:pattFill>
          <a:ln w="11176">
            <a:solidFill>
              <a:srgbClr val="000000"/>
            </a:solidFill>
            <a:miter lim="800000"/>
            <a:headEnd/>
            <a:tailEnd/>
          </a:ln>
        </p:spPr>
        <p:txBody>
          <a:bodyPr/>
          <a:lstStyle/>
          <a:p>
            <a:endParaRPr lang="ja-JP" altLang="en-US"/>
          </a:p>
        </p:txBody>
      </p:sp>
      <p:sp>
        <p:nvSpPr>
          <p:cNvPr id="779295" name="Line 31"/>
          <p:cNvSpPr>
            <a:spLocks noChangeShapeType="1"/>
          </p:cNvSpPr>
          <p:nvPr/>
        </p:nvSpPr>
        <p:spPr bwMode="auto">
          <a:xfrm>
            <a:off x="3079750" y="3856038"/>
            <a:ext cx="508000" cy="11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96" name="Rectangle 32" descr="縦線"/>
          <p:cNvSpPr>
            <a:spLocks noChangeArrowheads="1"/>
          </p:cNvSpPr>
          <p:nvPr/>
        </p:nvSpPr>
        <p:spPr bwMode="auto">
          <a:xfrm>
            <a:off x="4471988" y="3732213"/>
            <a:ext cx="341312" cy="393700"/>
          </a:xfrm>
          <a:prstGeom prst="rect">
            <a:avLst/>
          </a:prstGeom>
          <a:pattFill prst="ltVert">
            <a:fgClr>
              <a:srgbClr val="FFCC99"/>
            </a:fgClr>
            <a:bgClr>
              <a:srgbClr val="FFFFFF"/>
            </a:bgClr>
          </a:pattFill>
          <a:ln w="11176">
            <a:solidFill>
              <a:srgbClr val="000000"/>
            </a:solidFill>
            <a:miter lim="800000"/>
            <a:headEnd/>
            <a:tailEnd/>
          </a:ln>
        </p:spPr>
        <p:txBody>
          <a:bodyPr/>
          <a:lstStyle/>
          <a:p>
            <a:endParaRPr lang="ja-JP" altLang="en-US"/>
          </a:p>
        </p:txBody>
      </p:sp>
      <p:sp>
        <p:nvSpPr>
          <p:cNvPr id="779297" name="Line 33"/>
          <p:cNvSpPr>
            <a:spLocks noChangeShapeType="1"/>
          </p:cNvSpPr>
          <p:nvPr/>
        </p:nvSpPr>
        <p:spPr bwMode="auto">
          <a:xfrm flipV="1">
            <a:off x="3938588" y="3732213"/>
            <a:ext cx="508000" cy="134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298" name="Rectangle 34" descr="縦線"/>
          <p:cNvSpPr>
            <a:spLocks noChangeArrowheads="1"/>
          </p:cNvSpPr>
          <p:nvPr/>
        </p:nvSpPr>
        <p:spPr bwMode="auto">
          <a:xfrm>
            <a:off x="5319713" y="3711575"/>
            <a:ext cx="352425" cy="382588"/>
          </a:xfrm>
          <a:prstGeom prst="rect">
            <a:avLst/>
          </a:prstGeom>
          <a:pattFill prst="ltVert">
            <a:fgClr>
              <a:srgbClr val="FFCC99"/>
            </a:fgClr>
            <a:bgClr>
              <a:srgbClr val="FFFFFF"/>
            </a:bgClr>
          </a:pattFill>
          <a:ln w="11176">
            <a:solidFill>
              <a:srgbClr val="000000"/>
            </a:solidFill>
            <a:miter lim="800000"/>
            <a:headEnd/>
            <a:tailEnd/>
          </a:ln>
        </p:spPr>
        <p:txBody>
          <a:bodyPr/>
          <a:lstStyle/>
          <a:p>
            <a:endParaRPr lang="ja-JP" altLang="en-US"/>
          </a:p>
        </p:txBody>
      </p:sp>
      <p:sp>
        <p:nvSpPr>
          <p:cNvPr id="779299" name="Line 35"/>
          <p:cNvSpPr>
            <a:spLocks noChangeShapeType="1"/>
          </p:cNvSpPr>
          <p:nvPr/>
        </p:nvSpPr>
        <p:spPr bwMode="auto">
          <a:xfrm flipV="1">
            <a:off x="4787900" y="3711575"/>
            <a:ext cx="506413"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00" name="Rectangle 36" descr="縦線"/>
          <p:cNvSpPr>
            <a:spLocks noChangeArrowheads="1"/>
          </p:cNvSpPr>
          <p:nvPr/>
        </p:nvSpPr>
        <p:spPr bwMode="auto">
          <a:xfrm>
            <a:off x="6178550" y="3670300"/>
            <a:ext cx="350838" cy="393700"/>
          </a:xfrm>
          <a:prstGeom prst="rect">
            <a:avLst/>
          </a:prstGeom>
          <a:pattFill prst="ltVert">
            <a:fgClr>
              <a:srgbClr val="FFCC99"/>
            </a:fgClr>
            <a:bgClr>
              <a:srgbClr val="FFFFFF"/>
            </a:bgClr>
          </a:pattFill>
          <a:ln w="11176">
            <a:solidFill>
              <a:srgbClr val="000000"/>
            </a:solidFill>
            <a:miter lim="800000"/>
            <a:headEnd/>
            <a:tailEnd/>
          </a:ln>
        </p:spPr>
        <p:txBody>
          <a:bodyPr/>
          <a:lstStyle/>
          <a:p>
            <a:endParaRPr lang="ja-JP" altLang="en-US"/>
          </a:p>
        </p:txBody>
      </p:sp>
      <p:sp>
        <p:nvSpPr>
          <p:cNvPr id="779301" name="Line 37"/>
          <p:cNvSpPr>
            <a:spLocks noChangeShapeType="1"/>
          </p:cNvSpPr>
          <p:nvPr/>
        </p:nvSpPr>
        <p:spPr bwMode="auto">
          <a:xfrm flipV="1">
            <a:off x="5646738" y="3670300"/>
            <a:ext cx="506412"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02" name="Rectangle 38"/>
          <p:cNvSpPr>
            <a:spLocks noChangeArrowheads="1"/>
          </p:cNvSpPr>
          <p:nvPr/>
        </p:nvSpPr>
        <p:spPr bwMode="auto">
          <a:xfrm>
            <a:off x="2754313" y="3535363"/>
            <a:ext cx="350837" cy="320675"/>
          </a:xfrm>
          <a:prstGeom prst="rect">
            <a:avLst/>
          </a:prstGeom>
          <a:solidFill>
            <a:srgbClr val="FFCC00"/>
          </a:solidFill>
          <a:ln w="11113">
            <a:solidFill>
              <a:srgbClr val="000000"/>
            </a:solidFill>
            <a:miter lim="800000"/>
            <a:headEnd/>
            <a:tailEnd/>
          </a:ln>
        </p:spPr>
        <p:txBody>
          <a:bodyPr/>
          <a:lstStyle/>
          <a:p>
            <a:endParaRPr lang="ja-JP" altLang="en-US"/>
          </a:p>
        </p:txBody>
      </p:sp>
      <p:sp>
        <p:nvSpPr>
          <p:cNvPr id="779303" name="Rectangle 39"/>
          <p:cNvSpPr>
            <a:spLocks noChangeArrowheads="1"/>
          </p:cNvSpPr>
          <p:nvPr/>
        </p:nvSpPr>
        <p:spPr bwMode="auto">
          <a:xfrm>
            <a:off x="3613150" y="3576638"/>
            <a:ext cx="350838" cy="290512"/>
          </a:xfrm>
          <a:prstGeom prst="rect">
            <a:avLst/>
          </a:prstGeom>
          <a:solidFill>
            <a:srgbClr val="FFCC00"/>
          </a:solidFill>
          <a:ln w="11113">
            <a:solidFill>
              <a:srgbClr val="000000"/>
            </a:solidFill>
            <a:miter lim="800000"/>
            <a:headEnd/>
            <a:tailEnd/>
          </a:ln>
        </p:spPr>
        <p:txBody>
          <a:bodyPr/>
          <a:lstStyle/>
          <a:p>
            <a:endParaRPr lang="ja-JP" altLang="en-US"/>
          </a:p>
        </p:txBody>
      </p:sp>
      <p:sp>
        <p:nvSpPr>
          <p:cNvPr id="779304" name="Line 40"/>
          <p:cNvSpPr>
            <a:spLocks noChangeShapeType="1"/>
          </p:cNvSpPr>
          <p:nvPr/>
        </p:nvSpPr>
        <p:spPr bwMode="auto">
          <a:xfrm>
            <a:off x="3105150" y="3535363"/>
            <a:ext cx="50800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05" name="Rectangle 41"/>
          <p:cNvSpPr>
            <a:spLocks noChangeArrowheads="1"/>
          </p:cNvSpPr>
          <p:nvPr/>
        </p:nvSpPr>
        <p:spPr bwMode="auto">
          <a:xfrm>
            <a:off x="4471988" y="3494088"/>
            <a:ext cx="341312" cy="238125"/>
          </a:xfrm>
          <a:prstGeom prst="rect">
            <a:avLst/>
          </a:prstGeom>
          <a:solidFill>
            <a:srgbClr val="FFCC00"/>
          </a:solidFill>
          <a:ln w="11113">
            <a:solidFill>
              <a:srgbClr val="000000"/>
            </a:solidFill>
            <a:miter lim="800000"/>
            <a:headEnd/>
            <a:tailEnd/>
          </a:ln>
        </p:spPr>
        <p:txBody>
          <a:bodyPr/>
          <a:lstStyle/>
          <a:p>
            <a:endParaRPr lang="ja-JP" altLang="en-US"/>
          </a:p>
        </p:txBody>
      </p:sp>
      <p:sp>
        <p:nvSpPr>
          <p:cNvPr id="779306" name="Line 42"/>
          <p:cNvSpPr>
            <a:spLocks noChangeShapeType="1"/>
          </p:cNvSpPr>
          <p:nvPr/>
        </p:nvSpPr>
        <p:spPr bwMode="auto">
          <a:xfrm flipV="1">
            <a:off x="3963988" y="3494088"/>
            <a:ext cx="508000" cy="82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07" name="Rectangle 43"/>
          <p:cNvSpPr>
            <a:spLocks noChangeArrowheads="1"/>
          </p:cNvSpPr>
          <p:nvPr/>
        </p:nvSpPr>
        <p:spPr bwMode="auto">
          <a:xfrm>
            <a:off x="5319713" y="3473450"/>
            <a:ext cx="352425" cy="238125"/>
          </a:xfrm>
          <a:prstGeom prst="rect">
            <a:avLst/>
          </a:prstGeom>
          <a:solidFill>
            <a:srgbClr val="FFCC00"/>
          </a:solidFill>
          <a:ln w="11113">
            <a:solidFill>
              <a:srgbClr val="000000"/>
            </a:solidFill>
            <a:miter lim="800000"/>
            <a:headEnd/>
            <a:tailEnd/>
          </a:ln>
        </p:spPr>
        <p:txBody>
          <a:bodyPr/>
          <a:lstStyle/>
          <a:p>
            <a:endParaRPr lang="ja-JP" altLang="en-US"/>
          </a:p>
        </p:txBody>
      </p:sp>
      <p:sp>
        <p:nvSpPr>
          <p:cNvPr id="779308" name="Line 44"/>
          <p:cNvSpPr>
            <a:spLocks noChangeShapeType="1"/>
          </p:cNvSpPr>
          <p:nvPr/>
        </p:nvSpPr>
        <p:spPr bwMode="auto">
          <a:xfrm flipV="1">
            <a:off x="4813300" y="3473450"/>
            <a:ext cx="506413"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09" name="Rectangle 45"/>
          <p:cNvSpPr>
            <a:spLocks noChangeArrowheads="1"/>
          </p:cNvSpPr>
          <p:nvPr/>
        </p:nvSpPr>
        <p:spPr bwMode="auto">
          <a:xfrm>
            <a:off x="6178550" y="3452813"/>
            <a:ext cx="350838" cy="217487"/>
          </a:xfrm>
          <a:prstGeom prst="rect">
            <a:avLst/>
          </a:prstGeom>
          <a:solidFill>
            <a:srgbClr val="FFCC00"/>
          </a:solidFill>
          <a:ln w="11113">
            <a:solidFill>
              <a:srgbClr val="000000"/>
            </a:solidFill>
            <a:miter lim="800000"/>
            <a:headEnd/>
            <a:tailEnd/>
          </a:ln>
        </p:spPr>
        <p:txBody>
          <a:bodyPr/>
          <a:lstStyle/>
          <a:p>
            <a:endParaRPr lang="ja-JP" altLang="en-US"/>
          </a:p>
        </p:txBody>
      </p:sp>
      <p:sp>
        <p:nvSpPr>
          <p:cNvPr id="779310" name="Line 46"/>
          <p:cNvSpPr>
            <a:spLocks noChangeShapeType="1"/>
          </p:cNvSpPr>
          <p:nvPr/>
        </p:nvSpPr>
        <p:spPr bwMode="auto">
          <a:xfrm flipV="1">
            <a:off x="5672138" y="3452813"/>
            <a:ext cx="506412" cy="206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11" name="Rectangle 47"/>
          <p:cNvSpPr>
            <a:spLocks noChangeArrowheads="1"/>
          </p:cNvSpPr>
          <p:nvPr/>
        </p:nvSpPr>
        <p:spPr bwMode="auto">
          <a:xfrm>
            <a:off x="2754313" y="2759075"/>
            <a:ext cx="350837" cy="776288"/>
          </a:xfrm>
          <a:prstGeom prst="rect">
            <a:avLst/>
          </a:prstGeom>
          <a:noFill/>
          <a:ln w="11176">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a:lstStyle/>
          <a:p>
            <a:endParaRPr lang="ja-JP" altLang="en-US"/>
          </a:p>
        </p:txBody>
      </p:sp>
      <p:sp>
        <p:nvSpPr>
          <p:cNvPr id="779312" name="Rectangle 48"/>
          <p:cNvSpPr>
            <a:spLocks noChangeArrowheads="1"/>
          </p:cNvSpPr>
          <p:nvPr/>
        </p:nvSpPr>
        <p:spPr bwMode="auto">
          <a:xfrm>
            <a:off x="3613150" y="2759075"/>
            <a:ext cx="350838" cy="817563"/>
          </a:xfrm>
          <a:prstGeom prst="rect">
            <a:avLst/>
          </a:prstGeom>
          <a:noFill/>
          <a:ln w="11176">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a:lstStyle/>
          <a:p>
            <a:endParaRPr lang="ja-JP" altLang="en-US"/>
          </a:p>
        </p:txBody>
      </p:sp>
      <p:sp>
        <p:nvSpPr>
          <p:cNvPr id="779313" name="Line 49"/>
          <p:cNvSpPr>
            <a:spLocks noChangeShapeType="1"/>
          </p:cNvSpPr>
          <p:nvPr/>
        </p:nvSpPr>
        <p:spPr bwMode="auto">
          <a:xfrm>
            <a:off x="3105150" y="2759075"/>
            <a:ext cx="5080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14" name="Rectangle 50"/>
          <p:cNvSpPr>
            <a:spLocks noChangeArrowheads="1"/>
          </p:cNvSpPr>
          <p:nvPr/>
        </p:nvSpPr>
        <p:spPr bwMode="auto">
          <a:xfrm>
            <a:off x="4471988" y="2759075"/>
            <a:ext cx="341312" cy="735013"/>
          </a:xfrm>
          <a:prstGeom prst="rect">
            <a:avLst/>
          </a:prstGeom>
          <a:noFill/>
          <a:ln w="11176">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a:lstStyle/>
          <a:p>
            <a:endParaRPr lang="ja-JP" altLang="en-US"/>
          </a:p>
        </p:txBody>
      </p:sp>
      <p:sp>
        <p:nvSpPr>
          <p:cNvPr id="779315" name="Line 51"/>
          <p:cNvSpPr>
            <a:spLocks noChangeShapeType="1"/>
          </p:cNvSpPr>
          <p:nvPr/>
        </p:nvSpPr>
        <p:spPr bwMode="auto">
          <a:xfrm>
            <a:off x="3963988" y="2759075"/>
            <a:ext cx="5080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16" name="Rectangle 52"/>
          <p:cNvSpPr>
            <a:spLocks noChangeArrowheads="1"/>
          </p:cNvSpPr>
          <p:nvPr/>
        </p:nvSpPr>
        <p:spPr bwMode="auto">
          <a:xfrm>
            <a:off x="5319713" y="2759075"/>
            <a:ext cx="352425" cy="714375"/>
          </a:xfrm>
          <a:prstGeom prst="rect">
            <a:avLst/>
          </a:prstGeom>
          <a:noFill/>
          <a:ln w="11176">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a:lstStyle/>
          <a:p>
            <a:endParaRPr lang="ja-JP" altLang="en-US"/>
          </a:p>
        </p:txBody>
      </p:sp>
      <p:sp>
        <p:nvSpPr>
          <p:cNvPr id="779317" name="Line 53"/>
          <p:cNvSpPr>
            <a:spLocks noChangeShapeType="1"/>
          </p:cNvSpPr>
          <p:nvPr/>
        </p:nvSpPr>
        <p:spPr bwMode="auto">
          <a:xfrm>
            <a:off x="4813300" y="2759075"/>
            <a:ext cx="50641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18" name="Rectangle 54"/>
          <p:cNvSpPr>
            <a:spLocks noChangeArrowheads="1"/>
          </p:cNvSpPr>
          <p:nvPr/>
        </p:nvSpPr>
        <p:spPr bwMode="auto">
          <a:xfrm>
            <a:off x="6178550" y="2759075"/>
            <a:ext cx="350838" cy="693738"/>
          </a:xfrm>
          <a:prstGeom prst="rect">
            <a:avLst/>
          </a:prstGeom>
          <a:noFill/>
          <a:ln w="11176">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a:lstStyle/>
          <a:p>
            <a:endParaRPr lang="ja-JP" altLang="en-US"/>
          </a:p>
        </p:txBody>
      </p:sp>
      <p:sp>
        <p:nvSpPr>
          <p:cNvPr id="779319" name="Line 55"/>
          <p:cNvSpPr>
            <a:spLocks noChangeShapeType="1"/>
          </p:cNvSpPr>
          <p:nvPr/>
        </p:nvSpPr>
        <p:spPr bwMode="auto">
          <a:xfrm>
            <a:off x="5672138" y="2759075"/>
            <a:ext cx="5064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20" name="Line 56"/>
          <p:cNvSpPr>
            <a:spLocks noChangeShapeType="1"/>
          </p:cNvSpPr>
          <p:nvPr/>
        </p:nvSpPr>
        <p:spPr bwMode="auto">
          <a:xfrm>
            <a:off x="2505075" y="2759075"/>
            <a:ext cx="1588" cy="2473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21" name="Line 57"/>
          <p:cNvSpPr>
            <a:spLocks noChangeShapeType="1"/>
          </p:cNvSpPr>
          <p:nvPr/>
        </p:nvSpPr>
        <p:spPr bwMode="auto">
          <a:xfrm>
            <a:off x="2505075" y="5232400"/>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22" name="Line 58"/>
          <p:cNvSpPr>
            <a:spLocks noChangeShapeType="1"/>
          </p:cNvSpPr>
          <p:nvPr/>
        </p:nvSpPr>
        <p:spPr bwMode="auto">
          <a:xfrm>
            <a:off x="2505075" y="4735513"/>
            <a:ext cx="412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23" name="Line 59"/>
          <p:cNvSpPr>
            <a:spLocks noChangeShapeType="1"/>
          </p:cNvSpPr>
          <p:nvPr/>
        </p:nvSpPr>
        <p:spPr bwMode="auto">
          <a:xfrm>
            <a:off x="2505075" y="4238625"/>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24" name="Line 60"/>
          <p:cNvSpPr>
            <a:spLocks noChangeShapeType="1"/>
          </p:cNvSpPr>
          <p:nvPr/>
        </p:nvSpPr>
        <p:spPr bwMode="auto">
          <a:xfrm>
            <a:off x="2505075" y="3752850"/>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25" name="Line 61"/>
          <p:cNvSpPr>
            <a:spLocks noChangeShapeType="1"/>
          </p:cNvSpPr>
          <p:nvPr/>
        </p:nvSpPr>
        <p:spPr bwMode="auto">
          <a:xfrm>
            <a:off x="2505075" y="3255963"/>
            <a:ext cx="412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26" name="Line 62"/>
          <p:cNvSpPr>
            <a:spLocks noChangeShapeType="1"/>
          </p:cNvSpPr>
          <p:nvPr/>
        </p:nvSpPr>
        <p:spPr bwMode="auto">
          <a:xfrm>
            <a:off x="2505075" y="2759075"/>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27" name="Line 63"/>
          <p:cNvSpPr>
            <a:spLocks noChangeShapeType="1"/>
          </p:cNvSpPr>
          <p:nvPr/>
        </p:nvSpPr>
        <p:spPr bwMode="auto">
          <a:xfrm>
            <a:off x="2505075" y="5232400"/>
            <a:ext cx="42830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28" name="Line 64"/>
          <p:cNvSpPr>
            <a:spLocks noChangeShapeType="1"/>
          </p:cNvSpPr>
          <p:nvPr/>
        </p:nvSpPr>
        <p:spPr bwMode="auto">
          <a:xfrm flipV="1">
            <a:off x="2505075" y="5191125"/>
            <a:ext cx="1588"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29" name="Line 65"/>
          <p:cNvSpPr>
            <a:spLocks noChangeShapeType="1"/>
          </p:cNvSpPr>
          <p:nvPr/>
        </p:nvSpPr>
        <p:spPr bwMode="auto">
          <a:xfrm flipV="1">
            <a:off x="3363913" y="5191125"/>
            <a:ext cx="1587"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30" name="Line 66"/>
          <p:cNvSpPr>
            <a:spLocks noChangeShapeType="1"/>
          </p:cNvSpPr>
          <p:nvPr/>
        </p:nvSpPr>
        <p:spPr bwMode="auto">
          <a:xfrm flipV="1">
            <a:off x="4222750" y="5191125"/>
            <a:ext cx="1588"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31" name="Line 67"/>
          <p:cNvSpPr>
            <a:spLocks noChangeShapeType="1"/>
          </p:cNvSpPr>
          <p:nvPr/>
        </p:nvSpPr>
        <p:spPr bwMode="auto">
          <a:xfrm flipV="1">
            <a:off x="5072063" y="5191125"/>
            <a:ext cx="1587"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32" name="Line 68"/>
          <p:cNvSpPr>
            <a:spLocks noChangeShapeType="1"/>
          </p:cNvSpPr>
          <p:nvPr/>
        </p:nvSpPr>
        <p:spPr bwMode="auto">
          <a:xfrm flipV="1">
            <a:off x="5929313" y="5191125"/>
            <a:ext cx="1587"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33" name="Line 69"/>
          <p:cNvSpPr>
            <a:spLocks noChangeShapeType="1"/>
          </p:cNvSpPr>
          <p:nvPr/>
        </p:nvSpPr>
        <p:spPr bwMode="auto">
          <a:xfrm flipV="1">
            <a:off x="6788150" y="5191125"/>
            <a:ext cx="1588"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334" name="Rectangle 70"/>
          <p:cNvSpPr>
            <a:spLocks noChangeArrowheads="1"/>
          </p:cNvSpPr>
          <p:nvPr/>
        </p:nvSpPr>
        <p:spPr bwMode="auto">
          <a:xfrm>
            <a:off x="2784475" y="4829175"/>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25.3</a:t>
            </a:r>
            <a:endParaRPr kumimoji="0" lang="en-US" altLang="ja-JP" sz="1200">
              <a:ea typeface="MS UI Gothic" pitchFamily="50" charset="-128"/>
            </a:endParaRPr>
          </a:p>
        </p:txBody>
      </p:sp>
      <p:sp>
        <p:nvSpPr>
          <p:cNvPr id="779335" name="Rectangle 71"/>
          <p:cNvSpPr>
            <a:spLocks noChangeArrowheads="1"/>
          </p:cNvSpPr>
          <p:nvPr/>
        </p:nvSpPr>
        <p:spPr bwMode="auto">
          <a:xfrm>
            <a:off x="3625850" y="4829175"/>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25.6</a:t>
            </a:r>
            <a:endParaRPr kumimoji="0" lang="en-US" altLang="ja-JP" sz="1200">
              <a:ea typeface="MS UI Gothic" pitchFamily="50" charset="-128"/>
            </a:endParaRPr>
          </a:p>
        </p:txBody>
      </p:sp>
      <p:sp>
        <p:nvSpPr>
          <p:cNvPr id="779336" name="Rectangle 72"/>
          <p:cNvSpPr>
            <a:spLocks noChangeArrowheads="1"/>
          </p:cNvSpPr>
          <p:nvPr/>
        </p:nvSpPr>
        <p:spPr bwMode="auto">
          <a:xfrm>
            <a:off x="4500563" y="4808538"/>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27.2</a:t>
            </a:r>
            <a:endParaRPr kumimoji="0" lang="en-US" altLang="ja-JP" sz="1200">
              <a:ea typeface="MS UI Gothic" pitchFamily="50" charset="-128"/>
            </a:endParaRPr>
          </a:p>
        </p:txBody>
      </p:sp>
      <p:sp>
        <p:nvSpPr>
          <p:cNvPr id="779337" name="Rectangle 73"/>
          <p:cNvSpPr>
            <a:spLocks noChangeArrowheads="1"/>
          </p:cNvSpPr>
          <p:nvPr/>
        </p:nvSpPr>
        <p:spPr bwMode="auto">
          <a:xfrm>
            <a:off x="5357813" y="4797425"/>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28.2</a:t>
            </a:r>
            <a:endParaRPr kumimoji="0" lang="en-US" altLang="ja-JP" sz="1200">
              <a:ea typeface="MS UI Gothic" pitchFamily="50" charset="-128"/>
            </a:endParaRPr>
          </a:p>
        </p:txBody>
      </p:sp>
      <p:sp>
        <p:nvSpPr>
          <p:cNvPr id="779338" name="Rectangle 74"/>
          <p:cNvSpPr>
            <a:spLocks noChangeArrowheads="1"/>
          </p:cNvSpPr>
          <p:nvPr/>
        </p:nvSpPr>
        <p:spPr bwMode="auto">
          <a:xfrm>
            <a:off x="6216650" y="4787900"/>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29.1</a:t>
            </a:r>
            <a:endParaRPr kumimoji="0" lang="en-US" altLang="ja-JP" sz="1200">
              <a:ea typeface="MS UI Gothic" pitchFamily="50" charset="-128"/>
            </a:endParaRPr>
          </a:p>
        </p:txBody>
      </p:sp>
      <p:sp>
        <p:nvSpPr>
          <p:cNvPr id="779339" name="Rectangle 75"/>
          <p:cNvSpPr>
            <a:spLocks noChangeArrowheads="1"/>
          </p:cNvSpPr>
          <p:nvPr/>
        </p:nvSpPr>
        <p:spPr bwMode="auto">
          <a:xfrm>
            <a:off x="2771775" y="4291013"/>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18.3</a:t>
            </a:r>
            <a:endParaRPr kumimoji="0" lang="en-US" altLang="ja-JP" sz="1200">
              <a:ea typeface="MS UI Gothic" pitchFamily="50" charset="-128"/>
            </a:endParaRPr>
          </a:p>
        </p:txBody>
      </p:sp>
      <p:sp>
        <p:nvSpPr>
          <p:cNvPr id="779340" name="Rectangle 76"/>
          <p:cNvSpPr>
            <a:spLocks noChangeArrowheads="1"/>
          </p:cNvSpPr>
          <p:nvPr/>
        </p:nvSpPr>
        <p:spPr bwMode="auto">
          <a:xfrm>
            <a:off x="3613150" y="4302125"/>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17.3</a:t>
            </a:r>
            <a:endParaRPr kumimoji="0" lang="en-US" altLang="ja-JP" sz="1200">
              <a:ea typeface="MS UI Gothic" pitchFamily="50" charset="-128"/>
            </a:endParaRPr>
          </a:p>
        </p:txBody>
      </p:sp>
      <p:sp>
        <p:nvSpPr>
          <p:cNvPr id="779341" name="Rectangle 77"/>
          <p:cNvSpPr>
            <a:spLocks noChangeArrowheads="1"/>
          </p:cNvSpPr>
          <p:nvPr/>
        </p:nvSpPr>
        <p:spPr bwMode="auto">
          <a:xfrm>
            <a:off x="4487863" y="4259263"/>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17.8</a:t>
            </a:r>
            <a:endParaRPr kumimoji="0" lang="en-US" altLang="ja-JP" sz="1200">
              <a:ea typeface="MS UI Gothic" pitchFamily="50" charset="-128"/>
            </a:endParaRPr>
          </a:p>
        </p:txBody>
      </p:sp>
      <p:sp>
        <p:nvSpPr>
          <p:cNvPr id="779342" name="Rectangle 78"/>
          <p:cNvSpPr>
            <a:spLocks noChangeArrowheads="1"/>
          </p:cNvSpPr>
          <p:nvPr/>
        </p:nvSpPr>
        <p:spPr bwMode="auto">
          <a:xfrm>
            <a:off x="5345113" y="4229100"/>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18.0</a:t>
            </a:r>
            <a:endParaRPr kumimoji="0" lang="en-US" altLang="ja-JP" sz="1200">
              <a:ea typeface="MS UI Gothic" pitchFamily="50" charset="-128"/>
            </a:endParaRPr>
          </a:p>
        </p:txBody>
      </p:sp>
      <p:sp>
        <p:nvSpPr>
          <p:cNvPr id="779343" name="Rectangle 79"/>
          <p:cNvSpPr>
            <a:spLocks noChangeArrowheads="1"/>
          </p:cNvSpPr>
          <p:nvPr/>
        </p:nvSpPr>
        <p:spPr bwMode="auto">
          <a:xfrm>
            <a:off x="6203950" y="4208463"/>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18.2</a:t>
            </a:r>
            <a:endParaRPr kumimoji="0" lang="en-US" altLang="ja-JP" sz="1200">
              <a:ea typeface="MS UI Gothic" pitchFamily="50" charset="-128"/>
            </a:endParaRPr>
          </a:p>
        </p:txBody>
      </p:sp>
      <p:sp>
        <p:nvSpPr>
          <p:cNvPr id="779344" name="Rectangle 80"/>
          <p:cNvSpPr>
            <a:spLocks noChangeArrowheads="1"/>
          </p:cNvSpPr>
          <p:nvPr/>
        </p:nvSpPr>
        <p:spPr bwMode="auto">
          <a:xfrm>
            <a:off x="2786063" y="3917950"/>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12.1</a:t>
            </a:r>
            <a:endParaRPr kumimoji="0" lang="en-US" altLang="ja-JP" sz="1200">
              <a:ea typeface="MS UI Gothic" pitchFamily="50" charset="-128"/>
            </a:endParaRPr>
          </a:p>
        </p:txBody>
      </p:sp>
      <p:sp>
        <p:nvSpPr>
          <p:cNvPr id="779345" name="Rectangle 81"/>
          <p:cNvSpPr>
            <a:spLocks noChangeArrowheads="1"/>
          </p:cNvSpPr>
          <p:nvPr/>
        </p:nvSpPr>
        <p:spPr bwMode="auto">
          <a:xfrm>
            <a:off x="3627438" y="3929063"/>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12.5</a:t>
            </a:r>
            <a:endParaRPr kumimoji="0" lang="en-US" altLang="ja-JP" sz="1200">
              <a:ea typeface="MS UI Gothic" pitchFamily="50" charset="-128"/>
            </a:endParaRPr>
          </a:p>
        </p:txBody>
      </p:sp>
      <p:sp>
        <p:nvSpPr>
          <p:cNvPr id="779346" name="Rectangle 82"/>
          <p:cNvSpPr>
            <a:spLocks noChangeArrowheads="1"/>
          </p:cNvSpPr>
          <p:nvPr/>
        </p:nvSpPr>
        <p:spPr bwMode="auto">
          <a:xfrm>
            <a:off x="4502150" y="3846513"/>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15.7</a:t>
            </a:r>
            <a:endParaRPr kumimoji="0" lang="en-US" altLang="ja-JP" sz="1200">
              <a:ea typeface="MS UI Gothic" pitchFamily="50" charset="-128"/>
            </a:endParaRPr>
          </a:p>
        </p:txBody>
      </p:sp>
      <p:sp>
        <p:nvSpPr>
          <p:cNvPr id="779347" name="Rectangle 83"/>
          <p:cNvSpPr>
            <a:spLocks noChangeArrowheads="1"/>
          </p:cNvSpPr>
          <p:nvPr/>
        </p:nvSpPr>
        <p:spPr bwMode="auto">
          <a:xfrm>
            <a:off x="5359400" y="3814763"/>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15.4</a:t>
            </a:r>
            <a:endParaRPr kumimoji="0" lang="en-US" altLang="ja-JP" sz="1200">
              <a:ea typeface="MS UI Gothic" pitchFamily="50" charset="-128"/>
            </a:endParaRPr>
          </a:p>
        </p:txBody>
      </p:sp>
      <p:sp>
        <p:nvSpPr>
          <p:cNvPr id="779348" name="Rectangle 84"/>
          <p:cNvSpPr>
            <a:spLocks noChangeArrowheads="1"/>
          </p:cNvSpPr>
          <p:nvPr/>
        </p:nvSpPr>
        <p:spPr bwMode="auto">
          <a:xfrm>
            <a:off x="6218238" y="3784600"/>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16.1</a:t>
            </a:r>
            <a:endParaRPr kumimoji="0" lang="en-US" altLang="ja-JP" sz="1200">
              <a:ea typeface="MS UI Gothic" pitchFamily="50" charset="-128"/>
            </a:endParaRPr>
          </a:p>
        </p:txBody>
      </p:sp>
      <p:sp>
        <p:nvSpPr>
          <p:cNvPr id="779349" name="Rectangle 85"/>
          <p:cNvSpPr>
            <a:spLocks noChangeArrowheads="1"/>
          </p:cNvSpPr>
          <p:nvPr/>
        </p:nvSpPr>
        <p:spPr bwMode="auto">
          <a:xfrm>
            <a:off x="2811463" y="3608388"/>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12.8</a:t>
            </a:r>
            <a:endParaRPr kumimoji="0" lang="en-US" altLang="ja-JP" sz="1200">
              <a:ea typeface="MS UI Gothic" pitchFamily="50" charset="-128"/>
            </a:endParaRPr>
          </a:p>
        </p:txBody>
      </p:sp>
      <p:sp>
        <p:nvSpPr>
          <p:cNvPr id="779350" name="Rectangle 86"/>
          <p:cNvSpPr>
            <a:spLocks noChangeArrowheads="1"/>
          </p:cNvSpPr>
          <p:nvPr/>
        </p:nvSpPr>
        <p:spPr bwMode="auto">
          <a:xfrm>
            <a:off x="3652838" y="3638550"/>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11.3</a:t>
            </a:r>
            <a:endParaRPr kumimoji="0" lang="en-US" altLang="ja-JP" sz="1200">
              <a:ea typeface="MS UI Gothic" pitchFamily="50" charset="-128"/>
            </a:endParaRPr>
          </a:p>
        </p:txBody>
      </p:sp>
      <p:sp>
        <p:nvSpPr>
          <p:cNvPr id="779351" name="Rectangle 87"/>
          <p:cNvSpPr>
            <a:spLocks noChangeArrowheads="1"/>
          </p:cNvSpPr>
          <p:nvPr/>
        </p:nvSpPr>
        <p:spPr bwMode="auto">
          <a:xfrm>
            <a:off x="4557713" y="3525838"/>
            <a:ext cx="211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9.8</a:t>
            </a:r>
            <a:endParaRPr kumimoji="0" lang="en-US" altLang="ja-JP" sz="1200">
              <a:ea typeface="MS UI Gothic" pitchFamily="50" charset="-128"/>
            </a:endParaRPr>
          </a:p>
        </p:txBody>
      </p:sp>
      <p:sp>
        <p:nvSpPr>
          <p:cNvPr id="779352" name="Rectangle 88"/>
          <p:cNvSpPr>
            <a:spLocks noChangeArrowheads="1"/>
          </p:cNvSpPr>
          <p:nvPr/>
        </p:nvSpPr>
        <p:spPr bwMode="auto">
          <a:xfrm>
            <a:off x="5416550" y="3505200"/>
            <a:ext cx="211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9.5</a:t>
            </a:r>
            <a:endParaRPr kumimoji="0" lang="en-US" altLang="ja-JP" sz="1200">
              <a:ea typeface="MS UI Gothic" pitchFamily="50" charset="-128"/>
            </a:endParaRPr>
          </a:p>
        </p:txBody>
      </p:sp>
      <p:sp>
        <p:nvSpPr>
          <p:cNvPr id="779353" name="Rectangle 89"/>
          <p:cNvSpPr>
            <a:spLocks noChangeArrowheads="1"/>
          </p:cNvSpPr>
          <p:nvPr/>
        </p:nvSpPr>
        <p:spPr bwMode="auto">
          <a:xfrm>
            <a:off x="6275388" y="3473450"/>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8.7</a:t>
            </a:r>
            <a:endParaRPr kumimoji="0" lang="en-US" altLang="ja-JP" sz="1200">
              <a:ea typeface="MS UI Gothic" pitchFamily="50" charset="-128"/>
            </a:endParaRPr>
          </a:p>
        </p:txBody>
      </p:sp>
      <p:sp>
        <p:nvSpPr>
          <p:cNvPr id="779354" name="Rectangle 90"/>
          <p:cNvSpPr>
            <a:spLocks noChangeArrowheads="1"/>
          </p:cNvSpPr>
          <p:nvPr/>
        </p:nvSpPr>
        <p:spPr bwMode="auto">
          <a:xfrm>
            <a:off x="2786063" y="3059113"/>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31.5</a:t>
            </a:r>
            <a:endParaRPr kumimoji="0" lang="en-US" altLang="ja-JP" sz="1200">
              <a:ea typeface="MS UI Gothic" pitchFamily="50" charset="-128"/>
            </a:endParaRPr>
          </a:p>
        </p:txBody>
      </p:sp>
      <p:sp>
        <p:nvSpPr>
          <p:cNvPr id="779355" name="Rectangle 91"/>
          <p:cNvSpPr>
            <a:spLocks noChangeArrowheads="1"/>
          </p:cNvSpPr>
          <p:nvPr/>
        </p:nvSpPr>
        <p:spPr bwMode="auto">
          <a:xfrm>
            <a:off x="3627438" y="3079750"/>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33.3</a:t>
            </a:r>
            <a:endParaRPr kumimoji="0" lang="en-US" altLang="ja-JP" sz="1200">
              <a:ea typeface="MS UI Gothic" pitchFamily="50" charset="-128"/>
            </a:endParaRPr>
          </a:p>
        </p:txBody>
      </p:sp>
      <p:sp>
        <p:nvSpPr>
          <p:cNvPr id="779356" name="Rectangle 92"/>
          <p:cNvSpPr>
            <a:spLocks noChangeArrowheads="1"/>
          </p:cNvSpPr>
          <p:nvPr/>
        </p:nvSpPr>
        <p:spPr bwMode="auto">
          <a:xfrm>
            <a:off x="4502150" y="3038475"/>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29.5</a:t>
            </a:r>
            <a:endParaRPr kumimoji="0" lang="en-US" altLang="ja-JP" sz="1200">
              <a:ea typeface="MS UI Gothic" pitchFamily="50" charset="-128"/>
            </a:endParaRPr>
          </a:p>
        </p:txBody>
      </p:sp>
      <p:sp>
        <p:nvSpPr>
          <p:cNvPr id="779357" name="Rectangle 93"/>
          <p:cNvSpPr>
            <a:spLocks noChangeArrowheads="1"/>
          </p:cNvSpPr>
          <p:nvPr/>
        </p:nvSpPr>
        <p:spPr bwMode="auto">
          <a:xfrm>
            <a:off x="5359400" y="3028950"/>
            <a:ext cx="295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28.9</a:t>
            </a:r>
            <a:endParaRPr kumimoji="0" lang="en-US" altLang="ja-JP" sz="1200">
              <a:ea typeface="MS UI Gothic" pitchFamily="50" charset="-128"/>
            </a:endParaRPr>
          </a:p>
        </p:txBody>
      </p:sp>
      <p:sp>
        <p:nvSpPr>
          <p:cNvPr id="779358" name="Rectangle 94"/>
          <p:cNvSpPr>
            <a:spLocks noChangeArrowheads="1"/>
          </p:cNvSpPr>
          <p:nvPr/>
        </p:nvSpPr>
        <p:spPr bwMode="auto">
          <a:xfrm>
            <a:off x="6218238" y="3017838"/>
            <a:ext cx="295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27.9</a:t>
            </a:r>
            <a:endParaRPr kumimoji="0" lang="en-US" altLang="ja-JP" sz="1200">
              <a:ea typeface="MS UI Gothic" pitchFamily="50" charset="-128"/>
            </a:endParaRPr>
          </a:p>
        </p:txBody>
      </p:sp>
      <p:sp>
        <p:nvSpPr>
          <p:cNvPr id="779359" name="Rectangle 95"/>
          <p:cNvSpPr>
            <a:spLocks noChangeArrowheads="1"/>
          </p:cNvSpPr>
          <p:nvPr/>
        </p:nvSpPr>
        <p:spPr bwMode="auto">
          <a:xfrm>
            <a:off x="2205038" y="5149850"/>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0</a:t>
            </a:r>
            <a:endParaRPr kumimoji="0" lang="en-US" altLang="ja-JP" sz="1200">
              <a:ea typeface="MS UI Gothic" pitchFamily="50" charset="-128"/>
            </a:endParaRPr>
          </a:p>
        </p:txBody>
      </p:sp>
      <p:sp>
        <p:nvSpPr>
          <p:cNvPr id="779360" name="Rectangle 96"/>
          <p:cNvSpPr>
            <a:spLocks noChangeArrowheads="1"/>
          </p:cNvSpPr>
          <p:nvPr/>
        </p:nvSpPr>
        <p:spPr bwMode="auto">
          <a:xfrm>
            <a:off x="2133600" y="4652963"/>
            <a:ext cx="16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20</a:t>
            </a:r>
            <a:endParaRPr kumimoji="0" lang="en-US" altLang="ja-JP" sz="1200">
              <a:ea typeface="MS UI Gothic" pitchFamily="50" charset="-128"/>
            </a:endParaRPr>
          </a:p>
        </p:txBody>
      </p:sp>
      <p:sp>
        <p:nvSpPr>
          <p:cNvPr id="779361" name="Rectangle 97"/>
          <p:cNvSpPr>
            <a:spLocks noChangeArrowheads="1"/>
          </p:cNvSpPr>
          <p:nvPr/>
        </p:nvSpPr>
        <p:spPr bwMode="auto">
          <a:xfrm>
            <a:off x="2133600" y="4156075"/>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40</a:t>
            </a:r>
            <a:endParaRPr kumimoji="0" lang="en-US" altLang="ja-JP" sz="1200">
              <a:ea typeface="MS UI Gothic" pitchFamily="50" charset="-128"/>
            </a:endParaRPr>
          </a:p>
        </p:txBody>
      </p:sp>
      <p:sp>
        <p:nvSpPr>
          <p:cNvPr id="779362" name="Rectangle 98"/>
          <p:cNvSpPr>
            <a:spLocks noChangeArrowheads="1"/>
          </p:cNvSpPr>
          <p:nvPr/>
        </p:nvSpPr>
        <p:spPr bwMode="auto">
          <a:xfrm>
            <a:off x="2133600" y="3670300"/>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60</a:t>
            </a:r>
            <a:endParaRPr kumimoji="0" lang="en-US" altLang="ja-JP" sz="1200">
              <a:ea typeface="MS UI Gothic" pitchFamily="50" charset="-128"/>
            </a:endParaRPr>
          </a:p>
        </p:txBody>
      </p:sp>
      <p:sp>
        <p:nvSpPr>
          <p:cNvPr id="779363" name="Rectangle 99"/>
          <p:cNvSpPr>
            <a:spLocks noChangeArrowheads="1"/>
          </p:cNvSpPr>
          <p:nvPr/>
        </p:nvSpPr>
        <p:spPr bwMode="auto">
          <a:xfrm>
            <a:off x="2133600" y="3173413"/>
            <a:ext cx="16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80</a:t>
            </a:r>
            <a:endParaRPr kumimoji="0" lang="en-US" altLang="ja-JP" sz="1200">
              <a:ea typeface="MS UI Gothic" pitchFamily="50" charset="-128"/>
            </a:endParaRPr>
          </a:p>
        </p:txBody>
      </p:sp>
      <p:sp>
        <p:nvSpPr>
          <p:cNvPr id="779364" name="Rectangle 100"/>
          <p:cNvSpPr>
            <a:spLocks noChangeArrowheads="1"/>
          </p:cNvSpPr>
          <p:nvPr/>
        </p:nvSpPr>
        <p:spPr bwMode="auto">
          <a:xfrm>
            <a:off x="2060575" y="2676525"/>
            <a:ext cx="2524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100</a:t>
            </a:r>
            <a:endParaRPr kumimoji="0" lang="en-US" altLang="ja-JP" sz="1200">
              <a:ea typeface="MS UI Gothic" pitchFamily="50" charset="-128"/>
            </a:endParaRPr>
          </a:p>
        </p:txBody>
      </p:sp>
      <p:sp>
        <p:nvSpPr>
          <p:cNvPr id="779365" name="Rectangle 101"/>
          <p:cNvSpPr>
            <a:spLocks noChangeArrowheads="1"/>
          </p:cNvSpPr>
          <p:nvPr/>
        </p:nvSpPr>
        <p:spPr bwMode="auto">
          <a:xfrm>
            <a:off x="2784475" y="5346700"/>
            <a:ext cx="336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2001</a:t>
            </a:r>
            <a:endParaRPr kumimoji="0" lang="en-US" altLang="ja-JP" sz="1200">
              <a:ea typeface="MS UI Gothic" pitchFamily="50" charset="-128"/>
            </a:endParaRPr>
          </a:p>
        </p:txBody>
      </p:sp>
      <p:sp>
        <p:nvSpPr>
          <p:cNvPr id="779366" name="Rectangle 102"/>
          <p:cNvSpPr>
            <a:spLocks noChangeArrowheads="1"/>
          </p:cNvSpPr>
          <p:nvPr/>
        </p:nvSpPr>
        <p:spPr bwMode="auto">
          <a:xfrm>
            <a:off x="3643313" y="5346700"/>
            <a:ext cx="336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2002</a:t>
            </a:r>
            <a:endParaRPr kumimoji="0" lang="en-US" altLang="ja-JP" sz="1200">
              <a:ea typeface="MS UI Gothic" pitchFamily="50" charset="-128"/>
            </a:endParaRPr>
          </a:p>
        </p:txBody>
      </p:sp>
      <p:sp>
        <p:nvSpPr>
          <p:cNvPr id="779367" name="Rectangle 103"/>
          <p:cNvSpPr>
            <a:spLocks noChangeArrowheads="1"/>
          </p:cNvSpPr>
          <p:nvPr/>
        </p:nvSpPr>
        <p:spPr bwMode="auto">
          <a:xfrm>
            <a:off x="4502150" y="5346700"/>
            <a:ext cx="336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2003</a:t>
            </a:r>
            <a:endParaRPr kumimoji="0" lang="en-US" altLang="ja-JP" sz="1200">
              <a:ea typeface="MS UI Gothic" pitchFamily="50" charset="-128"/>
            </a:endParaRPr>
          </a:p>
        </p:txBody>
      </p:sp>
      <p:sp>
        <p:nvSpPr>
          <p:cNvPr id="779368" name="Rectangle 104"/>
          <p:cNvSpPr>
            <a:spLocks noChangeArrowheads="1"/>
          </p:cNvSpPr>
          <p:nvPr/>
        </p:nvSpPr>
        <p:spPr bwMode="auto">
          <a:xfrm>
            <a:off x="5360988" y="5346700"/>
            <a:ext cx="336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2004</a:t>
            </a:r>
            <a:endParaRPr kumimoji="0" lang="en-US" altLang="ja-JP" sz="1200">
              <a:ea typeface="MS UI Gothic" pitchFamily="50" charset="-128"/>
            </a:endParaRPr>
          </a:p>
        </p:txBody>
      </p:sp>
      <p:sp>
        <p:nvSpPr>
          <p:cNvPr id="779369" name="Rectangle 105"/>
          <p:cNvSpPr>
            <a:spLocks noChangeArrowheads="1"/>
          </p:cNvSpPr>
          <p:nvPr/>
        </p:nvSpPr>
        <p:spPr bwMode="auto">
          <a:xfrm>
            <a:off x="6219825" y="5346700"/>
            <a:ext cx="336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200">
                <a:solidFill>
                  <a:srgbClr val="000000"/>
                </a:solidFill>
                <a:ea typeface="MS UI Gothic" pitchFamily="50" charset="-128"/>
              </a:rPr>
              <a:t>2005</a:t>
            </a:r>
            <a:endParaRPr kumimoji="0" lang="en-US" altLang="ja-JP" sz="1200">
              <a:ea typeface="MS UI Gothic" pitchFamily="50" charset="-128"/>
            </a:endParaRPr>
          </a:p>
        </p:txBody>
      </p:sp>
      <p:sp>
        <p:nvSpPr>
          <p:cNvPr id="779370" name="Rectangle 106"/>
          <p:cNvSpPr>
            <a:spLocks noChangeArrowheads="1"/>
          </p:cNvSpPr>
          <p:nvPr/>
        </p:nvSpPr>
        <p:spPr bwMode="auto">
          <a:xfrm>
            <a:off x="2159000" y="5662613"/>
            <a:ext cx="5113338" cy="287337"/>
          </a:xfrm>
          <a:prstGeom prst="rect">
            <a:avLst/>
          </a:prstGeom>
          <a:solidFill>
            <a:srgbClr val="FFFFFF"/>
          </a:solidFill>
          <a:ln w="0">
            <a:solidFill>
              <a:srgbClr val="000000"/>
            </a:solidFill>
            <a:miter lim="800000"/>
            <a:headEnd/>
            <a:tailEnd/>
          </a:ln>
        </p:spPr>
        <p:txBody>
          <a:bodyPr/>
          <a:lstStyle/>
          <a:p>
            <a:endParaRPr lang="ja-JP" altLang="en-US"/>
          </a:p>
        </p:txBody>
      </p:sp>
      <p:sp>
        <p:nvSpPr>
          <p:cNvPr id="779371" name="Rectangle 107"/>
          <p:cNvSpPr>
            <a:spLocks noChangeArrowheads="1"/>
          </p:cNvSpPr>
          <p:nvPr/>
        </p:nvSpPr>
        <p:spPr bwMode="auto">
          <a:xfrm>
            <a:off x="6356350" y="5748338"/>
            <a:ext cx="315913" cy="109537"/>
          </a:xfrm>
          <a:prstGeom prst="rect">
            <a:avLst/>
          </a:prstGeom>
          <a:noFill/>
          <a:ln w="11176">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a:lstStyle/>
          <a:p>
            <a:endParaRPr lang="ja-JP" altLang="en-US"/>
          </a:p>
        </p:txBody>
      </p:sp>
      <p:sp>
        <p:nvSpPr>
          <p:cNvPr id="779372" name="Rectangle 108"/>
          <p:cNvSpPr>
            <a:spLocks noChangeArrowheads="1"/>
          </p:cNvSpPr>
          <p:nvPr/>
        </p:nvSpPr>
        <p:spPr bwMode="auto">
          <a:xfrm>
            <a:off x="6731000" y="5678488"/>
            <a:ext cx="4238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ja-JP" altLang="en-US" sz="1300">
                <a:solidFill>
                  <a:srgbClr val="000000"/>
                </a:solidFill>
                <a:latin typeface="MS UI Gothic" pitchFamily="50" charset="-128"/>
                <a:ea typeface="MS UI Gothic" pitchFamily="50" charset="-128"/>
              </a:rPr>
              <a:t>その他</a:t>
            </a:r>
            <a:endParaRPr kumimoji="0" lang="ja-JP" altLang="en-US">
              <a:latin typeface="Tahoma" pitchFamily="34" charset="0"/>
              <a:ea typeface="MS UI Gothic" pitchFamily="50" charset="-128"/>
            </a:endParaRPr>
          </a:p>
        </p:txBody>
      </p:sp>
      <p:sp>
        <p:nvSpPr>
          <p:cNvPr id="779373" name="Rectangle 109"/>
          <p:cNvSpPr>
            <a:spLocks noChangeArrowheads="1"/>
          </p:cNvSpPr>
          <p:nvPr/>
        </p:nvSpPr>
        <p:spPr bwMode="auto">
          <a:xfrm>
            <a:off x="2268538" y="5743575"/>
            <a:ext cx="315912" cy="106363"/>
          </a:xfrm>
          <a:prstGeom prst="rect">
            <a:avLst/>
          </a:prstGeom>
          <a:solidFill>
            <a:srgbClr val="FFCC00"/>
          </a:solidFill>
          <a:ln w="11176">
            <a:solidFill>
              <a:srgbClr val="000000"/>
            </a:solidFill>
            <a:miter lim="800000"/>
            <a:headEnd/>
            <a:tailEnd/>
          </a:ln>
        </p:spPr>
        <p:txBody>
          <a:bodyPr/>
          <a:lstStyle/>
          <a:p>
            <a:endParaRPr lang="ja-JP" altLang="en-US"/>
          </a:p>
        </p:txBody>
      </p:sp>
      <p:sp>
        <p:nvSpPr>
          <p:cNvPr id="779374" name="Rectangle 110"/>
          <p:cNvSpPr>
            <a:spLocks noChangeArrowheads="1"/>
          </p:cNvSpPr>
          <p:nvPr/>
        </p:nvSpPr>
        <p:spPr bwMode="auto">
          <a:xfrm>
            <a:off x="2663825" y="5708650"/>
            <a:ext cx="6048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300">
                <a:ea typeface="MS UI Gothic" pitchFamily="50" charset="-128"/>
              </a:rPr>
              <a:t>A</a:t>
            </a:r>
            <a:r>
              <a:rPr kumimoji="0" lang="ja-JP" altLang="en-US" sz="1300">
                <a:latin typeface="MS UI Gothic" pitchFamily="50" charset="-128"/>
                <a:ea typeface="MS UI Gothic" pitchFamily="50" charset="-128"/>
              </a:rPr>
              <a:t>自動車</a:t>
            </a:r>
          </a:p>
        </p:txBody>
      </p:sp>
      <p:sp>
        <p:nvSpPr>
          <p:cNvPr id="779375" name="Rectangle 111" descr="縦線"/>
          <p:cNvSpPr>
            <a:spLocks noChangeArrowheads="1"/>
          </p:cNvSpPr>
          <p:nvPr/>
        </p:nvSpPr>
        <p:spPr bwMode="auto">
          <a:xfrm>
            <a:off x="3311525" y="5745163"/>
            <a:ext cx="315913" cy="109537"/>
          </a:xfrm>
          <a:prstGeom prst="rect">
            <a:avLst/>
          </a:prstGeom>
          <a:pattFill prst="ltVert">
            <a:fgClr>
              <a:srgbClr val="FFCC99"/>
            </a:fgClr>
            <a:bgClr>
              <a:srgbClr val="FFFFFF"/>
            </a:bgClr>
          </a:pattFill>
          <a:ln w="11176">
            <a:solidFill>
              <a:srgbClr val="000000"/>
            </a:solidFill>
            <a:miter lim="800000"/>
            <a:headEnd/>
            <a:tailEnd/>
          </a:ln>
        </p:spPr>
        <p:txBody>
          <a:bodyPr/>
          <a:lstStyle/>
          <a:p>
            <a:endParaRPr lang="ja-JP" altLang="en-US"/>
          </a:p>
        </p:txBody>
      </p:sp>
      <p:sp>
        <p:nvSpPr>
          <p:cNvPr id="779376" name="Rectangle 112" descr="右上がり対角線 (太)"/>
          <p:cNvSpPr>
            <a:spLocks noChangeArrowheads="1"/>
          </p:cNvSpPr>
          <p:nvPr/>
        </p:nvSpPr>
        <p:spPr bwMode="auto">
          <a:xfrm>
            <a:off x="4344988" y="5745163"/>
            <a:ext cx="315912" cy="109537"/>
          </a:xfrm>
          <a:prstGeom prst="rect">
            <a:avLst/>
          </a:prstGeom>
          <a:pattFill prst="wdUpDiag">
            <a:fgClr>
              <a:srgbClr val="CCFFCC"/>
            </a:fgClr>
            <a:bgClr>
              <a:srgbClr val="FFFFFF"/>
            </a:bgClr>
          </a:pattFill>
          <a:ln w="11176">
            <a:solidFill>
              <a:srgbClr val="000000"/>
            </a:solidFill>
            <a:miter lim="800000"/>
            <a:headEnd/>
            <a:tailEnd/>
          </a:ln>
        </p:spPr>
        <p:txBody>
          <a:bodyPr/>
          <a:lstStyle/>
          <a:p>
            <a:endParaRPr lang="ja-JP" altLang="en-US"/>
          </a:p>
        </p:txBody>
      </p:sp>
      <p:sp>
        <p:nvSpPr>
          <p:cNvPr id="779377" name="Rectangle 113" descr="20%"/>
          <p:cNvSpPr>
            <a:spLocks noChangeArrowheads="1"/>
          </p:cNvSpPr>
          <p:nvPr/>
        </p:nvSpPr>
        <p:spPr bwMode="auto">
          <a:xfrm>
            <a:off x="5359400" y="5746750"/>
            <a:ext cx="315913" cy="106363"/>
          </a:xfrm>
          <a:prstGeom prst="rect">
            <a:avLst/>
          </a:prstGeom>
          <a:pattFill prst="pct20">
            <a:fgClr>
              <a:srgbClr val="99CCFF"/>
            </a:fgClr>
            <a:bgClr>
              <a:srgbClr val="FFFFFF"/>
            </a:bgClr>
          </a:pattFill>
          <a:ln w="11176">
            <a:solidFill>
              <a:srgbClr val="000000"/>
            </a:solidFill>
            <a:miter lim="800000"/>
            <a:headEnd/>
            <a:tailEnd/>
          </a:ln>
        </p:spPr>
        <p:txBody>
          <a:bodyPr/>
          <a:lstStyle/>
          <a:p>
            <a:endParaRPr lang="ja-JP" altLang="en-US"/>
          </a:p>
        </p:txBody>
      </p:sp>
      <p:sp>
        <p:nvSpPr>
          <p:cNvPr id="779378" name="Rectangle 114"/>
          <p:cNvSpPr>
            <a:spLocks noChangeArrowheads="1"/>
          </p:cNvSpPr>
          <p:nvPr/>
        </p:nvSpPr>
        <p:spPr bwMode="auto">
          <a:xfrm>
            <a:off x="3705225" y="5708650"/>
            <a:ext cx="6048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300">
                <a:ea typeface="MS UI Gothic" pitchFamily="50" charset="-128"/>
              </a:rPr>
              <a:t>B</a:t>
            </a:r>
            <a:r>
              <a:rPr kumimoji="0" lang="ja-JP" altLang="en-US" sz="1300">
                <a:latin typeface="MS UI Gothic" pitchFamily="50" charset="-128"/>
                <a:ea typeface="MS UI Gothic" pitchFamily="50" charset="-128"/>
              </a:rPr>
              <a:t>自動車</a:t>
            </a:r>
          </a:p>
        </p:txBody>
      </p:sp>
      <p:sp>
        <p:nvSpPr>
          <p:cNvPr id="779379" name="Rectangle 115"/>
          <p:cNvSpPr>
            <a:spLocks noChangeArrowheads="1"/>
          </p:cNvSpPr>
          <p:nvPr/>
        </p:nvSpPr>
        <p:spPr bwMode="auto">
          <a:xfrm>
            <a:off x="4725988" y="5708650"/>
            <a:ext cx="6143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300">
                <a:ea typeface="MS UI Gothic" pitchFamily="50" charset="-128"/>
              </a:rPr>
              <a:t>C</a:t>
            </a:r>
            <a:r>
              <a:rPr kumimoji="0" lang="ja-JP" altLang="en-US" sz="1300">
                <a:latin typeface="MS UI Gothic" pitchFamily="50" charset="-128"/>
                <a:ea typeface="MS UI Gothic" pitchFamily="50" charset="-128"/>
              </a:rPr>
              <a:t>自動車</a:t>
            </a:r>
          </a:p>
        </p:txBody>
      </p:sp>
      <p:sp>
        <p:nvSpPr>
          <p:cNvPr id="779380" name="Rectangle 116"/>
          <p:cNvSpPr>
            <a:spLocks noChangeArrowheads="1"/>
          </p:cNvSpPr>
          <p:nvPr/>
        </p:nvSpPr>
        <p:spPr bwMode="auto">
          <a:xfrm>
            <a:off x="5741988" y="5708650"/>
            <a:ext cx="6143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en-US" altLang="ja-JP" sz="1300">
                <a:ea typeface="MS UI Gothic" pitchFamily="50" charset="-128"/>
              </a:rPr>
              <a:t>D</a:t>
            </a:r>
            <a:r>
              <a:rPr kumimoji="0" lang="ja-JP" altLang="en-US" sz="1300">
                <a:latin typeface="MS UI Gothic" pitchFamily="50" charset="-128"/>
                <a:ea typeface="MS UI Gothic" pitchFamily="50" charset="-128"/>
              </a:rPr>
              <a:t>自動車</a:t>
            </a:r>
          </a:p>
        </p:txBody>
      </p:sp>
      <p:sp>
        <p:nvSpPr>
          <p:cNvPr id="779381" name="Oval 117"/>
          <p:cNvSpPr>
            <a:spLocks noChangeArrowheads="1"/>
          </p:cNvSpPr>
          <p:nvPr/>
        </p:nvSpPr>
        <p:spPr bwMode="auto">
          <a:xfrm rot="-247092">
            <a:off x="2513013" y="3392488"/>
            <a:ext cx="4284662" cy="441325"/>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79382" name="Rectangle 118"/>
          <p:cNvSpPr>
            <a:spLocks noChangeArrowheads="1"/>
          </p:cNvSpPr>
          <p:nvPr/>
        </p:nvSpPr>
        <p:spPr bwMode="auto">
          <a:xfrm>
            <a:off x="6767513" y="5346700"/>
            <a:ext cx="152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ja-JP" altLang="en-US" sz="1200"/>
              <a:t>年</a:t>
            </a:r>
          </a:p>
        </p:txBody>
      </p:sp>
      <p:sp>
        <p:nvSpPr>
          <p:cNvPr id="779383" name="Rectangle 119"/>
          <p:cNvSpPr>
            <a:spLocks noChangeArrowheads="1"/>
          </p:cNvSpPr>
          <p:nvPr/>
        </p:nvSpPr>
        <p:spPr bwMode="auto">
          <a:xfrm>
            <a:off x="2360613" y="2557463"/>
            <a:ext cx="152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kumimoji="1">
                <a:solidFill>
                  <a:schemeClr val="tx1"/>
                </a:solidFill>
                <a:latin typeface="Arial" charset="0"/>
                <a:ea typeface="ＭＳ Ｐゴシック" pitchFamily="50" charset="-128"/>
              </a:defRPr>
            </a:lvl1pPr>
            <a:lvl2pPr marL="685800" indent="-1714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eaLnBrk="0" hangingPunct="0">
              <a:buFont typeface="Wingdings" pitchFamily="2" charset="2"/>
              <a:buNone/>
            </a:pPr>
            <a:r>
              <a:rPr kumimoji="0" lang="ja-JP" altLang="en-US" sz="1200">
                <a:latin typeface="Tahoma" pitchFamily="34" charset="0"/>
              </a:rPr>
              <a:t>％</a:t>
            </a:r>
          </a:p>
        </p:txBody>
      </p:sp>
      <p:sp>
        <p:nvSpPr>
          <p:cNvPr id="779384" name="Text Box 120"/>
          <p:cNvSpPr txBox="1">
            <a:spLocks noChangeArrowheads="1"/>
          </p:cNvSpPr>
          <p:nvPr/>
        </p:nvSpPr>
        <p:spPr bwMode="auto">
          <a:xfrm>
            <a:off x="3070225" y="2192338"/>
            <a:ext cx="2979738"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u="sng"/>
              <a:t>Y</a:t>
            </a:r>
            <a:r>
              <a:rPr lang="ja-JP" altLang="en-US" sz="1600" b="1" u="sng"/>
              <a:t>国自動車メーカーの国内シェア</a:t>
            </a:r>
          </a:p>
        </p:txBody>
      </p:sp>
      <p:sp>
        <p:nvSpPr>
          <p:cNvPr id="779385" name="Rectangle 121"/>
          <p:cNvSpPr>
            <a:spLocks noChangeArrowheads="1"/>
          </p:cNvSpPr>
          <p:nvPr/>
        </p:nvSpPr>
        <p:spPr bwMode="auto">
          <a:xfrm>
            <a:off x="0" y="6583363"/>
            <a:ext cx="2803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8288" indent="-180975" algn="l">
              <a:spcBef>
                <a:spcPct val="30000"/>
              </a:spcBef>
              <a:buChar char="•"/>
              <a:defRPr kumimoji="1">
                <a:solidFill>
                  <a:schemeClr val="tx1"/>
                </a:solidFill>
                <a:latin typeface="Arial" charset="0"/>
                <a:ea typeface="ＭＳ Ｐゴシック" pitchFamily="50" charset="-128"/>
              </a:defRPr>
            </a:lvl1pPr>
            <a:lvl2pPr marL="808038" indent="-285750" algn="l">
              <a:spcBef>
                <a:spcPct val="30000"/>
              </a:spcBef>
              <a:buChar char="–"/>
              <a:defRPr kumimoji="1">
                <a:solidFill>
                  <a:schemeClr val="tx1"/>
                </a:solidFill>
                <a:latin typeface="Arial" charset="0"/>
                <a:ea typeface="ＭＳ Ｐゴシック" pitchFamily="50" charset="-128"/>
              </a:defRPr>
            </a:lvl2pPr>
            <a:lvl3pPr marL="1216025" indent="-228600" algn="l">
              <a:spcBef>
                <a:spcPct val="30000"/>
              </a:spcBef>
              <a:buChar char="•"/>
              <a:defRPr kumimoji="1">
                <a:solidFill>
                  <a:schemeClr val="tx1"/>
                </a:solidFill>
                <a:latin typeface="Arial" charset="0"/>
                <a:ea typeface="ＭＳ Ｐゴシック" pitchFamily="50" charset="-128"/>
              </a:defRPr>
            </a:lvl3pPr>
            <a:lvl4pPr marL="1624013" indent="-228600" algn="l">
              <a:spcBef>
                <a:spcPct val="30000"/>
              </a:spcBef>
              <a:buChar char="–"/>
              <a:defRPr kumimoji="1">
                <a:solidFill>
                  <a:schemeClr val="tx1"/>
                </a:solidFill>
                <a:latin typeface="Arial" charset="0"/>
                <a:ea typeface="ＭＳ Ｐゴシック" pitchFamily="50" charset="-128"/>
              </a:defRPr>
            </a:lvl4pPr>
            <a:lvl5pPr marL="2057400" indent="-228600" algn="l">
              <a:spcBef>
                <a:spcPct val="30000"/>
              </a:spcBef>
              <a:buChar char="»"/>
              <a:defRPr kumimoji="1">
                <a:solidFill>
                  <a:schemeClr val="tx1"/>
                </a:solidFill>
                <a:latin typeface="Arial" charset="0"/>
                <a:ea typeface="ＭＳ Ｐゴシック" pitchFamily="50" charset="-128"/>
              </a:defRPr>
            </a:lvl5pPr>
            <a:lvl6pPr marL="2514600" indent="-228600" fontAlgn="base">
              <a:spcBef>
                <a:spcPct val="30000"/>
              </a:spcBef>
              <a:spcAft>
                <a:spcPct val="0"/>
              </a:spcAft>
              <a:buChar char="»"/>
              <a:defRPr kumimoji="1">
                <a:solidFill>
                  <a:schemeClr val="tx1"/>
                </a:solidFill>
                <a:latin typeface="Arial" charset="0"/>
                <a:ea typeface="ＭＳ Ｐゴシック" pitchFamily="50" charset="-128"/>
              </a:defRPr>
            </a:lvl6pPr>
            <a:lvl7pPr marL="2971800" indent="-228600" fontAlgn="base">
              <a:spcBef>
                <a:spcPct val="30000"/>
              </a:spcBef>
              <a:spcAft>
                <a:spcPct val="0"/>
              </a:spcAft>
              <a:buChar char="»"/>
              <a:defRPr kumimoji="1">
                <a:solidFill>
                  <a:schemeClr val="tx1"/>
                </a:solidFill>
                <a:latin typeface="Arial" charset="0"/>
                <a:ea typeface="ＭＳ Ｐゴシック" pitchFamily="50" charset="-128"/>
              </a:defRPr>
            </a:lvl7pPr>
            <a:lvl8pPr marL="3429000" indent="-228600" fontAlgn="base">
              <a:spcBef>
                <a:spcPct val="30000"/>
              </a:spcBef>
              <a:spcAft>
                <a:spcPct val="0"/>
              </a:spcAft>
              <a:buChar char="»"/>
              <a:defRPr kumimoji="1">
                <a:solidFill>
                  <a:schemeClr val="tx1"/>
                </a:solidFill>
                <a:latin typeface="Arial" charset="0"/>
                <a:ea typeface="ＭＳ Ｐゴシック" pitchFamily="50" charset="-128"/>
              </a:defRPr>
            </a:lvl8pPr>
            <a:lvl9pPr marL="3886200" indent="-228600" fontAlgn="base">
              <a:spcBef>
                <a:spcPct val="30000"/>
              </a:spcBef>
              <a:spcAft>
                <a:spcPct val="0"/>
              </a:spcAft>
              <a:buChar char="»"/>
              <a:defRPr kumimoji="1">
                <a:solidFill>
                  <a:schemeClr val="tx1"/>
                </a:solidFill>
                <a:latin typeface="Arial" charset="0"/>
                <a:ea typeface="ＭＳ Ｐゴシック" pitchFamily="50" charset="-128"/>
              </a:defRPr>
            </a:lvl9pPr>
          </a:lstStyle>
          <a:p>
            <a:pPr>
              <a:buFontTx/>
              <a:buNone/>
            </a:pPr>
            <a:r>
              <a:rPr lang="ja-JP" altLang="en-US" sz="1200">
                <a:latin typeface="ＭＳ Ｐゴシック" pitchFamily="50" charset="-128"/>
              </a:rPr>
              <a:t>出典：</a:t>
            </a:r>
            <a:r>
              <a:rPr lang="en-US" altLang="ja-JP" sz="1200"/>
              <a:t>Y</a:t>
            </a:r>
            <a:r>
              <a:rPr lang="ja-JP" altLang="en-US" sz="1200">
                <a:latin typeface="ＭＳ Ｐゴシック" pitchFamily="50" charset="-128"/>
              </a:rPr>
              <a:t>国　自動車総合研究所</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p:cNvSpPr>
            <a:spLocks noGrp="1"/>
          </p:cNvSpPr>
          <p:nvPr>
            <p:ph type="sldNum" sz="quarter" idx="10"/>
          </p:nvPr>
        </p:nvSpPr>
        <p:spPr/>
        <p:txBody>
          <a:bodyPr/>
          <a:lstStyle/>
          <a:p>
            <a:fld id="{CFF76A06-722E-4BC2-801B-94D9D9989D16}" type="slidenum">
              <a:rPr lang="en-US" altLang="ja-JP"/>
              <a:pPr/>
              <a:t>71</a:t>
            </a:fld>
            <a:endParaRPr lang="en-US" altLang="ja-JP"/>
          </a:p>
        </p:txBody>
      </p:sp>
      <p:sp>
        <p:nvSpPr>
          <p:cNvPr id="780290"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スライド作成②</a:t>
            </a:r>
          </a:p>
        </p:txBody>
      </p:sp>
      <p:sp>
        <p:nvSpPr>
          <p:cNvPr id="780291" name="Text Box 3"/>
          <p:cNvSpPr txBox="1">
            <a:spLocks noChangeArrowheads="1"/>
          </p:cNvSpPr>
          <p:nvPr/>
        </p:nvSpPr>
        <p:spPr bwMode="auto">
          <a:xfrm>
            <a:off x="1584325" y="1173163"/>
            <a:ext cx="57578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ja-JP"/>
              <a:t>以下の設問について、A4サイズ1枚（横書き）でスライドを作成してください。</a:t>
            </a:r>
            <a:endParaRPr lang="ja-JP" altLang="en-US"/>
          </a:p>
        </p:txBody>
      </p:sp>
      <p:sp>
        <p:nvSpPr>
          <p:cNvPr id="780292" name="Text Box 4"/>
          <p:cNvSpPr txBox="1">
            <a:spLocks noChangeArrowheads="1"/>
          </p:cNvSpPr>
          <p:nvPr/>
        </p:nvSpPr>
        <p:spPr bwMode="auto">
          <a:xfrm>
            <a:off x="1585913" y="1592263"/>
            <a:ext cx="6802437"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次のインタビュー記事は、リーダーシップ論に詳しいある大学の教授が、「今後求められるリーダーシップとは」について解説したものです。</a:t>
            </a:r>
          </a:p>
          <a:p>
            <a:pPr algn="l"/>
            <a:r>
              <a:rPr lang="ja-JP" altLang="en-US"/>
              <a:t>あなたは人事部の課長です。今後求められるリーダーシップスタイルについて上司に報告するために、このインタビュー記事を参考にしてわかりやすくスライドにまとめてください。</a:t>
            </a:r>
          </a:p>
        </p:txBody>
      </p:sp>
      <p:sp>
        <p:nvSpPr>
          <p:cNvPr id="780293" name="Text Box 5"/>
          <p:cNvSpPr txBox="1">
            <a:spLocks noChangeArrowheads="1"/>
          </p:cNvSpPr>
          <p:nvPr/>
        </p:nvSpPr>
        <p:spPr bwMode="auto">
          <a:xfrm>
            <a:off x="628650" y="1152525"/>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＜演習＞</a:t>
            </a:r>
          </a:p>
        </p:txBody>
      </p:sp>
      <p:sp>
        <p:nvSpPr>
          <p:cNvPr id="780294" name="Text Box 6"/>
          <p:cNvSpPr txBox="1">
            <a:spLocks noChangeArrowheads="1"/>
          </p:cNvSpPr>
          <p:nvPr/>
        </p:nvSpPr>
        <p:spPr bwMode="auto">
          <a:xfrm>
            <a:off x="631825" y="1592263"/>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＜設問＞</a:t>
            </a:r>
          </a:p>
        </p:txBody>
      </p:sp>
      <p:grpSp>
        <p:nvGrpSpPr>
          <p:cNvPr id="780298" name="Group 10"/>
          <p:cNvGrpSpPr>
            <a:grpSpLocks/>
          </p:cNvGrpSpPr>
          <p:nvPr/>
        </p:nvGrpSpPr>
        <p:grpSpPr bwMode="auto">
          <a:xfrm>
            <a:off x="250825" y="2708275"/>
            <a:ext cx="8569325" cy="3889375"/>
            <a:chOff x="158" y="1660"/>
            <a:chExt cx="5398" cy="2450"/>
          </a:xfrm>
        </p:grpSpPr>
        <p:sp>
          <p:nvSpPr>
            <p:cNvPr id="780297" name="Rectangle 9"/>
            <p:cNvSpPr>
              <a:spLocks noChangeArrowheads="1"/>
            </p:cNvSpPr>
            <p:nvPr/>
          </p:nvSpPr>
          <p:spPr bwMode="auto">
            <a:xfrm>
              <a:off x="158" y="1660"/>
              <a:ext cx="5398" cy="2450"/>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80295" name="Text Box 7"/>
            <p:cNvSpPr txBox="1">
              <a:spLocks noChangeArrowheads="1"/>
            </p:cNvSpPr>
            <p:nvPr/>
          </p:nvSpPr>
          <p:spPr bwMode="auto">
            <a:xfrm>
              <a:off x="227" y="1706"/>
              <a:ext cx="5284" cy="8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ja-JP" sz="1200"/>
                <a:t>Q.今後求められるリーダーシップとはどのようなものでしょうか？</a:t>
              </a:r>
            </a:p>
            <a:p>
              <a:pPr algn="l">
                <a:spcBef>
                  <a:spcPct val="50000"/>
                </a:spcBef>
              </a:pPr>
              <a:r>
                <a:rPr lang="ja-JP" altLang="ja-JP" sz="1200"/>
                <a:t>A.リーダーシップに必要な要素を「信頼関係を築く力」「行動させる力」の2つだとすると、目指すべきはその両方のバランスがとれたリーダーシップです。理想は、部下との信頼関係が構築されており、部下と対話を繰り返しながら本人にとって必要な行動を促すことができるタイプですね。まさに部下を育成できる、有能で人望のあるリーダーです。　　　　　　　　　　　　　　　　　　　　　　　　　　　　　　　　かつては部下の仕事に細かく口を出して指示命令するリーダーがよく見受けられました。指示が的確であるため、部下に行動させる力はあるのですが、部下は強制されている、自分のことを信用してもらっていないと感じてしまうことが多いようです。</a:t>
              </a:r>
              <a:endParaRPr lang="ja-JP" altLang="en-US" sz="1200"/>
            </a:p>
          </p:txBody>
        </p:sp>
        <p:sp>
          <p:nvSpPr>
            <p:cNvPr id="780296" name="Text Box 8"/>
            <p:cNvSpPr txBox="1">
              <a:spLocks noChangeArrowheads="1"/>
            </p:cNvSpPr>
            <p:nvPr/>
          </p:nvSpPr>
          <p:spPr bwMode="auto">
            <a:xfrm>
              <a:off x="227" y="2705"/>
              <a:ext cx="5284" cy="13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ja-JP" sz="1200"/>
                <a:t>Q.他にはどのようなリーダーシップスタイルがありますか？</a:t>
              </a:r>
            </a:p>
            <a:p>
              <a:pPr algn="l">
                <a:spcBef>
                  <a:spcPct val="50000"/>
                </a:spcBef>
              </a:pPr>
              <a:r>
                <a:rPr lang="ja-JP" altLang="ja-JP" sz="1200"/>
                <a:t>A.そうですね。最近増えてきたのが、部下の言うことを何でも受容してしまうリーダーです。バブルの頃に入社した人は、バブル崩壊後に企業が採用を控えたため、部下を持つ機会がないまま管理職になってしまうケースがあります。彼らは部下に対してどう振舞えばよいか分からないのでしょう。部下に嫌われたくないという気持ちが強く、話を親身になって聞くので部下からは慕われます。しかし部下に行動を促す力が弱く、いざという時にリーダーシップを発揮できません。いい人だけではリーダーは務まらないのです。</a:t>
              </a:r>
            </a:p>
            <a:p>
              <a:pPr algn="l"/>
              <a:r>
                <a:rPr lang="ja-JP" altLang="ja-JP" sz="1200"/>
                <a:t>　また、ごく少数ではありますが、部下に関して無関心な上司もいます。部下や他人を巻き込むこと、行動を促すことが苦手で、単独行動を好みます。自己中心的な面が強いため、部下からの信頼は低いですね。ビジネス経験やマネジメント経験が浅いリーダーに多く見られますが、はっきりいってリーダーシップはとれていません。</a:t>
              </a:r>
            </a:p>
            <a:p>
              <a:pPr algn="l"/>
              <a:r>
                <a:rPr lang="ja-JP" altLang="ja-JP" sz="1200"/>
                <a:t>　理想のリーダーシップスタイルを体得・実践することは容易ではありません。しかし、中長期的に見ると企業の成長・発展のためには優れたリーダーシップが不可欠となります。読者の皆さんには、是非一度自分のリーダーシップスタイルを振り返った上で、理想のリーダーシップスタイルに近づいてほしいと思います。</a:t>
              </a:r>
              <a:endParaRPr lang="ja-JP" altLang="en-US" sz="1200"/>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3"/>
          <p:cNvSpPr>
            <a:spLocks noGrp="1"/>
          </p:cNvSpPr>
          <p:nvPr>
            <p:ph type="sldNum" sz="quarter" idx="10"/>
          </p:nvPr>
        </p:nvSpPr>
        <p:spPr/>
        <p:txBody>
          <a:bodyPr/>
          <a:lstStyle/>
          <a:p>
            <a:fld id="{12AA1430-DE41-43F6-8F6A-4D6D5424AFFA}" type="slidenum">
              <a:rPr lang="en-US" altLang="ja-JP"/>
              <a:pPr/>
              <a:t>72</a:t>
            </a:fld>
            <a:endParaRPr lang="en-US" altLang="ja-JP"/>
          </a:p>
        </p:txBody>
      </p:sp>
      <p:sp>
        <p:nvSpPr>
          <p:cNvPr id="781314"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a:t>
            </a:r>
            <a:r>
              <a:rPr lang="en-US" altLang="ja-JP"/>
              <a:t>》</a:t>
            </a:r>
            <a:r>
              <a:rPr lang="ja-JP" altLang="en-US"/>
              <a:t>今後求められるリーダーシップスタイル</a:t>
            </a:r>
          </a:p>
        </p:txBody>
      </p:sp>
      <p:sp>
        <p:nvSpPr>
          <p:cNvPr id="781315" name="Rectangle 3"/>
          <p:cNvSpPr>
            <a:spLocks noGrp="1" noChangeArrowheads="1"/>
          </p:cNvSpPr>
          <p:nvPr>
            <p:ph type="body" idx="1"/>
          </p:nvPr>
        </p:nvSpPr>
        <p:spPr>
          <a:xfrm>
            <a:off x="457200" y="1128713"/>
            <a:ext cx="8218488" cy="641350"/>
          </a:xfrm>
          <a:noFill/>
          <a:ln/>
        </p:spPr>
        <p:txBody>
          <a:bodyPr/>
          <a:lstStyle/>
          <a:p>
            <a:r>
              <a:rPr lang="ja-JP" altLang="en-US"/>
              <a:t>これからは、「信頼関係を築く力」「行動させる力」の両方を備えた、「育成型」のリーダーシップが求められる。</a:t>
            </a:r>
          </a:p>
        </p:txBody>
      </p:sp>
      <p:sp>
        <p:nvSpPr>
          <p:cNvPr id="781316" name="Line 4"/>
          <p:cNvSpPr>
            <a:spLocks noChangeShapeType="1"/>
          </p:cNvSpPr>
          <p:nvPr/>
        </p:nvSpPr>
        <p:spPr bwMode="auto">
          <a:xfrm>
            <a:off x="2808288" y="2636838"/>
            <a:ext cx="0" cy="34559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81317" name="Rectangle 5"/>
          <p:cNvSpPr>
            <a:spLocks noChangeArrowheads="1"/>
          </p:cNvSpPr>
          <p:nvPr/>
        </p:nvSpPr>
        <p:spPr bwMode="auto">
          <a:xfrm>
            <a:off x="2936875" y="2600325"/>
            <a:ext cx="1635125" cy="1727200"/>
          </a:xfrm>
          <a:prstGeom prst="rect">
            <a:avLst/>
          </a:prstGeom>
          <a:noFill/>
          <a:ln w="11176"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spcBef>
                <a:spcPct val="20000"/>
              </a:spcBef>
            </a:pPr>
            <a:r>
              <a:rPr lang="ja-JP" altLang="en-US" b="1"/>
              <a:t>受容型</a:t>
            </a:r>
          </a:p>
        </p:txBody>
      </p:sp>
      <p:sp>
        <p:nvSpPr>
          <p:cNvPr id="781318" name="Rectangle 6"/>
          <p:cNvSpPr>
            <a:spLocks noChangeArrowheads="1"/>
          </p:cNvSpPr>
          <p:nvPr/>
        </p:nvSpPr>
        <p:spPr bwMode="auto">
          <a:xfrm>
            <a:off x="4192588" y="6311900"/>
            <a:ext cx="10017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r>
              <a:rPr lang="ja-JP" altLang="en-US" b="1"/>
              <a:t>行動させる力</a:t>
            </a:r>
          </a:p>
        </p:txBody>
      </p:sp>
      <p:sp>
        <p:nvSpPr>
          <p:cNvPr id="781319" name="Rectangle 7"/>
          <p:cNvSpPr>
            <a:spLocks noChangeArrowheads="1"/>
          </p:cNvSpPr>
          <p:nvPr/>
        </p:nvSpPr>
        <p:spPr bwMode="auto">
          <a:xfrm>
            <a:off x="2555875" y="3676650"/>
            <a:ext cx="2127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0" tIns="0" rIns="0" bIns="0">
            <a:spAutoFit/>
          </a:bodyPr>
          <a:lstStyle/>
          <a:p>
            <a:r>
              <a:rPr lang="ja-JP" altLang="en-US" b="1"/>
              <a:t>信頼関係を築く力</a:t>
            </a:r>
          </a:p>
        </p:txBody>
      </p:sp>
      <p:sp>
        <p:nvSpPr>
          <p:cNvPr id="781320" name="Rectangle 8"/>
          <p:cNvSpPr>
            <a:spLocks noChangeArrowheads="1"/>
          </p:cNvSpPr>
          <p:nvPr/>
        </p:nvSpPr>
        <p:spPr bwMode="auto">
          <a:xfrm>
            <a:off x="6011863" y="6327775"/>
            <a:ext cx="296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ja-JP" altLang="en-US" sz="1200"/>
              <a:t>高い</a:t>
            </a:r>
          </a:p>
        </p:txBody>
      </p:sp>
      <p:sp>
        <p:nvSpPr>
          <p:cNvPr id="781321" name="Rectangle 9"/>
          <p:cNvSpPr>
            <a:spLocks noChangeArrowheads="1"/>
          </p:cNvSpPr>
          <p:nvPr/>
        </p:nvSpPr>
        <p:spPr bwMode="auto">
          <a:xfrm>
            <a:off x="2532063" y="2312988"/>
            <a:ext cx="296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ja-JP" altLang="en-US" sz="1200"/>
              <a:t>高い</a:t>
            </a:r>
          </a:p>
        </p:txBody>
      </p:sp>
      <p:sp>
        <p:nvSpPr>
          <p:cNvPr id="781322" name="Rectangle 10"/>
          <p:cNvSpPr>
            <a:spLocks noChangeArrowheads="1"/>
          </p:cNvSpPr>
          <p:nvPr/>
        </p:nvSpPr>
        <p:spPr bwMode="auto">
          <a:xfrm>
            <a:off x="2916238" y="6342063"/>
            <a:ext cx="296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ja-JP" altLang="en-US" sz="1200"/>
              <a:t>低い</a:t>
            </a:r>
          </a:p>
        </p:txBody>
      </p:sp>
      <p:sp>
        <p:nvSpPr>
          <p:cNvPr id="781323" name="Rectangle 11"/>
          <p:cNvSpPr>
            <a:spLocks noChangeArrowheads="1"/>
          </p:cNvSpPr>
          <p:nvPr/>
        </p:nvSpPr>
        <p:spPr bwMode="auto">
          <a:xfrm>
            <a:off x="2484438" y="6091238"/>
            <a:ext cx="296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ja-JP" altLang="en-US" sz="1200"/>
              <a:t>低い</a:t>
            </a:r>
          </a:p>
        </p:txBody>
      </p:sp>
      <p:sp>
        <p:nvSpPr>
          <p:cNvPr id="781324" name="Freeform 12"/>
          <p:cNvSpPr>
            <a:spLocks/>
          </p:cNvSpPr>
          <p:nvPr/>
        </p:nvSpPr>
        <p:spPr bwMode="auto">
          <a:xfrm>
            <a:off x="6248400" y="4870450"/>
            <a:ext cx="2212975" cy="1150938"/>
          </a:xfrm>
          <a:custGeom>
            <a:avLst/>
            <a:gdLst>
              <a:gd name="T0" fmla="*/ 1394 w 1394"/>
              <a:gd name="T1" fmla="*/ 0 h 888"/>
              <a:gd name="T2" fmla="*/ 1394 w 1394"/>
              <a:gd name="T3" fmla="*/ 888 h 888"/>
              <a:gd name="T4" fmla="*/ 291 w 1394"/>
              <a:gd name="T5" fmla="*/ 888 h 888"/>
              <a:gd name="T6" fmla="*/ 292 w 1394"/>
              <a:gd name="T7" fmla="*/ 730 h 888"/>
              <a:gd name="T8" fmla="*/ 0 w 1394"/>
              <a:gd name="T9" fmla="*/ 491 h 888"/>
              <a:gd name="T10" fmla="*/ 294 w 1394"/>
              <a:gd name="T11" fmla="*/ 642 h 888"/>
              <a:gd name="T12" fmla="*/ 291 w 1394"/>
              <a:gd name="T13" fmla="*/ 0 h 888"/>
              <a:gd name="T14" fmla="*/ 1394 w 1394"/>
              <a:gd name="T15" fmla="*/ 0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4" h="888">
                <a:moveTo>
                  <a:pt x="1394" y="0"/>
                </a:moveTo>
                <a:lnTo>
                  <a:pt x="1394" y="888"/>
                </a:lnTo>
                <a:lnTo>
                  <a:pt x="291" y="888"/>
                </a:lnTo>
                <a:lnTo>
                  <a:pt x="292" y="730"/>
                </a:lnTo>
                <a:lnTo>
                  <a:pt x="0" y="491"/>
                </a:lnTo>
                <a:lnTo>
                  <a:pt x="294" y="642"/>
                </a:lnTo>
                <a:lnTo>
                  <a:pt x="291" y="0"/>
                </a:lnTo>
                <a:lnTo>
                  <a:pt x="1394" y="0"/>
                </a:lnTo>
                <a:close/>
              </a:path>
            </a:pathLst>
          </a:custGeom>
          <a:solidFill>
            <a:srgbClr val="FFFFFF"/>
          </a:solidFill>
          <a:ln w="9525" cap="rnd">
            <a:solidFill>
              <a:schemeClr val="tx1"/>
            </a:solidFill>
            <a:prstDash val="solid"/>
            <a:round/>
            <a:headEnd/>
            <a:tailEnd/>
          </a:ln>
        </p:spPr>
        <p:txBody>
          <a:bodyPr/>
          <a:lstStyle/>
          <a:p>
            <a:endParaRPr lang="ja-JP" altLang="en-US"/>
          </a:p>
        </p:txBody>
      </p:sp>
      <p:sp>
        <p:nvSpPr>
          <p:cNvPr id="781325" name="Freeform 13"/>
          <p:cNvSpPr>
            <a:spLocks/>
          </p:cNvSpPr>
          <p:nvPr/>
        </p:nvSpPr>
        <p:spPr bwMode="auto">
          <a:xfrm>
            <a:off x="6059488" y="2630488"/>
            <a:ext cx="2401887" cy="1193800"/>
          </a:xfrm>
          <a:custGeom>
            <a:avLst/>
            <a:gdLst>
              <a:gd name="T0" fmla="*/ 1513 w 1513"/>
              <a:gd name="T1" fmla="*/ 0 h 843"/>
              <a:gd name="T2" fmla="*/ 1513 w 1513"/>
              <a:gd name="T3" fmla="*/ 843 h 843"/>
              <a:gd name="T4" fmla="*/ 405 w 1513"/>
              <a:gd name="T5" fmla="*/ 840 h 843"/>
              <a:gd name="T6" fmla="*/ 409 w 1513"/>
              <a:gd name="T7" fmla="*/ 251 h 843"/>
              <a:gd name="T8" fmla="*/ 0 w 1513"/>
              <a:gd name="T9" fmla="*/ 643 h 843"/>
              <a:gd name="T10" fmla="*/ 413 w 1513"/>
              <a:gd name="T11" fmla="*/ 168 h 843"/>
              <a:gd name="T12" fmla="*/ 410 w 1513"/>
              <a:gd name="T13" fmla="*/ 0 h 843"/>
              <a:gd name="T14" fmla="*/ 1513 w 1513"/>
              <a:gd name="T15" fmla="*/ 0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3" h="843">
                <a:moveTo>
                  <a:pt x="1513" y="0"/>
                </a:moveTo>
                <a:lnTo>
                  <a:pt x="1513" y="843"/>
                </a:lnTo>
                <a:lnTo>
                  <a:pt x="405" y="840"/>
                </a:lnTo>
                <a:lnTo>
                  <a:pt x="409" y="251"/>
                </a:lnTo>
                <a:lnTo>
                  <a:pt x="0" y="643"/>
                </a:lnTo>
                <a:lnTo>
                  <a:pt x="413" y="168"/>
                </a:lnTo>
                <a:lnTo>
                  <a:pt x="410" y="0"/>
                </a:lnTo>
                <a:lnTo>
                  <a:pt x="1513" y="0"/>
                </a:lnTo>
                <a:close/>
              </a:path>
            </a:pathLst>
          </a:custGeom>
          <a:solidFill>
            <a:srgbClr val="FFFFFF"/>
          </a:solidFill>
          <a:ln w="9525" cap="rnd">
            <a:solidFill>
              <a:schemeClr val="tx1"/>
            </a:solidFill>
            <a:prstDash val="solid"/>
            <a:round/>
            <a:headEnd/>
            <a:tailEnd/>
          </a:ln>
        </p:spPr>
        <p:txBody>
          <a:bodyPr/>
          <a:lstStyle/>
          <a:p>
            <a:endParaRPr lang="ja-JP" altLang="en-US"/>
          </a:p>
        </p:txBody>
      </p:sp>
      <p:sp>
        <p:nvSpPr>
          <p:cNvPr id="781326" name="Rectangle 14"/>
          <p:cNvSpPr>
            <a:spLocks noChangeArrowheads="1"/>
          </p:cNvSpPr>
          <p:nvPr/>
        </p:nvSpPr>
        <p:spPr bwMode="auto">
          <a:xfrm>
            <a:off x="6788150" y="2720975"/>
            <a:ext cx="1611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85738" indent="-18573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buFont typeface="Wingdings" pitchFamily="2" charset="2"/>
              <a:buChar char="J"/>
            </a:pPr>
            <a:r>
              <a:rPr lang="ja-JP" altLang="en-US" sz="1200"/>
              <a:t>部下と信頼関係が構築できている</a:t>
            </a:r>
          </a:p>
          <a:p>
            <a:pPr>
              <a:lnSpc>
                <a:spcPct val="90000"/>
              </a:lnSpc>
              <a:buFont typeface="Wingdings" pitchFamily="2" charset="2"/>
              <a:buChar char="J"/>
            </a:pPr>
            <a:r>
              <a:rPr lang="ja-JP" altLang="en-US" sz="1200"/>
              <a:t>部下と対話をしながら、本人にとって必要な行動を促すことができる</a:t>
            </a:r>
          </a:p>
          <a:p>
            <a:pPr>
              <a:lnSpc>
                <a:spcPct val="90000"/>
              </a:lnSpc>
              <a:buFont typeface="Wingdings" pitchFamily="2" charset="2"/>
              <a:buChar char="J"/>
            </a:pPr>
            <a:r>
              <a:rPr lang="ja-JP" altLang="en-US" sz="1200"/>
              <a:t>有能で人望がある</a:t>
            </a:r>
          </a:p>
        </p:txBody>
      </p:sp>
      <p:sp>
        <p:nvSpPr>
          <p:cNvPr id="781327" name="Freeform 15"/>
          <p:cNvSpPr>
            <a:spLocks/>
          </p:cNvSpPr>
          <p:nvPr/>
        </p:nvSpPr>
        <p:spPr bwMode="auto">
          <a:xfrm>
            <a:off x="425450" y="4762500"/>
            <a:ext cx="2690813" cy="1293813"/>
          </a:xfrm>
          <a:custGeom>
            <a:avLst/>
            <a:gdLst>
              <a:gd name="T0" fmla="*/ 0 w 1614"/>
              <a:gd name="T1" fmla="*/ 0 h 703"/>
              <a:gd name="T2" fmla="*/ 0 w 1614"/>
              <a:gd name="T3" fmla="*/ 702 h 703"/>
              <a:gd name="T4" fmla="*/ 1103 w 1614"/>
              <a:gd name="T5" fmla="*/ 703 h 703"/>
              <a:gd name="T6" fmla="*/ 1102 w 1614"/>
              <a:gd name="T7" fmla="*/ 578 h 703"/>
              <a:gd name="T8" fmla="*/ 1614 w 1614"/>
              <a:gd name="T9" fmla="*/ 247 h 703"/>
              <a:gd name="T10" fmla="*/ 1104 w 1614"/>
              <a:gd name="T11" fmla="*/ 505 h 703"/>
              <a:gd name="T12" fmla="*/ 1103 w 1614"/>
              <a:gd name="T13" fmla="*/ 1 h 703"/>
              <a:gd name="T14" fmla="*/ 0 w 1614"/>
              <a:gd name="T15" fmla="*/ 0 h 7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 h="703">
                <a:moveTo>
                  <a:pt x="0" y="0"/>
                </a:moveTo>
                <a:lnTo>
                  <a:pt x="0" y="702"/>
                </a:lnTo>
                <a:lnTo>
                  <a:pt x="1103" y="703"/>
                </a:lnTo>
                <a:lnTo>
                  <a:pt x="1102" y="578"/>
                </a:lnTo>
                <a:lnTo>
                  <a:pt x="1614" y="247"/>
                </a:lnTo>
                <a:lnTo>
                  <a:pt x="1104" y="505"/>
                </a:lnTo>
                <a:lnTo>
                  <a:pt x="1103" y="1"/>
                </a:lnTo>
                <a:lnTo>
                  <a:pt x="0" y="0"/>
                </a:lnTo>
                <a:close/>
              </a:path>
            </a:pathLst>
          </a:custGeom>
          <a:solidFill>
            <a:srgbClr val="FFFFFF"/>
          </a:solidFill>
          <a:ln w="9525" cap="rnd">
            <a:solidFill>
              <a:schemeClr val="tx1"/>
            </a:solidFill>
            <a:prstDash val="solid"/>
            <a:round/>
            <a:headEnd/>
            <a:tailEnd/>
          </a:ln>
        </p:spPr>
        <p:txBody>
          <a:bodyPr/>
          <a:lstStyle/>
          <a:p>
            <a:endParaRPr lang="ja-JP" altLang="en-US"/>
          </a:p>
        </p:txBody>
      </p:sp>
      <p:sp>
        <p:nvSpPr>
          <p:cNvPr id="781328" name="Rectangle 16"/>
          <p:cNvSpPr>
            <a:spLocks noChangeArrowheads="1"/>
          </p:cNvSpPr>
          <p:nvPr/>
        </p:nvSpPr>
        <p:spPr bwMode="auto">
          <a:xfrm>
            <a:off x="457200" y="4851400"/>
            <a:ext cx="17272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85738" indent="-18573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buFont typeface="Wingdings" pitchFamily="2" charset="2"/>
              <a:buChar char="L"/>
            </a:pPr>
            <a:r>
              <a:rPr lang="ja-JP" altLang="en-US" sz="1200"/>
              <a:t>自己中心的な面が強い</a:t>
            </a:r>
          </a:p>
          <a:p>
            <a:pPr>
              <a:lnSpc>
                <a:spcPct val="90000"/>
              </a:lnSpc>
              <a:buFont typeface="Wingdings" pitchFamily="2" charset="2"/>
              <a:buChar char="L"/>
            </a:pPr>
            <a:r>
              <a:rPr lang="ja-JP" altLang="en-US" sz="1200"/>
              <a:t>人とのコミュニケーションが必要となる仕事・チームワークに向かない、あるいはビジネス経験が足りない人材に多い</a:t>
            </a:r>
          </a:p>
        </p:txBody>
      </p:sp>
      <p:sp>
        <p:nvSpPr>
          <p:cNvPr id="781329" name="Rectangle 17"/>
          <p:cNvSpPr>
            <a:spLocks noChangeArrowheads="1"/>
          </p:cNvSpPr>
          <p:nvPr/>
        </p:nvSpPr>
        <p:spPr bwMode="auto">
          <a:xfrm>
            <a:off x="6791325" y="4946650"/>
            <a:ext cx="1611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85738" indent="-18573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buFont typeface="Wingdings" pitchFamily="2" charset="2"/>
              <a:buChar char="J"/>
            </a:pPr>
            <a:r>
              <a:rPr lang="ja-JP" altLang="en-US" sz="1200"/>
              <a:t>指示が的確である</a:t>
            </a:r>
          </a:p>
          <a:p>
            <a:pPr>
              <a:lnSpc>
                <a:spcPct val="90000"/>
              </a:lnSpc>
              <a:buFont typeface="Wingdings" pitchFamily="2" charset="2"/>
              <a:buChar char="L"/>
            </a:pPr>
            <a:r>
              <a:rPr lang="ja-JP" altLang="en-US" sz="1200"/>
              <a:t>部下の仕事に細かく口を出してしまう</a:t>
            </a:r>
          </a:p>
          <a:p>
            <a:pPr>
              <a:lnSpc>
                <a:spcPct val="90000"/>
              </a:lnSpc>
              <a:buFont typeface="Wingdings" pitchFamily="2" charset="2"/>
              <a:buChar char="L"/>
            </a:pPr>
            <a:r>
              <a:rPr lang="ja-JP" altLang="en-US" sz="1200"/>
              <a:t>部下は強制されている、信用されていないと感じてしまう</a:t>
            </a:r>
          </a:p>
        </p:txBody>
      </p:sp>
      <p:sp>
        <p:nvSpPr>
          <p:cNvPr id="781330" name="Freeform 18"/>
          <p:cNvSpPr>
            <a:spLocks/>
          </p:cNvSpPr>
          <p:nvPr/>
        </p:nvSpPr>
        <p:spPr bwMode="auto">
          <a:xfrm flipH="1">
            <a:off x="431800" y="2633663"/>
            <a:ext cx="2665413" cy="1119187"/>
          </a:xfrm>
          <a:custGeom>
            <a:avLst/>
            <a:gdLst>
              <a:gd name="T0" fmla="*/ 1513 w 1513"/>
              <a:gd name="T1" fmla="*/ 0 h 843"/>
              <a:gd name="T2" fmla="*/ 1513 w 1513"/>
              <a:gd name="T3" fmla="*/ 843 h 843"/>
              <a:gd name="T4" fmla="*/ 405 w 1513"/>
              <a:gd name="T5" fmla="*/ 840 h 843"/>
              <a:gd name="T6" fmla="*/ 409 w 1513"/>
              <a:gd name="T7" fmla="*/ 251 h 843"/>
              <a:gd name="T8" fmla="*/ 0 w 1513"/>
              <a:gd name="T9" fmla="*/ 643 h 843"/>
              <a:gd name="T10" fmla="*/ 413 w 1513"/>
              <a:gd name="T11" fmla="*/ 168 h 843"/>
              <a:gd name="T12" fmla="*/ 410 w 1513"/>
              <a:gd name="T13" fmla="*/ 0 h 843"/>
              <a:gd name="T14" fmla="*/ 1513 w 1513"/>
              <a:gd name="T15" fmla="*/ 0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3" h="843">
                <a:moveTo>
                  <a:pt x="1513" y="0"/>
                </a:moveTo>
                <a:lnTo>
                  <a:pt x="1513" y="843"/>
                </a:lnTo>
                <a:lnTo>
                  <a:pt x="405" y="840"/>
                </a:lnTo>
                <a:lnTo>
                  <a:pt x="409" y="251"/>
                </a:lnTo>
                <a:lnTo>
                  <a:pt x="0" y="643"/>
                </a:lnTo>
                <a:lnTo>
                  <a:pt x="413" y="168"/>
                </a:lnTo>
                <a:lnTo>
                  <a:pt x="410" y="0"/>
                </a:lnTo>
                <a:lnTo>
                  <a:pt x="1513" y="0"/>
                </a:lnTo>
                <a:close/>
              </a:path>
            </a:pathLst>
          </a:custGeom>
          <a:solidFill>
            <a:srgbClr val="FFFFFF"/>
          </a:solidFill>
          <a:ln w="9525" cap="rnd">
            <a:solidFill>
              <a:schemeClr val="tx1"/>
            </a:solidFill>
            <a:prstDash val="solid"/>
            <a:round/>
            <a:headEnd/>
            <a:tailEnd/>
          </a:ln>
        </p:spPr>
        <p:txBody>
          <a:bodyPr/>
          <a:lstStyle/>
          <a:p>
            <a:endParaRPr lang="ja-JP" altLang="en-US"/>
          </a:p>
        </p:txBody>
      </p:sp>
      <p:sp>
        <p:nvSpPr>
          <p:cNvPr id="781331" name="Rectangle 19"/>
          <p:cNvSpPr>
            <a:spLocks noChangeArrowheads="1"/>
          </p:cNvSpPr>
          <p:nvPr/>
        </p:nvSpPr>
        <p:spPr bwMode="auto">
          <a:xfrm>
            <a:off x="503238" y="2684463"/>
            <a:ext cx="1682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marL="185738" indent="-18573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buFont typeface="Wingdings" pitchFamily="2" charset="2"/>
              <a:buChar char="J"/>
            </a:pPr>
            <a:r>
              <a:rPr lang="ja-JP" altLang="en-US" sz="1200"/>
              <a:t>部下の話を親身になって聞ける</a:t>
            </a:r>
          </a:p>
          <a:p>
            <a:pPr>
              <a:lnSpc>
                <a:spcPct val="90000"/>
              </a:lnSpc>
              <a:buFont typeface="Wingdings" pitchFamily="2" charset="2"/>
              <a:buChar char="L"/>
            </a:pPr>
            <a:r>
              <a:rPr lang="ja-JP" altLang="en-US" sz="1200"/>
              <a:t>部下から慕われるが、行動を促す力が弱く、いざという時にリーダーシップを発揮できない</a:t>
            </a:r>
          </a:p>
        </p:txBody>
      </p:sp>
      <p:sp>
        <p:nvSpPr>
          <p:cNvPr id="781332" name="Line 20"/>
          <p:cNvSpPr>
            <a:spLocks noChangeShapeType="1"/>
          </p:cNvSpPr>
          <p:nvPr/>
        </p:nvSpPr>
        <p:spPr bwMode="auto">
          <a:xfrm flipH="1" flipV="1">
            <a:off x="2916238" y="6237288"/>
            <a:ext cx="33115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81333" name="Rectangle 21"/>
          <p:cNvSpPr>
            <a:spLocks noChangeArrowheads="1"/>
          </p:cNvSpPr>
          <p:nvPr/>
        </p:nvSpPr>
        <p:spPr bwMode="auto">
          <a:xfrm>
            <a:off x="6916738" y="4616450"/>
            <a:ext cx="13636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ja-JP" altLang="en-US" b="1">
                <a:solidFill>
                  <a:srgbClr val="FF0000"/>
                </a:solidFill>
              </a:rPr>
              <a:t>かつてのリーダー</a:t>
            </a:r>
          </a:p>
        </p:txBody>
      </p:sp>
      <p:sp>
        <p:nvSpPr>
          <p:cNvPr id="781334" name="Rectangle 22"/>
          <p:cNvSpPr>
            <a:spLocks noChangeArrowheads="1"/>
          </p:cNvSpPr>
          <p:nvPr/>
        </p:nvSpPr>
        <p:spPr bwMode="auto">
          <a:xfrm>
            <a:off x="6985000" y="2359025"/>
            <a:ext cx="125412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ja-JP" altLang="en-US" b="1">
                <a:solidFill>
                  <a:srgbClr val="FF0000"/>
                </a:solidFill>
              </a:rPr>
              <a:t>理想のリーダー</a:t>
            </a:r>
          </a:p>
        </p:txBody>
      </p:sp>
      <p:sp>
        <p:nvSpPr>
          <p:cNvPr id="781335" name="Text Box 23"/>
          <p:cNvSpPr txBox="1">
            <a:spLocks noChangeArrowheads="1"/>
          </p:cNvSpPr>
          <p:nvPr/>
        </p:nvSpPr>
        <p:spPr bwMode="auto">
          <a:xfrm>
            <a:off x="2484438" y="2006600"/>
            <a:ext cx="41767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u="sng"/>
              <a:t>部下との関係の</a:t>
            </a:r>
            <a:r>
              <a:rPr lang="en-US" altLang="ja-JP" sz="1600" b="1" u="sng"/>
              <a:t>4</a:t>
            </a:r>
            <a:r>
              <a:rPr lang="ja-JP" altLang="en-US" sz="1600" b="1" u="sng"/>
              <a:t>タイプ</a:t>
            </a:r>
            <a:endParaRPr lang="ja-JP" altLang="en-US" sz="1600" u="sng"/>
          </a:p>
        </p:txBody>
      </p:sp>
      <p:sp>
        <p:nvSpPr>
          <p:cNvPr id="781336" name="Rectangle 24"/>
          <p:cNvSpPr>
            <a:spLocks noChangeArrowheads="1"/>
          </p:cNvSpPr>
          <p:nvPr/>
        </p:nvSpPr>
        <p:spPr bwMode="auto">
          <a:xfrm>
            <a:off x="458788" y="2359025"/>
            <a:ext cx="195262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ja-JP" altLang="en-US" b="1">
                <a:solidFill>
                  <a:srgbClr val="FF0000"/>
                </a:solidFill>
              </a:rPr>
              <a:t>最近増えてきたリーダー</a:t>
            </a:r>
          </a:p>
        </p:txBody>
      </p:sp>
      <p:sp>
        <p:nvSpPr>
          <p:cNvPr id="781337" name="Rectangle 25"/>
          <p:cNvSpPr>
            <a:spLocks noChangeArrowheads="1"/>
          </p:cNvSpPr>
          <p:nvPr/>
        </p:nvSpPr>
        <p:spPr bwMode="auto">
          <a:xfrm>
            <a:off x="503238" y="4484688"/>
            <a:ext cx="17208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r>
              <a:rPr lang="ja-JP" altLang="en-US" b="1">
                <a:solidFill>
                  <a:srgbClr val="FF0000"/>
                </a:solidFill>
              </a:rPr>
              <a:t>リーダーではない</a:t>
            </a:r>
          </a:p>
        </p:txBody>
      </p:sp>
      <p:sp>
        <p:nvSpPr>
          <p:cNvPr id="781338" name="Rectangle 26"/>
          <p:cNvSpPr>
            <a:spLocks noChangeArrowheads="1"/>
          </p:cNvSpPr>
          <p:nvPr/>
        </p:nvSpPr>
        <p:spPr bwMode="auto">
          <a:xfrm>
            <a:off x="4579938" y="2600325"/>
            <a:ext cx="1635125" cy="1727200"/>
          </a:xfrm>
          <a:prstGeom prst="rect">
            <a:avLst/>
          </a:prstGeom>
          <a:solidFill>
            <a:srgbClr val="EAEAEA"/>
          </a:solidFill>
          <a:ln w="11176" cap="rnd">
            <a:solidFill>
              <a:schemeClr val="tx1"/>
            </a:solidFill>
            <a:miter lim="800000"/>
            <a:headEnd/>
            <a:tailEnd/>
          </a:ln>
        </p:spPr>
        <p:txBody>
          <a:bodyPr anchor="ctr"/>
          <a:lstStyle/>
          <a:p>
            <a:pPr>
              <a:spcBef>
                <a:spcPct val="20000"/>
              </a:spcBef>
            </a:pPr>
            <a:r>
              <a:rPr lang="ja-JP" altLang="en-US" b="1"/>
              <a:t>育成型</a:t>
            </a:r>
          </a:p>
        </p:txBody>
      </p:sp>
      <p:sp>
        <p:nvSpPr>
          <p:cNvPr id="781339" name="Rectangle 27"/>
          <p:cNvSpPr>
            <a:spLocks noChangeArrowheads="1"/>
          </p:cNvSpPr>
          <p:nvPr/>
        </p:nvSpPr>
        <p:spPr bwMode="auto">
          <a:xfrm>
            <a:off x="2936875" y="4327525"/>
            <a:ext cx="1635125" cy="1727200"/>
          </a:xfrm>
          <a:prstGeom prst="rect">
            <a:avLst/>
          </a:prstGeom>
          <a:noFill/>
          <a:ln w="11176"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spcBef>
                <a:spcPct val="20000"/>
              </a:spcBef>
            </a:pPr>
            <a:r>
              <a:rPr lang="ja-JP" altLang="en-US" b="1"/>
              <a:t>無責任・無関心型</a:t>
            </a:r>
          </a:p>
        </p:txBody>
      </p:sp>
      <p:sp>
        <p:nvSpPr>
          <p:cNvPr id="781340" name="Rectangle 28"/>
          <p:cNvSpPr>
            <a:spLocks noChangeArrowheads="1"/>
          </p:cNvSpPr>
          <p:nvPr/>
        </p:nvSpPr>
        <p:spPr bwMode="auto">
          <a:xfrm>
            <a:off x="4579938" y="4327525"/>
            <a:ext cx="1635125" cy="1727200"/>
          </a:xfrm>
          <a:prstGeom prst="rect">
            <a:avLst/>
          </a:prstGeom>
          <a:noFill/>
          <a:ln w="11176"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spcBef>
                <a:spcPct val="20000"/>
              </a:spcBef>
            </a:pPr>
            <a:r>
              <a:rPr lang="ja-JP" altLang="en-US" b="1"/>
              <a:t>指示命令型</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スライド番号プレースホルダー 3"/>
          <p:cNvSpPr>
            <a:spLocks noGrp="1"/>
          </p:cNvSpPr>
          <p:nvPr>
            <p:ph type="sldNum" sz="quarter" idx="10"/>
          </p:nvPr>
        </p:nvSpPr>
        <p:spPr/>
        <p:txBody>
          <a:bodyPr/>
          <a:lstStyle/>
          <a:p>
            <a:fld id="{59354282-0AF4-458D-8FAA-9AC304AF2455}" type="slidenum">
              <a:rPr lang="en-US" altLang="ja-JP"/>
              <a:pPr/>
              <a:t>73</a:t>
            </a:fld>
            <a:endParaRPr lang="en-US" altLang="ja-JP"/>
          </a:p>
        </p:txBody>
      </p:sp>
      <p:sp>
        <p:nvSpPr>
          <p:cNvPr id="782338"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スライド作成③</a:t>
            </a:r>
          </a:p>
        </p:txBody>
      </p:sp>
      <p:sp>
        <p:nvSpPr>
          <p:cNvPr id="782339" name="Text Box 3"/>
          <p:cNvSpPr txBox="1">
            <a:spLocks noChangeArrowheads="1"/>
          </p:cNvSpPr>
          <p:nvPr/>
        </p:nvSpPr>
        <p:spPr bwMode="auto">
          <a:xfrm>
            <a:off x="1593850" y="1173163"/>
            <a:ext cx="57578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ja-JP"/>
              <a:t>以下の設問について、A4サイズ1枚（横書き）でスライドを作成してください。</a:t>
            </a:r>
            <a:endParaRPr lang="ja-JP" altLang="en-US"/>
          </a:p>
        </p:txBody>
      </p:sp>
      <p:sp>
        <p:nvSpPr>
          <p:cNvPr id="782340" name="Text Box 4"/>
          <p:cNvSpPr txBox="1">
            <a:spLocks noChangeArrowheads="1"/>
          </p:cNvSpPr>
          <p:nvPr/>
        </p:nvSpPr>
        <p:spPr bwMode="auto">
          <a:xfrm>
            <a:off x="1585913" y="1503363"/>
            <a:ext cx="7054850" cy="1155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あなたは経営戦略部係長です。ここ数年売上が低迷しており、原因の一つに営業部門のお役所的風土が挙がっています。一方、グループ会社である</a:t>
            </a:r>
            <a:r>
              <a:rPr lang="en-US" altLang="ja-JP"/>
              <a:t>A</a:t>
            </a:r>
            <a:r>
              <a:rPr lang="ja-JP" altLang="en-US"/>
              <a:t>社は営業部門の組織風土改革に成功し、毎年売上が増加しています。</a:t>
            </a:r>
          </a:p>
          <a:p>
            <a:pPr algn="l"/>
            <a:r>
              <a:rPr lang="ja-JP" altLang="en-US"/>
              <a:t>以下は営業部門における組織風土診断のアセスメント結果です。以下のデータからどのようなことが言えるでしょうか。上司に説明するために分かりやすいスライドを作成してください。</a:t>
            </a:r>
          </a:p>
        </p:txBody>
      </p:sp>
      <p:sp>
        <p:nvSpPr>
          <p:cNvPr id="782341" name="Text Box 5"/>
          <p:cNvSpPr txBox="1">
            <a:spLocks noChangeArrowheads="1"/>
          </p:cNvSpPr>
          <p:nvPr/>
        </p:nvSpPr>
        <p:spPr bwMode="auto">
          <a:xfrm>
            <a:off x="628650" y="1152525"/>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＜演習＞</a:t>
            </a:r>
          </a:p>
        </p:txBody>
      </p:sp>
      <p:sp>
        <p:nvSpPr>
          <p:cNvPr id="782342" name="Text Box 6"/>
          <p:cNvSpPr txBox="1">
            <a:spLocks noChangeArrowheads="1"/>
          </p:cNvSpPr>
          <p:nvPr/>
        </p:nvSpPr>
        <p:spPr bwMode="auto">
          <a:xfrm>
            <a:off x="631825" y="1503363"/>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＜設問＞</a:t>
            </a:r>
          </a:p>
        </p:txBody>
      </p:sp>
      <p:sp>
        <p:nvSpPr>
          <p:cNvPr id="782388" name="Rectangle 52"/>
          <p:cNvSpPr>
            <a:spLocks noChangeArrowheads="1"/>
          </p:cNvSpPr>
          <p:nvPr/>
        </p:nvSpPr>
        <p:spPr bwMode="auto">
          <a:xfrm>
            <a:off x="107950" y="6696075"/>
            <a:ext cx="1144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900"/>
              <a:t>※</a:t>
            </a:r>
            <a:r>
              <a:rPr lang="ja-JP" altLang="en-US" sz="900"/>
              <a:t>点数は全て</a:t>
            </a:r>
            <a:r>
              <a:rPr lang="en-US" altLang="ja-JP" sz="900"/>
              <a:t>10</a:t>
            </a:r>
            <a:r>
              <a:rPr lang="ja-JP" altLang="en-US" sz="900"/>
              <a:t>点満点</a:t>
            </a:r>
          </a:p>
        </p:txBody>
      </p:sp>
      <p:sp>
        <p:nvSpPr>
          <p:cNvPr id="782343" name="Rectangle 7"/>
          <p:cNvSpPr>
            <a:spLocks noChangeArrowheads="1"/>
          </p:cNvSpPr>
          <p:nvPr/>
        </p:nvSpPr>
        <p:spPr bwMode="auto">
          <a:xfrm>
            <a:off x="6372225" y="2789238"/>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u="sng"/>
              <a:t>A</a:t>
            </a:r>
            <a:r>
              <a:rPr lang="ja-JP" altLang="en-US" sz="1200" u="sng"/>
              <a:t>社</a:t>
            </a:r>
          </a:p>
        </p:txBody>
      </p:sp>
      <p:sp>
        <p:nvSpPr>
          <p:cNvPr id="782344" name="Rectangle 8"/>
          <p:cNvSpPr>
            <a:spLocks noChangeArrowheads="1"/>
          </p:cNvSpPr>
          <p:nvPr/>
        </p:nvSpPr>
        <p:spPr bwMode="auto">
          <a:xfrm>
            <a:off x="6843713" y="2789238"/>
            <a:ext cx="1185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ja-JP" altLang="en-US" sz="1200" u="sng"/>
              <a:t>グループ会社平均</a:t>
            </a:r>
          </a:p>
        </p:txBody>
      </p:sp>
      <p:sp>
        <p:nvSpPr>
          <p:cNvPr id="782345" name="Rectangle 9"/>
          <p:cNvSpPr>
            <a:spLocks noChangeArrowheads="1"/>
          </p:cNvSpPr>
          <p:nvPr/>
        </p:nvSpPr>
        <p:spPr bwMode="auto">
          <a:xfrm>
            <a:off x="5702300" y="2789238"/>
            <a:ext cx="304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ja-JP" altLang="en-US" sz="1200" u="sng"/>
              <a:t>自社</a:t>
            </a:r>
          </a:p>
        </p:txBody>
      </p:sp>
      <p:sp>
        <p:nvSpPr>
          <p:cNvPr id="782354" name="Rectangle 18"/>
          <p:cNvSpPr>
            <a:spLocks noChangeArrowheads="1"/>
          </p:cNvSpPr>
          <p:nvPr/>
        </p:nvSpPr>
        <p:spPr bwMode="auto">
          <a:xfrm>
            <a:off x="5732463" y="3613150"/>
            <a:ext cx="236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8</a:t>
            </a:r>
            <a:r>
              <a:rPr lang="ja-JP" altLang="en-US" sz="1200"/>
              <a:t>点</a:t>
            </a:r>
          </a:p>
        </p:txBody>
      </p:sp>
      <p:sp>
        <p:nvSpPr>
          <p:cNvPr id="782355" name="Rectangle 19"/>
          <p:cNvSpPr>
            <a:spLocks noChangeArrowheads="1"/>
          </p:cNvSpPr>
          <p:nvPr/>
        </p:nvSpPr>
        <p:spPr bwMode="auto">
          <a:xfrm>
            <a:off x="5732463" y="4065588"/>
            <a:ext cx="3206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10</a:t>
            </a:r>
            <a:r>
              <a:rPr lang="ja-JP" altLang="en-US" sz="1200"/>
              <a:t>点</a:t>
            </a:r>
          </a:p>
        </p:txBody>
      </p:sp>
      <p:sp>
        <p:nvSpPr>
          <p:cNvPr id="782356" name="Rectangle 20"/>
          <p:cNvSpPr>
            <a:spLocks noChangeArrowheads="1"/>
          </p:cNvSpPr>
          <p:nvPr/>
        </p:nvSpPr>
        <p:spPr bwMode="auto">
          <a:xfrm>
            <a:off x="5732463" y="4518025"/>
            <a:ext cx="3206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10</a:t>
            </a:r>
            <a:r>
              <a:rPr lang="ja-JP" altLang="en-US" sz="1200"/>
              <a:t>点</a:t>
            </a:r>
          </a:p>
        </p:txBody>
      </p:sp>
      <p:sp>
        <p:nvSpPr>
          <p:cNvPr id="782357" name="Rectangle 21"/>
          <p:cNvSpPr>
            <a:spLocks noChangeArrowheads="1"/>
          </p:cNvSpPr>
          <p:nvPr/>
        </p:nvSpPr>
        <p:spPr bwMode="auto">
          <a:xfrm>
            <a:off x="5732463" y="3160713"/>
            <a:ext cx="236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2</a:t>
            </a:r>
            <a:r>
              <a:rPr lang="ja-JP" altLang="en-US" sz="1200"/>
              <a:t>点</a:t>
            </a:r>
          </a:p>
        </p:txBody>
      </p:sp>
      <p:sp>
        <p:nvSpPr>
          <p:cNvPr id="782358" name="Rectangle 22"/>
          <p:cNvSpPr>
            <a:spLocks noChangeArrowheads="1"/>
          </p:cNvSpPr>
          <p:nvPr/>
        </p:nvSpPr>
        <p:spPr bwMode="auto">
          <a:xfrm>
            <a:off x="5732463" y="4970463"/>
            <a:ext cx="3206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10</a:t>
            </a:r>
            <a:r>
              <a:rPr lang="ja-JP" altLang="en-US" sz="1200"/>
              <a:t>点</a:t>
            </a:r>
          </a:p>
        </p:txBody>
      </p:sp>
      <p:sp>
        <p:nvSpPr>
          <p:cNvPr id="782359" name="Rectangle 23"/>
          <p:cNvSpPr>
            <a:spLocks noChangeArrowheads="1"/>
          </p:cNvSpPr>
          <p:nvPr/>
        </p:nvSpPr>
        <p:spPr bwMode="auto">
          <a:xfrm>
            <a:off x="5732463" y="5422900"/>
            <a:ext cx="236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2</a:t>
            </a:r>
            <a:r>
              <a:rPr lang="ja-JP" altLang="en-US" sz="1200"/>
              <a:t>点</a:t>
            </a:r>
          </a:p>
        </p:txBody>
      </p:sp>
      <p:sp>
        <p:nvSpPr>
          <p:cNvPr id="782360" name="Rectangle 24"/>
          <p:cNvSpPr>
            <a:spLocks noChangeArrowheads="1"/>
          </p:cNvSpPr>
          <p:nvPr/>
        </p:nvSpPr>
        <p:spPr bwMode="auto">
          <a:xfrm>
            <a:off x="5732463" y="5875338"/>
            <a:ext cx="236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4</a:t>
            </a:r>
            <a:r>
              <a:rPr lang="ja-JP" altLang="en-US" sz="1200"/>
              <a:t>点</a:t>
            </a:r>
          </a:p>
        </p:txBody>
      </p:sp>
      <p:sp>
        <p:nvSpPr>
          <p:cNvPr id="782361" name="Rectangle 25"/>
          <p:cNvSpPr>
            <a:spLocks noChangeArrowheads="1"/>
          </p:cNvSpPr>
          <p:nvPr/>
        </p:nvSpPr>
        <p:spPr bwMode="auto">
          <a:xfrm>
            <a:off x="5732463" y="6329363"/>
            <a:ext cx="236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7</a:t>
            </a:r>
            <a:r>
              <a:rPr lang="ja-JP" altLang="en-US" sz="1200"/>
              <a:t>点</a:t>
            </a:r>
          </a:p>
        </p:txBody>
      </p:sp>
      <p:sp>
        <p:nvSpPr>
          <p:cNvPr id="782362" name="Rectangle 26"/>
          <p:cNvSpPr>
            <a:spLocks noChangeArrowheads="1"/>
          </p:cNvSpPr>
          <p:nvPr/>
        </p:nvSpPr>
        <p:spPr bwMode="auto">
          <a:xfrm>
            <a:off x="6372225" y="3613150"/>
            <a:ext cx="236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8</a:t>
            </a:r>
            <a:r>
              <a:rPr lang="ja-JP" altLang="en-US" sz="1200"/>
              <a:t>点</a:t>
            </a:r>
          </a:p>
        </p:txBody>
      </p:sp>
      <p:sp>
        <p:nvSpPr>
          <p:cNvPr id="782363" name="Rectangle 27"/>
          <p:cNvSpPr>
            <a:spLocks noChangeArrowheads="1"/>
          </p:cNvSpPr>
          <p:nvPr/>
        </p:nvSpPr>
        <p:spPr bwMode="auto">
          <a:xfrm>
            <a:off x="6372225" y="4065588"/>
            <a:ext cx="236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9</a:t>
            </a:r>
            <a:r>
              <a:rPr lang="ja-JP" altLang="en-US" sz="1200"/>
              <a:t>点</a:t>
            </a:r>
          </a:p>
        </p:txBody>
      </p:sp>
      <p:sp>
        <p:nvSpPr>
          <p:cNvPr id="782364" name="Rectangle 28"/>
          <p:cNvSpPr>
            <a:spLocks noChangeArrowheads="1"/>
          </p:cNvSpPr>
          <p:nvPr/>
        </p:nvSpPr>
        <p:spPr bwMode="auto">
          <a:xfrm>
            <a:off x="6372225" y="4518025"/>
            <a:ext cx="236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9</a:t>
            </a:r>
            <a:r>
              <a:rPr lang="ja-JP" altLang="en-US" sz="1200"/>
              <a:t>点</a:t>
            </a:r>
          </a:p>
        </p:txBody>
      </p:sp>
      <p:sp>
        <p:nvSpPr>
          <p:cNvPr id="782365" name="Rectangle 29"/>
          <p:cNvSpPr>
            <a:spLocks noChangeArrowheads="1"/>
          </p:cNvSpPr>
          <p:nvPr/>
        </p:nvSpPr>
        <p:spPr bwMode="auto">
          <a:xfrm>
            <a:off x="6372225" y="3160713"/>
            <a:ext cx="236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8</a:t>
            </a:r>
            <a:r>
              <a:rPr lang="ja-JP" altLang="en-US" sz="1200"/>
              <a:t>点</a:t>
            </a:r>
          </a:p>
        </p:txBody>
      </p:sp>
      <p:sp>
        <p:nvSpPr>
          <p:cNvPr id="782366" name="Rectangle 30"/>
          <p:cNvSpPr>
            <a:spLocks noChangeArrowheads="1"/>
          </p:cNvSpPr>
          <p:nvPr/>
        </p:nvSpPr>
        <p:spPr bwMode="auto">
          <a:xfrm>
            <a:off x="6372225" y="4970463"/>
            <a:ext cx="236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8</a:t>
            </a:r>
            <a:r>
              <a:rPr lang="ja-JP" altLang="en-US" sz="1200"/>
              <a:t>点</a:t>
            </a:r>
          </a:p>
        </p:txBody>
      </p:sp>
      <p:sp>
        <p:nvSpPr>
          <p:cNvPr id="782367" name="Rectangle 31"/>
          <p:cNvSpPr>
            <a:spLocks noChangeArrowheads="1"/>
          </p:cNvSpPr>
          <p:nvPr/>
        </p:nvSpPr>
        <p:spPr bwMode="auto">
          <a:xfrm>
            <a:off x="6372225" y="5422900"/>
            <a:ext cx="3206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10</a:t>
            </a:r>
            <a:r>
              <a:rPr lang="ja-JP" altLang="en-US" sz="1200"/>
              <a:t>点</a:t>
            </a:r>
          </a:p>
        </p:txBody>
      </p:sp>
      <p:sp>
        <p:nvSpPr>
          <p:cNvPr id="782368" name="Rectangle 32"/>
          <p:cNvSpPr>
            <a:spLocks noChangeArrowheads="1"/>
          </p:cNvSpPr>
          <p:nvPr/>
        </p:nvSpPr>
        <p:spPr bwMode="auto">
          <a:xfrm>
            <a:off x="6372225" y="5875338"/>
            <a:ext cx="236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9</a:t>
            </a:r>
            <a:r>
              <a:rPr lang="ja-JP" altLang="en-US" sz="1200"/>
              <a:t>点</a:t>
            </a:r>
          </a:p>
        </p:txBody>
      </p:sp>
      <p:sp>
        <p:nvSpPr>
          <p:cNvPr id="782369" name="Rectangle 33"/>
          <p:cNvSpPr>
            <a:spLocks noChangeArrowheads="1"/>
          </p:cNvSpPr>
          <p:nvPr/>
        </p:nvSpPr>
        <p:spPr bwMode="auto">
          <a:xfrm>
            <a:off x="6372225" y="6329363"/>
            <a:ext cx="236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8</a:t>
            </a:r>
            <a:r>
              <a:rPr lang="ja-JP" altLang="en-US" sz="1200"/>
              <a:t>点</a:t>
            </a:r>
          </a:p>
        </p:txBody>
      </p:sp>
      <p:sp>
        <p:nvSpPr>
          <p:cNvPr id="782370" name="Rectangle 34"/>
          <p:cNvSpPr>
            <a:spLocks noChangeArrowheads="1"/>
          </p:cNvSpPr>
          <p:nvPr/>
        </p:nvSpPr>
        <p:spPr bwMode="auto">
          <a:xfrm>
            <a:off x="7312025" y="3613150"/>
            <a:ext cx="236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7</a:t>
            </a:r>
            <a:r>
              <a:rPr lang="ja-JP" altLang="en-US" sz="1200"/>
              <a:t>点</a:t>
            </a:r>
          </a:p>
        </p:txBody>
      </p:sp>
      <p:sp>
        <p:nvSpPr>
          <p:cNvPr id="782371" name="Rectangle 35"/>
          <p:cNvSpPr>
            <a:spLocks noChangeArrowheads="1"/>
          </p:cNvSpPr>
          <p:nvPr/>
        </p:nvSpPr>
        <p:spPr bwMode="auto">
          <a:xfrm>
            <a:off x="7312025" y="4065588"/>
            <a:ext cx="236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8</a:t>
            </a:r>
            <a:r>
              <a:rPr lang="ja-JP" altLang="en-US" sz="1200"/>
              <a:t>点</a:t>
            </a:r>
          </a:p>
        </p:txBody>
      </p:sp>
      <p:sp>
        <p:nvSpPr>
          <p:cNvPr id="782372" name="Rectangle 36"/>
          <p:cNvSpPr>
            <a:spLocks noChangeArrowheads="1"/>
          </p:cNvSpPr>
          <p:nvPr/>
        </p:nvSpPr>
        <p:spPr bwMode="auto">
          <a:xfrm>
            <a:off x="7312025" y="4518025"/>
            <a:ext cx="236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7</a:t>
            </a:r>
            <a:r>
              <a:rPr lang="ja-JP" altLang="en-US" sz="1200"/>
              <a:t>点</a:t>
            </a:r>
          </a:p>
        </p:txBody>
      </p:sp>
      <p:sp>
        <p:nvSpPr>
          <p:cNvPr id="782373" name="Rectangle 37"/>
          <p:cNvSpPr>
            <a:spLocks noChangeArrowheads="1"/>
          </p:cNvSpPr>
          <p:nvPr/>
        </p:nvSpPr>
        <p:spPr bwMode="auto">
          <a:xfrm>
            <a:off x="7312025" y="3160713"/>
            <a:ext cx="236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5</a:t>
            </a:r>
            <a:r>
              <a:rPr lang="ja-JP" altLang="en-US" sz="1200"/>
              <a:t>点</a:t>
            </a:r>
          </a:p>
        </p:txBody>
      </p:sp>
      <p:sp>
        <p:nvSpPr>
          <p:cNvPr id="782374" name="Rectangle 38"/>
          <p:cNvSpPr>
            <a:spLocks noChangeArrowheads="1"/>
          </p:cNvSpPr>
          <p:nvPr/>
        </p:nvSpPr>
        <p:spPr bwMode="auto">
          <a:xfrm>
            <a:off x="7312025" y="4970463"/>
            <a:ext cx="236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7</a:t>
            </a:r>
            <a:r>
              <a:rPr lang="ja-JP" altLang="en-US" sz="1200"/>
              <a:t>点</a:t>
            </a:r>
          </a:p>
        </p:txBody>
      </p:sp>
      <p:sp>
        <p:nvSpPr>
          <p:cNvPr id="782375" name="Rectangle 39"/>
          <p:cNvSpPr>
            <a:spLocks noChangeArrowheads="1"/>
          </p:cNvSpPr>
          <p:nvPr/>
        </p:nvSpPr>
        <p:spPr bwMode="auto">
          <a:xfrm>
            <a:off x="7312025" y="5422900"/>
            <a:ext cx="236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5</a:t>
            </a:r>
            <a:r>
              <a:rPr lang="ja-JP" altLang="en-US" sz="1200"/>
              <a:t>点</a:t>
            </a:r>
          </a:p>
        </p:txBody>
      </p:sp>
      <p:sp>
        <p:nvSpPr>
          <p:cNvPr id="782376" name="Rectangle 40"/>
          <p:cNvSpPr>
            <a:spLocks noChangeArrowheads="1"/>
          </p:cNvSpPr>
          <p:nvPr/>
        </p:nvSpPr>
        <p:spPr bwMode="auto">
          <a:xfrm>
            <a:off x="7312025" y="5875338"/>
            <a:ext cx="236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6</a:t>
            </a:r>
            <a:r>
              <a:rPr lang="ja-JP" altLang="en-US" sz="1200"/>
              <a:t>点</a:t>
            </a:r>
          </a:p>
        </p:txBody>
      </p:sp>
      <p:sp>
        <p:nvSpPr>
          <p:cNvPr id="782377" name="Rectangle 41"/>
          <p:cNvSpPr>
            <a:spLocks noChangeArrowheads="1"/>
          </p:cNvSpPr>
          <p:nvPr/>
        </p:nvSpPr>
        <p:spPr bwMode="auto">
          <a:xfrm>
            <a:off x="7312025" y="6329363"/>
            <a:ext cx="236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en-US" altLang="ja-JP" sz="1200"/>
              <a:t>7</a:t>
            </a:r>
            <a:r>
              <a:rPr lang="ja-JP" altLang="en-US" sz="1200"/>
              <a:t>点</a:t>
            </a:r>
          </a:p>
        </p:txBody>
      </p:sp>
      <p:sp>
        <p:nvSpPr>
          <p:cNvPr id="782378" name="Rectangle 42"/>
          <p:cNvSpPr>
            <a:spLocks noChangeArrowheads="1"/>
          </p:cNvSpPr>
          <p:nvPr/>
        </p:nvSpPr>
        <p:spPr bwMode="auto">
          <a:xfrm>
            <a:off x="1214438" y="2789238"/>
            <a:ext cx="304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ja-JP" altLang="en-US" sz="1200" u="sng"/>
              <a:t>因子</a:t>
            </a:r>
          </a:p>
        </p:txBody>
      </p:sp>
      <p:sp>
        <p:nvSpPr>
          <p:cNvPr id="782379" name="Rectangle 43"/>
          <p:cNvSpPr>
            <a:spLocks noChangeArrowheads="1"/>
          </p:cNvSpPr>
          <p:nvPr/>
        </p:nvSpPr>
        <p:spPr bwMode="auto">
          <a:xfrm>
            <a:off x="3290888" y="2789238"/>
            <a:ext cx="76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ja-JP" altLang="en-US" sz="1200" u="sng"/>
              <a:t>因子の説明</a:t>
            </a:r>
          </a:p>
        </p:txBody>
      </p:sp>
      <p:sp>
        <p:nvSpPr>
          <p:cNvPr id="782380" name="Rectangle 44"/>
          <p:cNvSpPr>
            <a:spLocks noChangeArrowheads="1"/>
          </p:cNvSpPr>
          <p:nvPr/>
        </p:nvSpPr>
        <p:spPr bwMode="auto">
          <a:xfrm>
            <a:off x="1908175" y="3070225"/>
            <a:ext cx="3527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l"/>
            <a:r>
              <a:rPr lang="ja-JP" altLang="en-US" sz="1200"/>
              <a:t>自分の活動結果に対して責任を持った上で、営業活動を行うこと</a:t>
            </a:r>
          </a:p>
        </p:txBody>
      </p:sp>
      <p:sp>
        <p:nvSpPr>
          <p:cNvPr id="782381" name="Rectangle 45"/>
          <p:cNvSpPr>
            <a:spLocks noChangeArrowheads="1"/>
          </p:cNvSpPr>
          <p:nvPr/>
        </p:nvSpPr>
        <p:spPr bwMode="auto">
          <a:xfrm>
            <a:off x="1908175" y="5332413"/>
            <a:ext cx="3527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l"/>
            <a:r>
              <a:rPr lang="ja-JP" altLang="en-US" sz="1200"/>
              <a:t>顧客にとって重要な課題は何か、課題を解決するソリューションは何かという考えを基に営業を行うこと</a:t>
            </a:r>
          </a:p>
        </p:txBody>
      </p:sp>
      <p:sp>
        <p:nvSpPr>
          <p:cNvPr id="782382" name="Rectangle 46"/>
          <p:cNvSpPr>
            <a:spLocks noChangeArrowheads="1"/>
          </p:cNvSpPr>
          <p:nvPr/>
        </p:nvSpPr>
        <p:spPr bwMode="auto">
          <a:xfrm>
            <a:off x="1908175" y="4879975"/>
            <a:ext cx="3527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l"/>
            <a:r>
              <a:rPr lang="ja-JP" altLang="en-US" sz="1200"/>
              <a:t>利益の管理及び各営業担当者の現状・課題の共有を行うこと</a:t>
            </a:r>
          </a:p>
        </p:txBody>
      </p:sp>
      <p:sp>
        <p:nvSpPr>
          <p:cNvPr id="782383" name="Rectangle 47"/>
          <p:cNvSpPr>
            <a:spLocks noChangeArrowheads="1"/>
          </p:cNvSpPr>
          <p:nvPr/>
        </p:nvSpPr>
        <p:spPr bwMode="auto">
          <a:xfrm>
            <a:off x="1908175" y="4427538"/>
            <a:ext cx="3527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l"/>
            <a:r>
              <a:rPr lang="ja-JP" altLang="en-US" sz="1200"/>
              <a:t>各営業担当者のミッションを絞込み、かつ顧客</a:t>
            </a:r>
            <a:r>
              <a:rPr lang="en-US" altLang="ja-JP" sz="1200"/>
              <a:t>/</a:t>
            </a:r>
            <a:r>
              <a:rPr lang="ja-JP" altLang="en-US" sz="1200"/>
              <a:t>営業フェーズごとに顧客対応者を変えること</a:t>
            </a:r>
          </a:p>
        </p:txBody>
      </p:sp>
      <p:sp>
        <p:nvSpPr>
          <p:cNvPr id="782384" name="Rectangle 48"/>
          <p:cNvSpPr>
            <a:spLocks noChangeArrowheads="1"/>
          </p:cNvSpPr>
          <p:nvPr/>
        </p:nvSpPr>
        <p:spPr bwMode="auto">
          <a:xfrm>
            <a:off x="1908175" y="3975100"/>
            <a:ext cx="3527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l"/>
            <a:r>
              <a:rPr lang="ja-JP" altLang="en-US" sz="1200"/>
              <a:t>数字積み上げ式の目標設定ではなく、組織の成長を目指して高い目標を設定すること</a:t>
            </a:r>
          </a:p>
        </p:txBody>
      </p:sp>
      <p:sp>
        <p:nvSpPr>
          <p:cNvPr id="782385" name="Rectangle 49"/>
          <p:cNvSpPr>
            <a:spLocks noChangeArrowheads="1"/>
          </p:cNvSpPr>
          <p:nvPr/>
        </p:nvSpPr>
        <p:spPr bwMode="auto">
          <a:xfrm>
            <a:off x="1908175" y="3522663"/>
            <a:ext cx="3527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l"/>
            <a:r>
              <a:rPr lang="ja-JP" altLang="en-US" sz="1200"/>
              <a:t>ターゲット顧客を選定し、かつ短期的及び中長期的リターンのバランスをとりながら営業活動を実施すること</a:t>
            </a:r>
          </a:p>
        </p:txBody>
      </p:sp>
      <p:sp>
        <p:nvSpPr>
          <p:cNvPr id="782386" name="Rectangle 50"/>
          <p:cNvSpPr>
            <a:spLocks noChangeArrowheads="1"/>
          </p:cNvSpPr>
          <p:nvPr/>
        </p:nvSpPr>
        <p:spPr bwMode="auto">
          <a:xfrm>
            <a:off x="1908175" y="5784850"/>
            <a:ext cx="3527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l"/>
            <a:r>
              <a:rPr lang="ja-JP" altLang="en-US" sz="1200"/>
              <a:t>各営業担当者に期待する役割を伝えた上で、ビジョンに対してコミットメントさせること</a:t>
            </a:r>
          </a:p>
        </p:txBody>
      </p:sp>
      <p:sp>
        <p:nvSpPr>
          <p:cNvPr id="782387" name="Rectangle 51"/>
          <p:cNvSpPr>
            <a:spLocks noChangeArrowheads="1"/>
          </p:cNvSpPr>
          <p:nvPr/>
        </p:nvSpPr>
        <p:spPr bwMode="auto">
          <a:xfrm>
            <a:off x="1908175" y="6237288"/>
            <a:ext cx="3527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l"/>
            <a:r>
              <a:rPr lang="ja-JP" altLang="en-US" sz="1200"/>
              <a:t>全員参加型で双方向の意見交換・議論を行い、リーダーが定期的にフィードバックを行うこと</a:t>
            </a:r>
          </a:p>
        </p:txBody>
      </p:sp>
      <p:sp>
        <p:nvSpPr>
          <p:cNvPr id="782389" name="Rectangle 53"/>
          <p:cNvSpPr>
            <a:spLocks noChangeArrowheads="1"/>
          </p:cNvSpPr>
          <p:nvPr/>
        </p:nvSpPr>
        <p:spPr bwMode="auto">
          <a:xfrm>
            <a:off x="971550" y="3068638"/>
            <a:ext cx="792163" cy="360362"/>
          </a:xfrm>
          <a:prstGeom prst="rect">
            <a:avLst/>
          </a:prstGeom>
          <a:solidFill>
            <a:schemeClr val="bg1"/>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自己責任</a:t>
            </a:r>
          </a:p>
        </p:txBody>
      </p:sp>
      <p:sp>
        <p:nvSpPr>
          <p:cNvPr id="782390" name="Rectangle 54"/>
          <p:cNvSpPr>
            <a:spLocks noChangeArrowheads="1"/>
          </p:cNvSpPr>
          <p:nvPr/>
        </p:nvSpPr>
        <p:spPr bwMode="auto">
          <a:xfrm>
            <a:off x="971550" y="3521075"/>
            <a:ext cx="792163" cy="360363"/>
          </a:xfrm>
          <a:prstGeom prst="rect">
            <a:avLst/>
          </a:prstGeom>
          <a:solidFill>
            <a:schemeClr val="bg1"/>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資源配分</a:t>
            </a:r>
          </a:p>
        </p:txBody>
      </p:sp>
      <p:sp>
        <p:nvSpPr>
          <p:cNvPr id="782391" name="Rectangle 55"/>
          <p:cNvSpPr>
            <a:spLocks noChangeArrowheads="1"/>
          </p:cNvSpPr>
          <p:nvPr/>
        </p:nvSpPr>
        <p:spPr bwMode="auto">
          <a:xfrm>
            <a:off x="971550" y="3973513"/>
            <a:ext cx="792163" cy="360362"/>
          </a:xfrm>
          <a:prstGeom prst="rect">
            <a:avLst/>
          </a:prstGeom>
          <a:solidFill>
            <a:schemeClr val="bg1"/>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計画立案</a:t>
            </a:r>
          </a:p>
        </p:txBody>
      </p:sp>
      <p:sp>
        <p:nvSpPr>
          <p:cNvPr id="782392" name="Rectangle 56"/>
          <p:cNvSpPr>
            <a:spLocks noChangeArrowheads="1"/>
          </p:cNvSpPr>
          <p:nvPr/>
        </p:nvSpPr>
        <p:spPr bwMode="auto">
          <a:xfrm>
            <a:off x="971550" y="4425950"/>
            <a:ext cx="792163" cy="360363"/>
          </a:xfrm>
          <a:prstGeom prst="rect">
            <a:avLst/>
          </a:prstGeom>
          <a:solidFill>
            <a:schemeClr val="bg1"/>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役割分担</a:t>
            </a:r>
          </a:p>
        </p:txBody>
      </p:sp>
      <p:sp>
        <p:nvSpPr>
          <p:cNvPr id="782393" name="Rectangle 57"/>
          <p:cNvSpPr>
            <a:spLocks noChangeArrowheads="1"/>
          </p:cNvSpPr>
          <p:nvPr/>
        </p:nvSpPr>
        <p:spPr bwMode="auto">
          <a:xfrm>
            <a:off x="971550" y="4878388"/>
            <a:ext cx="792163" cy="360362"/>
          </a:xfrm>
          <a:prstGeom prst="rect">
            <a:avLst/>
          </a:prstGeom>
          <a:solidFill>
            <a:schemeClr val="bg1"/>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進捗管理</a:t>
            </a:r>
          </a:p>
        </p:txBody>
      </p:sp>
      <p:sp>
        <p:nvSpPr>
          <p:cNvPr id="782394" name="Rectangle 58"/>
          <p:cNvSpPr>
            <a:spLocks noChangeArrowheads="1"/>
          </p:cNvSpPr>
          <p:nvPr/>
        </p:nvSpPr>
        <p:spPr bwMode="auto">
          <a:xfrm>
            <a:off x="971550" y="5330825"/>
            <a:ext cx="792163" cy="360363"/>
          </a:xfrm>
          <a:prstGeom prst="rect">
            <a:avLst/>
          </a:prstGeom>
          <a:solidFill>
            <a:schemeClr val="bg1"/>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顧客指向</a:t>
            </a:r>
          </a:p>
        </p:txBody>
      </p:sp>
      <p:sp>
        <p:nvSpPr>
          <p:cNvPr id="782395" name="Rectangle 59"/>
          <p:cNvSpPr>
            <a:spLocks noChangeArrowheads="1"/>
          </p:cNvSpPr>
          <p:nvPr/>
        </p:nvSpPr>
        <p:spPr bwMode="auto">
          <a:xfrm>
            <a:off x="971550" y="5783263"/>
            <a:ext cx="792163" cy="360362"/>
          </a:xfrm>
          <a:prstGeom prst="rect">
            <a:avLst/>
          </a:prstGeom>
          <a:solidFill>
            <a:schemeClr val="bg1"/>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ビジョン共有</a:t>
            </a:r>
          </a:p>
        </p:txBody>
      </p:sp>
      <p:sp>
        <p:nvSpPr>
          <p:cNvPr id="782396" name="Rectangle 60"/>
          <p:cNvSpPr>
            <a:spLocks noChangeArrowheads="1"/>
          </p:cNvSpPr>
          <p:nvPr/>
        </p:nvSpPr>
        <p:spPr bwMode="auto">
          <a:xfrm>
            <a:off x="971550" y="6237288"/>
            <a:ext cx="792163" cy="360362"/>
          </a:xfrm>
          <a:prstGeom prst="rect">
            <a:avLst/>
          </a:prstGeom>
          <a:solidFill>
            <a:schemeClr val="bg1"/>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nSpc>
                <a:spcPct val="90000"/>
              </a:lnSpc>
            </a:pPr>
            <a:r>
              <a:rPr lang="ja-JP" altLang="en-US" sz="1200"/>
              <a:t>コミュニ</a:t>
            </a:r>
          </a:p>
          <a:p>
            <a:pPr>
              <a:lnSpc>
                <a:spcPct val="90000"/>
              </a:lnSpc>
            </a:pPr>
            <a:r>
              <a:rPr lang="ja-JP" altLang="en-US" sz="1200"/>
              <a:t>ケーション</a:t>
            </a:r>
          </a:p>
        </p:txBody>
      </p:sp>
      <p:sp>
        <p:nvSpPr>
          <p:cNvPr id="782397" name="Line 61"/>
          <p:cNvSpPr>
            <a:spLocks noChangeShapeType="1"/>
          </p:cNvSpPr>
          <p:nvPr/>
        </p:nvSpPr>
        <p:spPr bwMode="auto">
          <a:xfrm>
            <a:off x="971550" y="3475038"/>
            <a:ext cx="7200900"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82398" name="Line 62"/>
          <p:cNvSpPr>
            <a:spLocks noChangeShapeType="1"/>
          </p:cNvSpPr>
          <p:nvPr/>
        </p:nvSpPr>
        <p:spPr bwMode="auto">
          <a:xfrm>
            <a:off x="971550" y="3927475"/>
            <a:ext cx="7200900"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82399" name="Line 63"/>
          <p:cNvSpPr>
            <a:spLocks noChangeShapeType="1"/>
          </p:cNvSpPr>
          <p:nvPr/>
        </p:nvSpPr>
        <p:spPr bwMode="auto">
          <a:xfrm>
            <a:off x="971550" y="4379913"/>
            <a:ext cx="7200900"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82400" name="Line 64"/>
          <p:cNvSpPr>
            <a:spLocks noChangeShapeType="1"/>
          </p:cNvSpPr>
          <p:nvPr/>
        </p:nvSpPr>
        <p:spPr bwMode="auto">
          <a:xfrm>
            <a:off x="971550" y="4832350"/>
            <a:ext cx="7200900"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82401" name="Line 65"/>
          <p:cNvSpPr>
            <a:spLocks noChangeShapeType="1"/>
          </p:cNvSpPr>
          <p:nvPr/>
        </p:nvSpPr>
        <p:spPr bwMode="auto">
          <a:xfrm>
            <a:off x="971550" y="5284788"/>
            <a:ext cx="7200900"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82402" name="Line 66"/>
          <p:cNvSpPr>
            <a:spLocks noChangeShapeType="1"/>
          </p:cNvSpPr>
          <p:nvPr/>
        </p:nvSpPr>
        <p:spPr bwMode="auto">
          <a:xfrm>
            <a:off x="971550" y="5737225"/>
            <a:ext cx="7200900"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82403" name="Line 67"/>
          <p:cNvSpPr>
            <a:spLocks noChangeShapeType="1"/>
          </p:cNvSpPr>
          <p:nvPr/>
        </p:nvSpPr>
        <p:spPr bwMode="auto">
          <a:xfrm>
            <a:off x="971550" y="6189663"/>
            <a:ext cx="7200900"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0"/>
          </p:nvPr>
        </p:nvSpPr>
        <p:spPr/>
        <p:txBody>
          <a:bodyPr/>
          <a:lstStyle/>
          <a:p>
            <a:fld id="{330A7307-F417-42D7-B104-2E63EEA17D53}" type="slidenum">
              <a:rPr lang="en-US" altLang="ja-JP"/>
              <a:pPr/>
              <a:t>74</a:t>
            </a:fld>
            <a:endParaRPr lang="en-US" altLang="ja-JP"/>
          </a:p>
        </p:txBody>
      </p:sp>
      <p:sp>
        <p:nvSpPr>
          <p:cNvPr id="783362" name="Rectangle 2"/>
          <p:cNvSpPr>
            <a:spLocks noGrp="1" noChangeArrowheads="1"/>
          </p:cNvSpPr>
          <p:nvPr>
            <p:ph type="title"/>
          </p:nvPr>
        </p:nvSpPr>
        <p:spPr>
          <a:xfrm>
            <a:off x="144463" y="454025"/>
            <a:ext cx="8675687" cy="457200"/>
          </a:xfrm>
        </p:spPr>
        <p:txBody>
          <a:bodyPr/>
          <a:lstStyle/>
          <a:p>
            <a:r>
              <a:rPr lang="en-US" altLang="ja-JP"/>
              <a:t>《</a:t>
            </a:r>
            <a:r>
              <a:rPr lang="ja-JP" altLang="en-US"/>
              <a:t>解答例</a:t>
            </a:r>
            <a:r>
              <a:rPr lang="en-US" altLang="ja-JP"/>
              <a:t>》</a:t>
            </a:r>
            <a:r>
              <a:rPr lang="ja-JP" altLang="en-US"/>
              <a:t>営業部門の組織風土の現状及び対策方針</a:t>
            </a:r>
          </a:p>
        </p:txBody>
      </p:sp>
      <p:sp>
        <p:nvSpPr>
          <p:cNvPr id="783363" name="Rectangle 3"/>
          <p:cNvSpPr>
            <a:spLocks noGrp="1" noChangeArrowheads="1"/>
          </p:cNvSpPr>
          <p:nvPr>
            <p:ph type="body" idx="1"/>
          </p:nvPr>
        </p:nvSpPr>
        <p:spPr>
          <a:xfrm>
            <a:off x="457200" y="1128713"/>
            <a:ext cx="8218488" cy="915987"/>
          </a:xfrm>
          <a:noFill/>
          <a:ln/>
        </p:spPr>
        <p:txBody>
          <a:bodyPr/>
          <a:lstStyle/>
          <a:p>
            <a:r>
              <a:rPr lang="ja-JP" altLang="en-US"/>
              <a:t>計画・管理体制に重きを置くお役所的組織ではなく、</a:t>
            </a:r>
            <a:r>
              <a:rPr lang="en-US" altLang="ja-JP"/>
              <a:t>A</a:t>
            </a:r>
            <a:r>
              <a:rPr lang="ja-JP" altLang="en-US"/>
              <a:t>社のようなベストプラクティス型組織を目指すため、各営業担当者が自己責任のもと自律的に活動できるよう、積極的に権限委譲を行うべきである。</a:t>
            </a:r>
          </a:p>
        </p:txBody>
      </p:sp>
      <p:pic>
        <p:nvPicPr>
          <p:cNvPr id="783364" name="Picture 4"/>
          <p:cNvPicPr>
            <a:picLocks noChangeAspect="1" noChangeArrowheads="1"/>
          </p:cNvPicPr>
          <p:nvPr/>
        </p:nvPicPr>
        <p:blipFill>
          <a:blip r:embed="rId2">
            <a:extLst>
              <a:ext uri="{28A0092B-C50C-407E-A947-70E740481C1C}">
                <a14:useLocalDpi xmlns:a14="http://schemas.microsoft.com/office/drawing/2010/main" val="0"/>
              </a:ext>
            </a:extLst>
          </a:blip>
          <a:srcRect l="2766" t="4501" r="1981" b="-1035"/>
          <a:stretch>
            <a:fillRect/>
          </a:stretch>
        </p:blipFill>
        <p:spPr bwMode="auto">
          <a:xfrm>
            <a:off x="1835150" y="3317875"/>
            <a:ext cx="5364163"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3365" name="Rectangle 5"/>
          <p:cNvSpPr>
            <a:spLocks noChangeArrowheads="1"/>
          </p:cNvSpPr>
          <p:nvPr/>
        </p:nvSpPr>
        <p:spPr bwMode="auto">
          <a:xfrm>
            <a:off x="1692275" y="3138488"/>
            <a:ext cx="5794375" cy="34194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83366" name="Oval 6"/>
          <p:cNvSpPr>
            <a:spLocks noChangeArrowheads="1"/>
          </p:cNvSpPr>
          <p:nvPr/>
        </p:nvSpPr>
        <p:spPr bwMode="auto">
          <a:xfrm>
            <a:off x="5292725" y="3173413"/>
            <a:ext cx="1077913" cy="1620837"/>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83367" name="Oval 7"/>
          <p:cNvSpPr>
            <a:spLocks noChangeArrowheads="1"/>
          </p:cNvSpPr>
          <p:nvPr/>
        </p:nvSpPr>
        <p:spPr bwMode="auto">
          <a:xfrm>
            <a:off x="2303463" y="3462338"/>
            <a:ext cx="358775" cy="1331912"/>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83368" name="Line 8"/>
          <p:cNvSpPr>
            <a:spLocks noChangeShapeType="1"/>
          </p:cNvSpPr>
          <p:nvPr/>
        </p:nvSpPr>
        <p:spPr bwMode="auto">
          <a:xfrm flipV="1">
            <a:off x="2592388" y="2814638"/>
            <a:ext cx="2447925" cy="79216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83369" name="Line 9"/>
          <p:cNvSpPr>
            <a:spLocks noChangeShapeType="1"/>
          </p:cNvSpPr>
          <p:nvPr/>
        </p:nvSpPr>
        <p:spPr bwMode="auto">
          <a:xfrm>
            <a:off x="5040313" y="2814638"/>
            <a:ext cx="539750" cy="431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83370" name="Rectangle 10"/>
          <p:cNvSpPr>
            <a:spLocks noChangeArrowheads="1"/>
          </p:cNvSpPr>
          <p:nvPr/>
        </p:nvSpPr>
        <p:spPr bwMode="auto">
          <a:xfrm>
            <a:off x="3779838" y="2636838"/>
            <a:ext cx="2678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lgn="l"/>
            <a:r>
              <a:rPr lang="ja-JP" altLang="en-US" b="1">
                <a:latin typeface="ＭＳ Ｐゴシック" pitchFamily="50" charset="-128"/>
              </a:rPr>
              <a:t>当社が</a:t>
            </a:r>
            <a:r>
              <a:rPr lang="en-US" altLang="ja-JP" b="1"/>
              <a:t>A</a:t>
            </a:r>
            <a:r>
              <a:rPr lang="ja-JP" altLang="en-US" b="1">
                <a:latin typeface="ＭＳ Ｐゴシック" pitchFamily="50" charset="-128"/>
              </a:rPr>
              <a:t>社と比較して特に弱い部分</a:t>
            </a:r>
          </a:p>
        </p:txBody>
      </p:sp>
      <p:sp>
        <p:nvSpPr>
          <p:cNvPr id="783371" name="Text Box 11"/>
          <p:cNvSpPr txBox="1">
            <a:spLocks noChangeArrowheads="1"/>
          </p:cNvSpPr>
          <p:nvPr/>
        </p:nvSpPr>
        <p:spPr bwMode="auto">
          <a:xfrm>
            <a:off x="3509963" y="2187575"/>
            <a:ext cx="21367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u="sng"/>
              <a:t>組織風土診断の各社比較</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スライド番号プレースホルダー 3"/>
          <p:cNvSpPr>
            <a:spLocks noGrp="1"/>
          </p:cNvSpPr>
          <p:nvPr>
            <p:ph type="sldNum" sz="quarter" idx="10"/>
          </p:nvPr>
        </p:nvSpPr>
        <p:spPr/>
        <p:txBody>
          <a:bodyPr/>
          <a:lstStyle/>
          <a:p>
            <a:fld id="{57AEE70C-A4E1-4671-B0B5-7C285085CB87}" type="slidenum">
              <a:rPr lang="en-US" altLang="ja-JP"/>
              <a:pPr/>
              <a:t>75</a:t>
            </a:fld>
            <a:endParaRPr lang="en-US" altLang="ja-JP"/>
          </a:p>
        </p:txBody>
      </p:sp>
      <p:sp>
        <p:nvSpPr>
          <p:cNvPr id="784386" name="Rectangle 2"/>
          <p:cNvSpPr>
            <a:spLocks noGrp="1" noChangeArrowheads="1"/>
          </p:cNvSpPr>
          <p:nvPr>
            <p:ph type="title"/>
          </p:nvPr>
        </p:nvSpPr>
        <p:spPr>
          <a:xfrm>
            <a:off x="457200" y="454025"/>
            <a:ext cx="8218488" cy="457200"/>
          </a:xfrm>
        </p:spPr>
        <p:txBody>
          <a:bodyPr/>
          <a:lstStyle/>
          <a:p>
            <a:r>
              <a:rPr lang="en-US" altLang="ja-JP"/>
              <a:t>《</a:t>
            </a:r>
            <a:r>
              <a:rPr lang="ja-JP" altLang="en-US"/>
              <a:t>演習</a:t>
            </a:r>
            <a:r>
              <a:rPr lang="en-US" altLang="ja-JP"/>
              <a:t>》</a:t>
            </a:r>
            <a:r>
              <a:rPr lang="ja-JP" altLang="en-US"/>
              <a:t>スライド作成④</a:t>
            </a:r>
          </a:p>
        </p:txBody>
      </p:sp>
      <p:sp>
        <p:nvSpPr>
          <p:cNvPr id="784387" name="Text Box 3"/>
          <p:cNvSpPr txBox="1">
            <a:spLocks noChangeArrowheads="1"/>
          </p:cNvSpPr>
          <p:nvPr/>
        </p:nvSpPr>
        <p:spPr bwMode="auto">
          <a:xfrm>
            <a:off x="1584325" y="1173163"/>
            <a:ext cx="57578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以下の設問について、</a:t>
            </a:r>
            <a:r>
              <a:rPr lang="en-US" altLang="ja-JP"/>
              <a:t>A4</a:t>
            </a:r>
            <a:r>
              <a:rPr lang="ja-JP" altLang="en-US"/>
              <a:t>サイズ</a:t>
            </a:r>
            <a:r>
              <a:rPr lang="en-US" altLang="ja-JP"/>
              <a:t>1</a:t>
            </a:r>
            <a:r>
              <a:rPr lang="ja-JP" altLang="en-US"/>
              <a:t>枚（横書き）でスライドを作成してください。</a:t>
            </a:r>
          </a:p>
        </p:txBody>
      </p:sp>
      <p:sp>
        <p:nvSpPr>
          <p:cNvPr id="784388" name="Text Box 4"/>
          <p:cNvSpPr txBox="1">
            <a:spLocks noChangeArrowheads="1"/>
          </p:cNvSpPr>
          <p:nvPr/>
        </p:nvSpPr>
        <p:spPr bwMode="auto">
          <a:xfrm>
            <a:off x="1585913" y="1541463"/>
            <a:ext cx="6802437"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あなたは人事部の課長で、経営幹部育成プランを策定中です。経営幹部に必要な経験の調査結果及び自社の現状は以下の通りです。以下のデータからどのような経営幹部育成プラン方針を立てるべきか、上司に分かりやすく説明するスライドを作成してください。</a:t>
            </a:r>
          </a:p>
        </p:txBody>
      </p:sp>
      <p:sp>
        <p:nvSpPr>
          <p:cNvPr id="784389" name="Text Box 5"/>
          <p:cNvSpPr txBox="1">
            <a:spLocks noChangeArrowheads="1"/>
          </p:cNvSpPr>
          <p:nvPr/>
        </p:nvSpPr>
        <p:spPr bwMode="auto">
          <a:xfrm>
            <a:off x="628650" y="1152525"/>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＜演習＞</a:t>
            </a:r>
          </a:p>
        </p:txBody>
      </p:sp>
      <p:sp>
        <p:nvSpPr>
          <p:cNvPr id="784390" name="Text Box 6"/>
          <p:cNvSpPr txBox="1">
            <a:spLocks noChangeArrowheads="1"/>
          </p:cNvSpPr>
          <p:nvPr/>
        </p:nvSpPr>
        <p:spPr bwMode="auto">
          <a:xfrm>
            <a:off x="631825" y="1541463"/>
            <a:ext cx="892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＜設問＞</a:t>
            </a:r>
          </a:p>
        </p:txBody>
      </p:sp>
      <p:grpSp>
        <p:nvGrpSpPr>
          <p:cNvPr id="784424" name="Group 40"/>
          <p:cNvGrpSpPr>
            <a:grpSpLocks/>
          </p:cNvGrpSpPr>
          <p:nvPr/>
        </p:nvGrpSpPr>
        <p:grpSpPr bwMode="auto">
          <a:xfrm>
            <a:off x="1836738" y="4992688"/>
            <a:ext cx="5472112" cy="1604962"/>
            <a:chOff x="975" y="3218"/>
            <a:chExt cx="3447" cy="1011"/>
          </a:xfrm>
        </p:grpSpPr>
        <p:sp>
          <p:nvSpPr>
            <p:cNvPr id="784409" name="Rectangle 25"/>
            <p:cNvSpPr>
              <a:spLocks noChangeArrowheads="1"/>
            </p:cNvSpPr>
            <p:nvPr/>
          </p:nvSpPr>
          <p:spPr bwMode="auto">
            <a:xfrm>
              <a:off x="975" y="3369"/>
              <a:ext cx="839" cy="17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海外体験</a:t>
              </a:r>
            </a:p>
          </p:txBody>
        </p:sp>
        <p:sp>
          <p:nvSpPr>
            <p:cNvPr id="784410" name="Rectangle 26"/>
            <p:cNvSpPr>
              <a:spLocks noChangeArrowheads="1"/>
            </p:cNvSpPr>
            <p:nvPr/>
          </p:nvSpPr>
          <p:spPr bwMode="auto">
            <a:xfrm>
              <a:off x="975" y="3218"/>
              <a:ext cx="839" cy="15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経験</a:t>
              </a:r>
            </a:p>
          </p:txBody>
        </p:sp>
        <p:sp>
          <p:nvSpPr>
            <p:cNvPr id="784411" name="Rectangle 27"/>
            <p:cNvSpPr>
              <a:spLocks noChangeArrowheads="1"/>
            </p:cNvSpPr>
            <p:nvPr/>
          </p:nvSpPr>
          <p:spPr bwMode="auto">
            <a:xfrm>
              <a:off x="1814" y="3218"/>
              <a:ext cx="2608" cy="15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spcBef>
                  <a:spcPct val="20000"/>
                </a:spcBef>
              </a:pPr>
              <a:r>
                <a:rPr lang="ja-JP" altLang="en-US" sz="1100">
                  <a:latin typeface="ＭＳ Ｐゴシック" pitchFamily="50" charset="-128"/>
                </a:rPr>
                <a:t>自社の現状</a:t>
              </a:r>
            </a:p>
          </p:txBody>
        </p:sp>
        <p:sp>
          <p:nvSpPr>
            <p:cNvPr id="784412" name="Rectangle 28"/>
            <p:cNvSpPr>
              <a:spLocks noChangeArrowheads="1"/>
            </p:cNvSpPr>
            <p:nvPr/>
          </p:nvSpPr>
          <p:spPr bwMode="auto">
            <a:xfrm>
              <a:off x="1814" y="3369"/>
              <a:ext cx="2608" cy="17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spcBef>
                  <a:spcPct val="20000"/>
                </a:spcBef>
              </a:pPr>
              <a:r>
                <a:rPr lang="ja-JP" altLang="en-US" sz="1100">
                  <a:latin typeface="ＭＳ Ｐゴシック" pitchFamily="50" charset="-128"/>
                </a:rPr>
                <a:t>戦略的に海外経験を積ませるキャリア体系はできていない</a:t>
              </a:r>
            </a:p>
          </p:txBody>
        </p:sp>
        <p:sp>
          <p:nvSpPr>
            <p:cNvPr id="784413" name="Rectangle 29"/>
            <p:cNvSpPr>
              <a:spLocks noChangeArrowheads="1"/>
            </p:cNvSpPr>
            <p:nvPr/>
          </p:nvSpPr>
          <p:spPr bwMode="auto">
            <a:xfrm>
              <a:off x="975" y="3540"/>
              <a:ext cx="839" cy="17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複数部門経験</a:t>
              </a:r>
            </a:p>
          </p:txBody>
        </p:sp>
        <p:sp>
          <p:nvSpPr>
            <p:cNvPr id="784414" name="Rectangle 30"/>
            <p:cNvSpPr>
              <a:spLocks noChangeArrowheads="1"/>
            </p:cNvSpPr>
            <p:nvPr/>
          </p:nvSpPr>
          <p:spPr bwMode="auto">
            <a:xfrm>
              <a:off x="1814" y="3540"/>
              <a:ext cx="2608" cy="17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spcBef>
                  <a:spcPct val="20000"/>
                </a:spcBef>
              </a:pPr>
              <a:r>
                <a:rPr lang="ja-JP" altLang="en-US" sz="1100">
                  <a:latin typeface="ＭＳ Ｐゴシック" pitchFamily="50" charset="-128"/>
                </a:rPr>
                <a:t>全ての社員は</a:t>
              </a:r>
              <a:r>
                <a:rPr lang="en-US" altLang="ja-JP" sz="1100"/>
                <a:t>3</a:t>
              </a:r>
              <a:r>
                <a:rPr lang="ja-JP" altLang="en-US" sz="1100"/>
                <a:t>～</a:t>
              </a:r>
              <a:r>
                <a:rPr lang="en-US" altLang="ja-JP" sz="1100"/>
                <a:t>5</a:t>
              </a:r>
              <a:r>
                <a:rPr lang="ja-JP" altLang="en-US" sz="1100">
                  <a:latin typeface="ＭＳ Ｐゴシック" pitchFamily="50" charset="-128"/>
                </a:rPr>
                <a:t>年ごとにローテーションで経験している</a:t>
              </a:r>
            </a:p>
          </p:txBody>
        </p:sp>
        <p:sp>
          <p:nvSpPr>
            <p:cNvPr id="784415" name="Rectangle 31"/>
            <p:cNvSpPr>
              <a:spLocks noChangeArrowheads="1"/>
            </p:cNvSpPr>
            <p:nvPr/>
          </p:nvSpPr>
          <p:spPr bwMode="auto">
            <a:xfrm>
              <a:off x="975" y="3711"/>
              <a:ext cx="839" cy="17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経営</a:t>
              </a:r>
              <a:r>
                <a:rPr lang="en-US" altLang="ja-JP" sz="1200">
                  <a:latin typeface="ＭＳ Ｐゴシック" pitchFamily="50" charset="-128"/>
                </a:rPr>
                <a:t>/</a:t>
              </a:r>
              <a:r>
                <a:rPr lang="ja-JP" altLang="en-US" sz="1200">
                  <a:latin typeface="ＭＳ Ｐゴシック" pitchFamily="50" charset="-128"/>
                </a:rPr>
                <a:t>リーダー経験</a:t>
              </a:r>
            </a:p>
          </p:txBody>
        </p:sp>
        <p:sp>
          <p:nvSpPr>
            <p:cNvPr id="784416" name="Rectangle 32"/>
            <p:cNvSpPr>
              <a:spLocks noChangeArrowheads="1"/>
            </p:cNvSpPr>
            <p:nvPr/>
          </p:nvSpPr>
          <p:spPr bwMode="auto">
            <a:xfrm>
              <a:off x="1814" y="3711"/>
              <a:ext cx="2608" cy="17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spcBef>
                  <a:spcPct val="20000"/>
                </a:spcBef>
              </a:pPr>
              <a:r>
                <a:rPr lang="ja-JP" altLang="en-US" sz="1100">
                  <a:latin typeface="ＭＳ Ｐゴシック" pitchFamily="50" charset="-128"/>
                </a:rPr>
                <a:t>子会社への出向等、経営・リーダー経験を目的とした仕組みはない</a:t>
              </a:r>
            </a:p>
          </p:txBody>
        </p:sp>
        <p:sp>
          <p:nvSpPr>
            <p:cNvPr id="784417" name="Rectangle 33"/>
            <p:cNvSpPr>
              <a:spLocks noChangeArrowheads="1"/>
            </p:cNvSpPr>
            <p:nvPr/>
          </p:nvSpPr>
          <p:spPr bwMode="auto">
            <a:xfrm>
              <a:off x="975" y="3882"/>
              <a:ext cx="839" cy="17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経営知識習得</a:t>
              </a:r>
            </a:p>
          </p:txBody>
        </p:sp>
        <p:sp>
          <p:nvSpPr>
            <p:cNvPr id="784418" name="Rectangle 34"/>
            <p:cNvSpPr>
              <a:spLocks noChangeArrowheads="1"/>
            </p:cNvSpPr>
            <p:nvPr/>
          </p:nvSpPr>
          <p:spPr bwMode="auto">
            <a:xfrm>
              <a:off x="1814" y="3882"/>
              <a:ext cx="2608" cy="17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spcBef>
                  <a:spcPct val="20000"/>
                </a:spcBef>
              </a:pPr>
              <a:r>
                <a:rPr lang="ja-JP" altLang="en-US" sz="1100">
                  <a:latin typeface="ＭＳ Ｐゴシック" pitchFamily="50" charset="-128"/>
                </a:rPr>
                <a:t>研修ラインナップは多く、かつ定期的に受講させている</a:t>
              </a:r>
            </a:p>
          </p:txBody>
        </p:sp>
        <p:sp>
          <p:nvSpPr>
            <p:cNvPr id="784419" name="Rectangle 35"/>
            <p:cNvSpPr>
              <a:spLocks noChangeArrowheads="1"/>
            </p:cNvSpPr>
            <p:nvPr/>
          </p:nvSpPr>
          <p:spPr bwMode="auto">
            <a:xfrm>
              <a:off x="975" y="4053"/>
              <a:ext cx="839" cy="17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現場経験</a:t>
              </a:r>
            </a:p>
          </p:txBody>
        </p:sp>
        <p:sp>
          <p:nvSpPr>
            <p:cNvPr id="784420" name="Rectangle 36"/>
            <p:cNvSpPr>
              <a:spLocks noChangeArrowheads="1"/>
            </p:cNvSpPr>
            <p:nvPr/>
          </p:nvSpPr>
          <p:spPr bwMode="auto">
            <a:xfrm>
              <a:off x="1814" y="4053"/>
              <a:ext cx="2608" cy="17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l">
                <a:spcBef>
                  <a:spcPct val="20000"/>
                </a:spcBef>
              </a:pPr>
              <a:r>
                <a:rPr lang="ja-JP" altLang="en-US" sz="1100">
                  <a:latin typeface="ＭＳ Ｐゴシック" pitchFamily="50" charset="-128"/>
                </a:rPr>
                <a:t>入社初期を中心に、ほぼ大半の社員が経験している</a:t>
              </a:r>
            </a:p>
          </p:txBody>
        </p:sp>
      </p:grpSp>
      <p:grpSp>
        <p:nvGrpSpPr>
          <p:cNvPr id="784425" name="Group 41"/>
          <p:cNvGrpSpPr>
            <a:grpSpLocks/>
          </p:cNvGrpSpPr>
          <p:nvPr/>
        </p:nvGrpSpPr>
        <p:grpSpPr bwMode="auto">
          <a:xfrm>
            <a:off x="2359025" y="2843213"/>
            <a:ext cx="4356100" cy="1779587"/>
            <a:chOff x="1293" y="1851"/>
            <a:chExt cx="2744" cy="1121"/>
          </a:xfrm>
        </p:grpSpPr>
        <p:sp>
          <p:nvSpPr>
            <p:cNvPr id="784391" name="Rectangle 7"/>
            <p:cNvSpPr>
              <a:spLocks noChangeArrowheads="1"/>
            </p:cNvSpPr>
            <p:nvPr/>
          </p:nvSpPr>
          <p:spPr bwMode="auto">
            <a:xfrm>
              <a:off x="1293" y="2078"/>
              <a:ext cx="839"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海外体験</a:t>
              </a:r>
            </a:p>
          </p:txBody>
        </p:sp>
        <p:sp>
          <p:nvSpPr>
            <p:cNvPr id="784392" name="Rectangle 8"/>
            <p:cNvSpPr>
              <a:spLocks noChangeArrowheads="1"/>
            </p:cNvSpPr>
            <p:nvPr/>
          </p:nvSpPr>
          <p:spPr bwMode="auto">
            <a:xfrm>
              <a:off x="1293" y="1851"/>
              <a:ext cx="839" cy="22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経験</a:t>
              </a:r>
            </a:p>
          </p:txBody>
        </p:sp>
        <p:sp>
          <p:nvSpPr>
            <p:cNvPr id="784393" name="Rectangle 9"/>
            <p:cNvSpPr>
              <a:spLocks noChangeArrowheads="1"/>
            </p:cNvSpPr>
            <p:nvPr/>
          </p:nvSpPr>
          <p:spPr bwMode="auto">
            <a:xfrm>
              <a:off x="2132" y="1851"/>
              <a:ext cx="952" cy="22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100">
                  <a:latin typeface="ＭＳ Ｐゴシック" pitchFamily="50" charset="-128"/>
                </a:rPr>
                <a:t>やっておけば良かった事</a:t>
              </a:r>
            </a:p>
            <a:p>
              <a:pPr>
                <a:spcBef>
                  <a:spcPct val="20000"/>
                </a:spcBef>
              </a:pPr>
              <a:r>
                <a:rPr lang="ja-JP" altLang="en-US" sz="1100">
                  <a:latin typeface="ＭＳ Ｐゴシック" pitchFamily="50" charset="-128"/>
                </a:rPr>
                <a:t>（経験していない事）</a:t>
              </a:r>
            </a:p>
          </p:txBody>
        </p:sp>
        <p:sp>
          <p:nvSpPr>
            <p:cNvPr id="784394" name="Rectangle 10"/>
            <p:cNvSpPr>
              <a:spLocks noChangeArrowheads="1"/>
            </p:cNvSpPr>
            <p:nvPr/>
          </p:nvSpPr>
          <p:spPr bwMode="auto">
            <a:xfrm>
              <a:off x="3085" y="1851"/>
              <a:ext cx="952" cy="22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100">
                  <a:latin typeface="ＭＳ Ｐゴシック" pitchFamily="50" charset="-128"/>
                </a:rPr>
                <a:t>役に立った事</a:t>
              </a:r>
            </a:p>
            <a:p>
              <a:pPr>
                <a:spcBef>
                  <a:spcPct val="20000"/>
                </a:spcBef>
              </a:pPr>
              <a:r>
                <a:rPr lang="ja-JP" altLang="en-US" sz="1100">
                  <a:latin typeface="ＭＳ Ｐゴシック" pitchFamily="50" charset="-128"/>
                </a:rPr>
                <a:t>（経験した事）</a:t>
              </a:r>
            </a:p>
          </p:txBody>
        </p:sp>
        <p:sp>
          <p:nvSpPr>
            <p:cNvPr id="784395" name="Rectangle 11"/>
            <p:cNvSpPr>
              <a:spLocks noChangeArrowheads="1"/>
            </p:cNvSpPr>
            <p:nvPr/>
          </p:nvSpPr>
          <p:spPr bwMode="auto">
            <a:xfrm>
              <a:off x="2132" y="2078"/>
              <a:ext cx="952"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100">
                  <a:ea typeface="MS UI Gothic" pitchFamily="50" charset="-128"/>
                </a:rPr>
                <a:t>2</a:t>
              </a:r>
            </a:p>
          </p:txBody>
        </p:sp>
        <p:sp>
          <p:nvSpPr>
            <p:cNvPr id="784396" name="Rectangle 12"/>
            <p:cNvSpPr>
              <a:spLocks noChangeArrowheads="1"/>
            </p:cNvSpPr>
            <p:nvPr/>
          </p:nvSpPr>
          <p:spPr bwMode="auto">
            <a:xfrm>
              <a:off x="3085" y="2078"/>
              <a:ext cx="952"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100">
                  <a:ea typeface="MS UI Gothic" pitchFamily="50" charset="-128"/>
                </a:rPr>
                <a:t>22</a:t>
              </a:r>
            </a:p>
          </p:txBody>
        </p:sp>
        <p:sp>
          <p:nvSpPr>
            <p:cNvPr id="784397" name="Rectangle 13"/>
            <p:cNvSpPr>
              <a:spLocks noChangeArrowheads="1"/>
            </p:cNvSpPr>
            <p:nvPr/>
          </p:nvSpPr>
          <p:spPr bwMode="auto">
            <a:xfrm>
              <a:off x="1293" y="2228"/>
              <a:ext cx="839"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複数部門経験</a:t>
              </a:r>
            </a:p>
          </p:txBody>
        </p:sp>
        <p:sp>
          <p:nvSpPr>
            <p:cNvPr id="784398" name="Rectangle 14"/>
            <p:cNvSpPr>
              <a:spLocks noChangeArrowheads="1"/>
            </p:cNvSpPr>
            <p:nvPr/>
          </p:nvSpPr>
          <p:spPr bwMode="auto">
            <a:xfrm>
              <a:off x="2132" y="2228"/>
              <a:ext cx="952"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100">
                  <a:ea typeface="MS UI Gothic" pitchFamily="50" charset="-128"/>
                </a:rPr>
                <a:t>7</a:t>
              </a:r>
            </a:p>
          </p:txBody>
        </p:sp>
        <p:sp>
          <p:nvSpPr>
            <p:cNvPr id="784399" name="Rectangle 15"/>
            <p:cNvSpPr>
              <a:spLocks noChangeArrowheads="1"/>
            </p:cNvSpPr>
            <p:nvPr/>
          </p:nvSpPr>
          <p:spPr bwMode="auto">
            <a:xfrm>
              <a:off x="3085" y="2228"/>
              <a:ext cx="952"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100">
                  <a:ea typeface="MS UI Gothic" pitchFamily="50" charset="-128"/>
                </a:rPr>
                <a:t>12</a:t>
              </a:r>
            </a:p>
          </p:txBody>
        </p:sp>
        <p:sp>
          <p:nvSpPr>
            <p:cNvPr id="784400" name="Rectangle 16"/>
            <p:cNvSpPr>
              <a:spLocks noChangeArrowheads="1"/>
            </p:cNvSpPr>
            <p:nvPr/>
          </p:nvSpPr>
          <p:spPr bwMode="auto">
            <a:xfrm>
              <a:off x="1293" y="2377"/>
              <a:ext cx="839"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経営</a:t>
              </a:r>
              <a:r>
                <a:rPr lang="en-US" altLang="ja-JP" sz="1200">
                  <a:latin typeface="ＭＳ Ｐゴシック" pitchFamily="50" charset="-128"/>
                </a:rPr>
                <a:t>/</a:t>
              </a:r>
              <a:r>
                <a:rPr lang="ja-JP" altLang="en-US" sz="1200">
                  <a:latin typeface="ＭＳ Ｐゴシック" pitchFamily="50" charset="-128"/>
                </a:rPr>
                <a:t>リーダー経験</a:t>
              </a:r>
            </a:p>
          </p:txBody>
        </p:sp>
        <p:sp>
          <p:nvSpPr>
            <p:cNvPr id="784401" name="Rectangle 17"/>
            <p:cNvSpPr>
              <a:spLocks noChangeArrowheads="1"/>
            </p:cNvSpPr>
            <p:nvPr/>
          </p:nvSpPr>
          <p:spPr bwMode="auto">
            <a:xfrm>
              <a:off x="2132" y="2377"/>
              <a:ext cx="952"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100">
                  <a:ea typeface="MS UI Gothic" pitchFamily="50" charset="-128"/>
                </a:rPr>
                <a:t>10</a:t>
              </a:r>
            </a:p>
          </p:txBody>
        </p:sp>
        <p:sp>
          <p:nvSpPr>
            <p:cNvPr id="784402" name="Rectangle 18"/>
            <p:cNvSpPr>
              <a:spLocks noChangeArrowheads="1"/>
            </p:cNvSpPr>
            <p:nvPr/>
          </p:nvSpPr>
          <p:spPr bwMode="auto">
            <a:xfrm>
              <a:off x="3085" y="2377"/>
              <a:ext cx="952"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100">
                  <a:ea typeface="MS UI Gothic" pitchFamily="50" charset="-128"/>
                </a:rPr>
                <a:t>22</a:t>
              </a:r>
            </a:p>
          </p:txBody>
        </p:sp>
        <p:sp>
          <p:nvSpPr>
            <p:cNvPr id="784403" name="Rectangle 19"/>
            <p:cNvSpPr>
              <a:spLocks noChangeArrowheads="1"/>
            </p:cNvSpPr>
            <p:nvPr/>
          </p:nvSpPr>
          <p:spPr bwMode="auto">
            <a:xfrm>
              <a:off x="1293" y="2527"/>
              <a:ext cx="839"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経営知識習得</a:t>
              </a:r>
            </a:p>
          </p:txBody>
        </p:sp>
        <p:sp>
          <p:nvSpPr>
            <p:cNvPr id="784404" name="Rectangle 20"/>
            <p:cNvSpPr>
              <a:spLocks noChangeArrowheads="1"/>
            </p:cNvSpPr>
            <p:nvPr/>
          </p:nvSpPr>
          <p:spPr bwMode="auto">
            <a:xfrm>
              <a:off x="2132" y="2527"/>
              <a:ext cx="952"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100">
                  <a:ea typeface="MS UI Gothic" pitchFamily="50" charset="-128"/>
                </a:rPr>
                <a:t>15</a:t>
              </a:r>
            </a:p>
          </p:txBody>
        </p:sp>
        <p:sp>
          <p:nvSpPr>
            <p:cNvPr id="784405" name="Rectangle 21"/>
            <p:cNvSpPr>
              <a:spLocks noChangeArrowheads="1"/>
            </p:cNvSpPr>
            <p:nvPr/>
          </p:nvSpPr>
          <p:spPr bwMode="auto">
            <a:xfrm>
              <a:off x="3085" y="2527"/>
              <a:ext cx="952"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100">
                  <a:ea typeface="MS UI Gothic" pitchFamily="50" charset="-128"/>
                </a:rPr>
                <a:t>3</a:t>
              </a:r>
            </a:p>
          </p:txBody>
        </p:sp>
        <p:sp>
          <p:nvSpPr>
            <p:cNvPr id="784406" name="Rectangle 22"/>
            <p:cNvSpPr>
              <a:spLocks noChangeArrowheads="1"/>
            </p:cNvSpPr>
            <p:nvPr/>
          </p:nvSpPr>
          <p:spPr bwMode="auto">
            <a:xfrm>
              <a:off x="1293" y="2676"/>
              <a:ext cx="839"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ja-JP" altLang="en-US" sz="1200">
                  <a:latin typeface="ＭＳ Ｐゴシック" pitchFamily="50" charset="-128"/>
                </a:rPr>
                <a:t>現場経験</a:t>
              </a:r>
            </a:p>
          </p:txBody>
        </p:sp>
        <p:sp>
          <p:nvSpPr>
            <p:cNvPr id="784407" name="Rectangle 23"/>
            <p:cNvSpPr>
              <a:spLocks noChangeArrowheads="1"/>
            </p:cNvSpPr>
            <p:nvPr/>
          </p:nvSpPr>
          <p:spPr bwMode="auto">
            <a:xfrm>
              <a:off x="2132" y="2676"/>
              <a:ext cx="952"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100">
                  <a:ea typeface="MS UI Gothic" pitchFamily="50" charset="-128"/>
                </a:rPr>
                <a:t>5</a:t>
              </a:r>
            </a:p>
          </p:txBody>
        </p:sp>
        <p:sp>
          <p:nvSpPr>
            <p:cNvPr id="784408" name="Rectangle 24"/>
            <p:cNvSpPr>
              <a:spLocks noChangeArrowheads="1"/>
            </p:cNvSpPr>
            <p:nvPr/>
          </p:nvSpPr>
          <p:spPr bwMode="auto">
            <a:xfrm>
              <a:off x="3085" y="2676"/>
              <a:ext cx="952" cy="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20000"/>
                </a:spcBef>
              </a:pPr>
              <a:r>
                <a:rPr lang="en-US" altLang="ja-JP" sz="1100">
                  <a:ea typeface="MS UI Gothic" pitchFamily="50" charset="-128"/>
                </a:rPr>
                <a:t>10</a:t>
              </a:r>
            </a:p>
          </p:txBody>
        </p:sp>
        <p:sp>
          <p:nvSpPr>
            <p:cNvPr id="784421" name="Rectangle 37"/>
            <p:cNvSpPr>
              <a:spLocks noChangeArrowheads="1"/>
            </p:cNvSpPr>
            <p:nvPr/>
          </p:nvSpPr>
          <p:spPr bwMode="auto">
            <a:xfrm>
              <a:off x="1431" y="2818"/>
              <a:ext cx="176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8288" indent="-180975" algn="l">
                <a:spcBef>
                  <a:spcPct val="30000"/>
                </a:spcBef>
                <a:buChar char="•"/>
                <a:defRPr kumimoji="1">
                  <a:solidFill>
                    <a:schemeClr val="tx1"/>
                  </a:solidFill>
                  <a:latin typeface="Arial" charset="0"/>
                  <a:ea typeface="ＭＳ Ｐゴシック" pitchFamily="50" charset="-128"/>
                </a:defRPr>
              </a:lvl1pPr>
              <a:lvl2pPr marL="808038" indent="-285750" algn="l">
                <a:spcBef>
                  <a:spcPct val="30000"/>
                </a:spcBef>
                <a:buChar char="–"/>
                <a:defRPr kumimoji="1">
                  <a:solidFill>
                    <a:schemeClr val="tx1"/>
                  </a:solidFill>
                  <a:latin typeface="Arial" charset="0"/>
                  <a:ea typeface="ＭＳ Ｐゴシック" pitchFamily="50" charset="-128"/>
                </a:defRPr>
              </a:lvl2pPr>
              <a:lvl3pPr marL="1216025" indent="-228600" algn="l">
                <a:spcBef>
                  <a:spcPct val="30000"/>
                </a:spcBef>
                <a:buChar char="•"/>
                <a:defRPr kumimoji="1">
                  <a:solidFill>
                    <a:schemeClr val="tx1"/>
                  </a:solidFill>
                  <a:latin typeface="Arial" charset="0"/>
                  <a:ea typeface="ＭＳ Ｐゴシック" pitchFamily="50" charset="-128"/>
                </a:defRPr>
              </a:lvl3pPr>
              <a:lvl4pPr marL="1624013" indent="-228600" algn="l">
                <a:spcBef>
                  <a:spcPct val="30000"/>
                </a:spcBef>
                <a:buChar char="–"/>
                <a:defRPr kumimoji="1">
                  <a:solidFill>
                    <a:schemeClr val="tx1"/>
                  </a:solidFill>
                  <a:latin typeface="Arial" charset="0"/>
                  <a:ea typeface="ＭＳ Ｐゴシック" pitchFamily="50" charset="-128"/>
                </a:defRPr>
              </a:lvl4pPr>
              <a:lvl5pPr marL="2057400" indent="-228600" algn="l">
                <a:spcBef>
                  <a:spcPct val="30000"/>
                </a:spcBef>
                <a:buChar char="»"/>
                <a:defRPr kumimoji="1">
                  <a:solidFill>
                    <a:schemeClr val="tx1"/>
                  </a:solidFill>
                  <a:latin typeface="Arial" charset="0"/>
                  <a:ea typeface="ＭＳ Ｐゴシック" pitchFamily="50" charset="-128"/>
                </a:defRPr>
              </a:lvl5pPr>
              <a:lvl6pPr marL="2514600" indent="-228600" fontAlgn="base">
                <a:spcBef>
                  <a:spcPct val="30000"/>
                </a:spcBef>
                <a:spcAft>
                  <a:spcPct val="0"/>
                </a:spcAft>
                <a:buChar char="»"/>
                <a:defRPr kumimoji="1">
                  <a:solidFill>
                    <a:schemeClr val="tx1"/>
                  </a:solidFill>
                  <a:latin typeface="Arial" charset="0"/>
                  <a:ea typeface="ＭＳ Ｐゴシック" pitchFamily="50" charset="-128"/>
                </a:defRPr>
              </a:lvl6pPr>
              <a:lvl7pPr marL="2971800" indent="-228600" fontAlgn="base">
                <a:spcBef>
                  <a:spcPct val="30000"/>
                </a:spcBef>
                <a:spcAft>
                  <a:spcPct val="0"/>
                </a:spcAft>
                <a:buChar char="»"/>
                <a:defRPr kumimoji="1">
                  <a:solidFill>
                    <a:schemeClr val="tx1"/>
                  </a:solidFill>
                  <a:latin typeface="Arial" charset="0"/>
                  <a:ea typeface="ＭＳ Ｐゴシック" pitchFamily="50" charset="-128"/>
                </a:defRPr>
              </a:lvl7pPr>
              <a:lvl8pPr marL="3429000" indent="-228600" fontAlgn="base">
                <a:spcBef>
                  <a:spcPct val="30000"/>
                </a:spcBef>
                <a:spcAft>
                  <a:spcPct val="0"/>
                </a:spcAft>
                <a:buChar char="»"/>
                <a:defRPr kumimoji="1">
                  <a:solidFill>
                    <a:schemeClr val="tx1"/>
                  </a:solidFill>
                  <a:latin typeface="Arial" charset="0"/>
                  <a:ea typeface="ＭＳ Ｐゴシック" pitchFamily="50" charset="-128"/>
                </a:defRPr>
              </a:lvl8pPr>
              <a:lvl9pPr marL="3886200" indent="-228600" fontAlgn="base">
                <a:spcBef>
                  <a:spcPct val="30000"/>
                </a:spcBef>
                <a:spcAft>
                  <a:spcPct val="0"/>
                </a:spcAft>
                <a:buChar char="»"/>
                <a:defRPr kumimoji="1">
                  <a:solidFill>
                    <a:schemeClr val="tx1"/>
                  </a:solidFill>
                  <a:latin typeface="Arial" charset="0"/>
                  <a:ea typeface="ＭＳ Ｐゴシック" pitchFamily="50" charset="-128"/>
                </a:defRPr>
              </a:lvl9pPr>
            </a:lstStyle>
            <a:p>
              <a:pPr>
                <a:buFontTx/>
                <a:buNone/>
              </a:pPr>
              <a:r>
                <a:rPr lang="ja-JP" altLang="en-US" sz="1000">
                  <a:latin typeface="ＭＳ Ｐゴシック" pitchFamily="50" charset="-128"/>
                </a:rPr>
                <a:t>データ出所：</a:t>
              </a:r>
              <a:r>
                <a:rPr lang="en-US" altLang="ja-JP" sz="1000"/>
                <a:t>A</a:t>
              </a:r>
              <a:r>
                <a:rPr lang="ja-JP" altLang="en-US" sz="1000">
                  <a:latin typeface="ＭＳ Ｐゴシック" pitchFamily="50" charset="-128"/>
                </a:rPr>
                <a:t>総研調査レポート</a:t>
              </a:r>
            </a:p>
          </p:txBody>
        </p:sp>
      </p:grpSp>
      <p:sp>
        <p:nvSpPr>
          <p:cNvPr id="784422" name="Text Box 38"/>
          <p:cNvSpPr txBox="1">
            <a:spLocks noChangeArrowheads="1"/>
          </p:cNvSpPr>
          <p:nvPr/>
        </p:nvSpPr>
        <p:spPr bwMode="auto">
          <a:xfrm>
            <a:off x="1908175" y="2349500"/>
            <a:ext cx="5257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latin typeface="ＭＳ Ｐゴシック" pitchFamily="50" charset="-128"/>
              </a:rPr>
              <a:t>企業経営を行う上でやっておけば良かった</a:t>
            </a:r>
            <a:r>
              <a:rPr lang="en-US" altLang="ja-JP" b="1">
                <a:latin typeface="ＭＳ Ｐゴシック" pitchFamily="50" charset="-128"/>
              </a:rPr>
              <a:t>/</a:t>
            </a:r>
            <a:r>
              <a:rPr lang="ja-JP" altLang="en-US" b="1">
                <a:latin typeface="ＭＳ Ｐゴシック" pitchFamily="50" charset="-128"/>
              </a:rPr>
              <a:t>役に立った経験（票）</a:t>
            </a:r>
          </a:p>
          <a:p>
            <a:r>
              <a:rPr lang="ja-JP" altLang="en-US" sz="1000">
                <a:latin typeface="ＭＳ Ｐゴシック" pitchFamily="50" charset="-128"/>
              </a:rPr>
              <a:t>上場企業</a:t>
            </a:r>
            <a:r>
              <a:rPr lang="en-US" altLang="ja-JP" sz="1000"/>
              <a:t>1,200</a:t>
            </a:r>
            <a:r>
              <a:rPr lang="ja-JP" altLang="en-US" sz="1000">
                <a:latin typeface="ＭＳ Ｐゴシック" pitchFamily="50" charset="-128"/>
              </a:rPr>
              <a:t>社の経営者を対象としたアンケート（</a:t>
            </a:r>
            <a:r>
              <a:rPr lang="en-US" altLang="ja-JP" sz="1000"/>
              <a:t>N=70</a:t>
            </a:r>
            <a:r>
              <a:rPr lang="ja-JP" altLang="en-US" sz="1000">
                <a:latin typeface="ＭＳ Ｐゴシック" pitchFamily="50" charset="-128"/>
              </a:rPr>
              <a:t>）</a:t>
            </a:r>
            <a:endParaRPr lang="ja-JP" altLang="en-US">
              <a:latin typeface="ＭＳ Ｐゴシック" pitchFamily="50" charset="-128"/>
            </a:endParaRPr>
          </a:p>
        </p:txBody>
      </p:sp>
      <p:sp>
        <p:nvSpPr>
          <p:cNvPr id="784423" name="Text Box 39"/>
          <p:cNvSpPr txBox="1">
            <a:spLocks noChangeArrowheads="1"/>
          </p:cNvSpPr>
          <p:nvPr/>
        </p:nvSpPr>
        <p:spPr bwMode="auto">
          <a:xfrm>
            <a:off x="2303463" y="4656138"/>
            <a:ext cx="45370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latin typeface="ＭＳ Ｐゴシック" pitchFamily="50" charset="-128"/>
              </a:rPr>
              <a:t>経営幹部育成機会に関する自社の現状</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スライド番号プレースホルダー 3"/>
          <p:cNvSpPr>
            <a:spLocks noGrp="1"/>
          </p:cNvSpPr>
          <p:nvPr>
            <p:ph type="sldNum" sz="quarter" idx="10"/>
          </p:nvPr>
        </p:nvSpPr>
        <p:spPr/>
        <p:txBody>
          <a:bodyPr/>
          <a:lstStyle/>
          <a:p>
            <a:fld id="{AEB93670-43CB-48B6-8F6D-FA827BC38A8D}" type="slidenum">
              <a:rPr lang="en-US" altLang="ja-JP"/>
              <a:pPr/>
              <a:t>76</a:t>
            </a:fld>
            <a:endParaRPr lang="en-US" altLang="ja-JP"/>
          </a:p>
        </p:txBody>
      </p:sp>
      <p:sp>
        <p:nvSpPr>
          <p:cNvPr id="785410" name="Rectangle 2"/>
          <p:cNvSpPr>
            <a:spLocks noGrp="1" noChangeArrowheads="1"/>
          </p:cNvSpPr>
          <p:nvPr>
            <p:ph type="title"/>
          </p:nvPr>
        </p:nvSpPr>
        <p:spPr>
          <a:xfrm>
            <a:off x="457200" y="454025"/>
            <a:ext cx="8218488" cy="457200"/>
          </a:xfrm>
        </p:spPr>
        <p:txBody>
          <a:bodyPr/>
          <a:lstStyle/>
          <a:p>
            <a:r>
              <a:rPr lang="en-US" altLang="ja-JP"/>
              <a:t>《</a:t>
            </a:r>
            <a:r>
              <a:rPr lang="ja-JP" altLang="en-US"/>
              <a:t>解答例</a:t>
            </a:r>
            <a:r>
              <a:rPr lang="en-US" altLang="ja-JP"/>
              <a:t>》</a:t>
            </a:r>
            <a:r>
              <a:rPr lang="ja-JP" altLang="en-US"/>
              <a:t>経営幹部育成プランの方針</a:t>
            </a:r>
          </a:p>
        </p:txBody>
      </p:sp>
      <p:sp>
        <p:nvSpPr>
          <p:cNvPr id="785411" name="Rectangle 3"/>
          <p:cNvSpPr>
            <a:spLocks noGrp="1" noChangeArrowheads="1"/>
          </p:cNvSpPr>
          <p:nvPr>
            <p:ph type="body" idx="1"/>
          </p:nvPr>
        </p:nvSpPr>
        <p:spPr>
          <a:xfrm>
            <a:off x="457200" y="1128713"/>
            <a:ext cx="8218488" cy="641350"/>
          </a:xfrm>
          <a:noFill/>
          <a:ln/>
        </p:spPr>
        <p:txBody>
          <a:bodyPr/>
          <a:lstStyle/>
          <a:p>
            <a:r>
              <a:rPr lang="ja-JP" altLang="en-US">
                <a:solidFill>
                  <a:srgbClr val="000000"/>
                </a:solidFill>
              </a:rPr>
              <a:t>多くの経営者が特に評価している経営</a:t>
            </a:r>
            <a:r>
              <a:rPr lang="en-US" altLang="ja-JP">
                <a:solidFill>
                  <a:srgbClr val="000000"/>
                </a:solidFill>
              </a:rPr>
              <a:t>/</a:t>
            </a:r>
            <a:r>
              <a:rPr lang="ja-JP" altLang="en-US">
                <a:solidFill>
                  <a:srgbClr val="000000"/>
                </a:solidFill>
              </a:rPr>
              <a:t>リーダー経験及び海外経験の機会を増やし、戦略的に経営幹部を育成していく必要がある。</a:t>
            </a:r>
          </a:p>
        </p:txBody>
      </p:sp>
      <p:sp>
        <p:nvSpPr>
          <p:cNvPr id="785412" name="Rectangle 4"/>
          <p:cNvSpPr>
            <a:spLocks noChangeArrowheads="1"/>
          </p:cNvSpPr>
          <p:nvPr/>
        </p:nvSpPr>
        <p:spPr bwMode="ltGray">
          <a:xfrm>
            <a:off x="6627813" y="4846638"/>
            <a:ext cx="6048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4000">
                <a:solidFill>
                  <a:srgbClr val="B2B2B2"/>
                </a:solidFill>
                <a:latin typeface="Tahoma" pitchFamily="34" charset="0"/>
                <a:ea typeface="MS UI Gothic" pitchFamily="50" charset="-128"/>
              </a:rPr>
              <a:t>○</a:t>
            </a:r>
          </a:p>
        </p:txBody>
      </p:sp>
      <p:sp>
        <p:nvSpPr>
          <p:cNvPr id="785413" name="Rectangle 5"/>
          <p:cNvSpPr>
            <a:spLocks noChangeArrowheads="1"/>
          </p:cNvSpPr>
          <p:nvPr/>
        </p:nvSpPr>
        <p:spPr bwMode="ltGray">
          <a:xfrm>
            <a:off x="6627813" y="4268788"/>
            <a:ext cx="6048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4000">
                <a:solidFill>
                  <a:srgbClr val="B2B2B2"/>
                </a:solidFill>
                <a:latin typeface="Tahoma" pitchFamily="34" charset="0"/>
                <a:ea typeface="MS UI Gothic" pitchFamily="50" charset="-128"/>
              </a:rPr>
              <a:t>○</a:t>
            </a:r>
          </a:p>
        </p:txBody>
      </p:sp>
      <p:sp>
        <p:nvSpPr>
          <p:cNvPr id="785414" name="Rectangle 6"/>
          <p:cNvSpPr>
            <a:spLocks noChangeArrowheads="1"/>
          </p:cNvSpPr>
          <p:nvPr/>
        </p:nvSpPr>
        <p:spPr bwMode="ltGray">
          <a:xfrm>
            <a:off x="6627813" y="3729038"/>
            <a:ext cx="6048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4000">
                <a:solidFill>
                  <a:srgbClr val="B2B2B2"/>
                </a:solidFill>
                <a:latin typeface="Tahoma" pitchFamily="34" charset="0"/>
                <a:ea typeface="MS UI Gothic" pitchFamily="50" charset="-128"/>
              </a:rPr>
              <a:t>○</a:t>
            </a:r>
          </a:p>
        </p:txBody>
      </p:sp>
      <p:sp>
        <p:nvSpPr>
          <p:cNvPr id="785415" name="AutoShape 7"/>
          <p:cNvSpPr>
            <a:spLocks noChangeArrowheads="1"/>
          </p:cNvSpPr>
          <p:nvPr/>
        </p:nvSpPr>
        <p:spPr bwMode="auto">
          <a:xfrm>
            <a:off x="322263" y="2651125"/>
            <a:ext cx="8605837" cy="1058863"/>
          </a:xfrm>
          <a:prstGeom prst="roundRect">
            <a:avLst>
              <a:gd name="adj" fmla="val 0"/>
            </a:avLst>
          </a:prstGeom>
          <a:solidFill>
            <a:srgbClr val="EAEAEA">
              <a:alpha val="61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lIns="90000" tIns="46800" rIns="90000" bIns="46800" anchor="ctr">
            <a:spAutoFit/>
          </a:bodyPr>
          <a:lstStyle/>
          <a:p>
            <a:endParaRPr lang="ja-JP" altLang="en-US"/>
          </a:p>
        </p:txBody>
      </p:sp>
      <p:sp>
        <p:nvSpPr>
          <p:cNvPr id="785416" name="Rectangle 8"/>
          <p:cNvSpPr>
            <a:spLocks noChangeArrowheads="1"/>
          </p:cNvSpPr>
          <p:nvPr/>
        </p:nvSpPr>
        <p:spPr bwMode="ltGray">
          <a:xfrm>
            <a:off x="6548438" y="2579688"/>
            <a:ext cx="749300" cy="577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5400">
                <a:solidFill>
                  <a:srgbClr val="B2B2B2"/>
                </a:solidFill>
                <a:latin typeface="Tahoma" pitchFamily="34" charset="0"/>
                <a:ea typeface="MS UI Gothic" pitchFamily="50" charset="-128"/>
              </a:rPr>
              <a:t>×</a:t>
            </a:r>
          </a:p>
        </p:txBody>
      </p:sp>
      <p:sp>
        <p:nvSpPr>
          <p:cNvPr id="785417" name="Rectangle 9"/>
          <p:cNvSpPr>
            <a:spLocks noChangeArrowheads="1"/>
          </p:cNvSpPr>
          <p:nvPr/>
        </p:nvSpPr>
        <p:spPr bwMode="ltGray">
          <a:xfrm>
            <a:off x="6548438" y="3154363"/>
            <a:ext cx="749300" cy="577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pPr>
            <a:r>
              <a:rPr lang="en-US" altLang="ja-JP" sz="5400">
                <a:solidFill>
                  <a:srgbClr val="B2B2B2"/>
                </a:solidFill>
                <a:latin typeface="Tahoma" pitchFamily="34" charset="0"/>
                <a:ea typeface="MS UI Gothic" pitchFamily="50" charset="-128"/>
              </a:rPr>
              <a:t>×</a:t>
            </a:r>
          </a:p>
        </p:txBody>
      </p:sp>
      <p:sp>
        <p:nvSpPr>
          <p:cNvPr id="785418" name="Rectangle 10"/>
          <p:cNvSpPr>
            <a:spLocks noChangeArrowheads="1"/>
          </p:cNvSpPr>
          <p:nvPr/>
        </p:nvSpPr>
        <p:spPr bwMode="auto">
          <a:xfrm>
            <a:off x="5184775" y="4421188"/>
            <a:ext cx="35972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buFontTx/>
              <a:buChar char="•"/>
            </a:pPr>
            <a:r>
              <a:rPr lang="ja-JP" altLang="en-US" sz="1100">
                <a:solidFill>
                  <a:srgbClr val="000000"/>
                </a:solidFill>
                <a:latin typeface="ＭＳ Ｐゴシック" pitchFamily="50" charset="-128"/>
              </a:rPr>
              <a:t>研修ラインナップは多く、かつ定期的に受講させている</a:t>
            </a:r>
          </a:p>
        </p:txBody>
      </p:sp>
      <p:sp>
        <p:nvSpPr>
          <p:cNvPr id="785419" name="Text Box 11"/>
          <p:cNvSpPr txBox="1">
            <a:spLocks noChangeArrowheads="1"/>
          </p:cNvSpPr>
          <p:nvPr/>
        </p:nvSpPr>
        <p:spPr bwMode="auto">
          <a:xfrm>
            <a:off x="5184775" y="3867150"/>
            <a:ext cx="37417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buFontTx/>
              <a:buChar char="•"/>
            </a:pPr>
            <a:r>
              <a:rPr lang="ja-JP" altLang="en-US" sz="1100">
                <a:solidFill>
                  <a:srgbClr val="000000"/>
                </a:solidFill>
                <a:latin typeface="ＭＳ Ｐゴシック" pitchFamily="50" charset="-128"/>
              </a:rPr>
              <a:t>全ての社員は</a:t>
            </a:r>
            <a:r>
              <a:rPr lang="en-US" altLang="ja-JP" sz="1100">
                <a:solidFill>
                  <a:srgbClr val="000000"/>
                </a:solidFill>
              </a:rPr>
              <a:t>3</a:t>
            </a:r>
            <a:r>
              <a:rPr lang="ja-JP" altLang="en-US" sz="1100">
                <a:solidFill>
                  <a:srgbClr val="000000"/>
                </a:solidFill>
              </a:rPr>
              <a:t>～</a:t>
            </a:r>
            <a:r>
              <a:rPr lang="en-US" altLang="ja-JP" sz="1100">
                <a:solidFill>
                  <a:srgbClr val="000000"/>
                </a:solidFill>
              </a:rPr>
              <a:t>5</a:t>
            </a:r>
            <a:r>
              <a:rPr lang="ja-JP" altLang="en-US" sz="1100">
                <a:solidFill>
                  <a:srgbClr val="000000"/>
                </a:solidFill>
                <a:latin typeface="ＭＳ Ｐゴシック" pitchFamily="50" charset="-128"/>
              </a:rPr>
              <a:t>年ごとにローテーションで経験している</a:t>
            </a:r>
          </a:p>
        </p:txBody>
      </p:sp>
      <p:sp>
        <p:nvSpPr>
          <p:cNvPr id="785420" name="Text Box 12"/>
          <p:cNvSpPr txBox="1">
            <a:spLocks noChangeArrowheads="1"/>
          </p:cNvSpPr>
          <p:nvPr/>
        </p:nvSpPr>
        <p:spPr bwMode="auto">
          <a:xfrm>
            <a:off x="5184775" y="2763838"/>
            <a:ext cx="3843338" cy="4286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spcBef>
                <a:spcPct val="20000"/>
              </a:spcBef>
              <a:buFontTx/>
              <a:buChar char="•"/>
            </a:pPr>
            <a:r>
              <a:rPr lang="ja-JP" altLang="en-US" sz="1100">
                <a:solidFill>
                  <a:srgbClr val="000000"/>
                </a:solidFill>
                <a:latin typeface="ＭＳ Ｐゴシック" pitchFamily="50" charset="-128"/>
              </a:rPr>
              <a:t>子会社への出向等、経営</a:t>
            </a:r>
            <a:r>
              <a:rPr lang="en-US" altLang="ja-JP" sz="1100">
                <a:solidFill>
                  <a:srgbClr val="000000"/>
                </a:solidFill>
                <a:latin typeface="ＭＳ Ｐゴシック" pitchFamily="50" charset="-128"/>
              </a:rPr>
              <a:t>/</a:t>
            </a:r>
            <a:r>
              <a:rPr lang="ja-JP" altLang="en-US" sz="1100">
                <a:solidFill>
                  <a:srgbClr val="000000"/>
                </a:solidFill>
                <a:latin typeface="ＭＳ Ｐゴシック" pitchFamily="50" charset="-128"/>
              </a:rPr>
              <a:t>リーダー経験を目的とした仕組みはない</a:t>
            </a:r>
          </a:p>
        </p:txBody>
      </p:sp>
      <p:sp>
        <p:nvSpPr>
          <p:cNvPr id="785421" name="Text Box 13"/>
          <p:cNvSpPr txBox="1">
            <a:spLocks noChangeArrowheads="1"/>
          </p:cNvSpPr>
          <p:nvPr/>
        </p:nvSpPr>
        <p:spPr bwMode="auto">
          <a:xfrm>
            <a:off x="5184775" y="3297238"/>
            <a:ext cx="3814763" cy="260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spcBef>
                <a:spcPct val="20000"/>
              </a:spcBef>
              <a:buFontTx/>
              <a:buChar char="•"/>
            </a:pPr>
            <a:r>
              <a:rPr lang="ja-JP" altLang="en-US" sz="1100">
                <a:solidFill>
                  <a:srgbClr val="000000"/>
                </a:solidFill>
                <a:latin typeface="ＭＳ Ｐゴシック" pitchFamily="50" charset="-128"/>
              </a:rPr>
              <a:t>戦略的に海外経験を積ませるキャリア体系はできていない</a:t>
            </a:r>
          </a:p>
        </p:txBody>
      </p:sp>
      <p:sp>
        <p:nvSpPr>
          <p:cNvPr id="785422" name="Text Box 14"/>
          <p:cNvSpPr txBox="1">
            <a:spLocks noChangeArrowheads="1"/>
          </p:cNvSpPr>
          <p:nvPr/>
        </p:nvSpPr>
        <p:spPr bwMode="auto">
          <a:xfrm>
            <a:off x="5184775" y="4968875"/>
            <a:ext cx="37052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buFontTx/>
              <a:buChar char="•"/>
            </a:pPr>
            <a:r>
              <a:rPr lang="ja-JP" altLang="en-US" sz="1100">
                <a:latin typeface="ＭＳ Ｐゴシック" pitchFamily="50" charset="-128"/>
              </a:rPr>
              <a:t>入社初期を中心に、ほぼ大半の社員が経験している</a:t>
            </a:r>
          </a:p>
        </p:txBody>
      </p:sp>
      <p:sp>
        <p:nvSpPr>
          <p:cNvPr id="785423" name="Rectangle 15"/>
          <p:cNvSpPr>
            <a:spLocks noChangeArrowheads="1"/>
          </p:cNvSpPr>
          <p:nvPr/>
        </p:nvSpPr>
        <p:spPr bwMode="auto">
          <a:xfrm>
            <a:off x="323850" y="5030788"/>
            <a:ext cx="1131888" cy="206375"/>
          </a:xfrm>
          <a:prstGeom prst="rect">
            <a:avLst/>
          </a:prstGeom>
          <a:solidFill>
            <a:srgbClr val="CCFFCC"/>
          </a:solidFill>
          <a:ln w="3175">
            <a:solidFill>
              <a:srgbClr val="000000"/>
            </a:solidFill>
            <a:miter lim="800000"/>
            <a:headEnd/>
            <a:tailEnd/>
          </a:ln>
        </p:spPr>
        <p:txBody>
          <a:bodyPr/>
          <a:lstStyle/>
          <a:p>
            <a:endParaRPr lang="ja-JP" altLang="en-US"/>
          </a:p>
        </p:txBody>
      </p:sp>
      <p:sp>
        <p:nvSpPr>
          <p:cNvPr id="785424" name="Rectangle 16"/>
          <p:cNvSpPr>
            <a:spLocks noChangeArrowheads="1"/>
          </p:cNvSpPr>
          <p:nvPr/>
        </p:nvSpPr>
        <p:spPr bwMode="auto">
          <a:xfrm>
            <a:off x="323850" y="4471988"/>
            <a:ext cx="344488" cy="204787"/>
          </a:xfrm>
          <a:prstGeom prst="rect">
            <a:avLst/>
          </a:prstGeom>
          <a:solidFill>
            <a:srgbClr val="CCFFCC"/>
          </a:solidFill>
          <a:ln w="3175">
            <a:solidFill>
              <a:srgbClr val="000000"/>
            </a:solidFill>
            <a:miter lim="800000"/>
            <a:headEnd/>
            <a:tailEnd/>
          </a:ln>
        </p:spPr>
        <p:txBody>
          <a:bodyPr/>
          <a:lstStyle/>
          <a:p>
            <a:endParaRPr lang="ja-JP" altLang="en-US"/>
          </a:p>
        </p:txBody>
      </p:sp>
      <p:sp>
        <p:nvSpPr>
          <p:cNvPr id="785425" name="Rectangle 17"/>
          <p:cNvSpPr>
            <a:spLocks noChangeArrowheads="1"/>
          </p:cNvSpPr>
          <p:nvPr/>
        </p:nvSpPr>
        <p:spPr bwMode="auto">
          <a:xfrm>
            <a:off x="323850" y="3917950"/>
            <a:ext cx="1358900" cy="204788"/>
          </a:xfrm>
          <a:prstGeom prst="rect">
            <a:avLst/>
          </a:prstGeom>
          <a:solidFill>
            <a:srgbClr val="CCFFCC"/>
          </a:solidFill>
          <a:ln w="3175">
            <a:solidFill>
              <a:srgbClr val="000000"/>
            </a:solidFill>
            <a:miter lim="800000"/>
            <a:headEnd/>
            <a:tailEnd/>
          </a:ln>
        </p:spPr>
        <p:txBody>
          <a:bodyPr/>
          <a:lstStyle/>
          <a:p>
            <a:endParaRPr lang="ja-JP" altLang="en-US"/>
          </a:p>
        </p:txBody>
      </p:sp>
      <p:sp>
        <p:nvSpPr>
          <p:cNvPr id="785426" name="Rectangle 18"/>
          <p:cNvSpPr>
            <a:spLocks noChangeArrowheads="1"/>
          </p:cNvSpPr>
          <p:nvPr/>
        </p:nvSpPr>
        <p:spPr bwMode="auto">
          <a:xfrm>
            <a:off x="323850" y="3349625"/>
            <a:ext cx="2381250" cy="219075"/>
          </a:xfrm>
          <a:prstGeom prst="rect">
            <a:avLst/>
          </a:prstGeom>
          <a:solidFill>
            <a:srgbClr val="CCFFCC"/>
          </a:solidFill>
          <a:ln w="3175">
            <a:solidFill>
              <a:srgbClr val="000000"/>
            </a:solidFill>
            <a:miter lim="800000"/>
            <a:headEnd/>
            <a:tailEnd/>
          </a:ln>
        </p:spPr>
        <p:txBody>
          <a:bodyPr/>
          <a:lstStyle/>
          <a:p>
            <a:endParaRPr lang="ja-JP" altLang="en-US"/>
          </a:p>
        </p:txBody>
      </p:sp>
      <p:sp>
        <p:nvSpPr>
          <p:cNvPr id="785427" name="Rectangle 19"/>
          <p:cNvSpPr>
            <a:spLocks noChangeArrowheads="1"/>
          </p:cNvSpPr>
          <p:nvPr/>
        </p:nvSpPr>
        <p:spPr bwMode="auto">
          <a:xfrm>
            <a:off x="323850" y="2795588"/>
            <a:ext cx="2381250" cy="204787"/>
          </a:xfrm>
          <a:prstGeom prst="rect">
            <a:avLst/>
          </a:prstGeom>
          <a:solidFill>
            <a:srgbClr val="CCFFCC"/>
          </a:solidFill>
          <a:ln w="3175">
            <a:solidFill>
              <a:srgbClr val="000000"/>
            </a:solidFill>
            <a:miter lim="800000"/>
            <a:headEnd/>
            <a:tailEnd/>
          </a:ln>
        </p:spPr>
        <p:txBody>
          <a:bodyPr/>
          <a:lstStyle/>
          <a:p>
            <a:endParaRPr lang="ja-JP" altLang="en-US"/>
          </a:p>
        </p:txBody>
      </p:sp>
      <p:sp>
        <p:nvSpPr>
          <p:cNvPr id="785428" name="Rectangle 20" descr="右上がり対角線"/>
          <p:cNvSpPr>
            <a:spLocks noChangeArrowheads="1"/>
          </p:cNvSpPr>
          <p:nvPr/>
        </p:nvSpPr>
        <p:spPr bwMode="auto">
          <a:xfrm>
            <a:off x="1455738" y="5030788"/>
            <a:ext cx="569912" cy="206375"/>
          </a:xfrm>
          <a:prstGeom prst="rect">
            <a:avLst/>
          </a:prstGeom>
          <a:pattFill prst="ltUpDiag">
            <a:fgClr>
              <a:srgbClr val="99CCFF">
                <a:alpha val="50000"/>
              </a:srgbClr>
            </a:fgClr>
            <a:bgClr>
              <a:srgbClr val="FFFFFF">
                <a:alpha val="50000"/>
              </a:srgbClr>
            </a:bgClr>
          </a:pattFill>
          <a:ln w="3175">
            <a:solidFill>
              <a:srgbClr val="000000"/>
            </a:solidFill>
            <a:miter lim="800000"/>
            <a:headEnd/>
            <a:tailEnd/>
          </a:ln>
        </p:spPr>
        <p:txBody>
          <a:bodyPr/>
          <a:lstStyle/>
          <a:p>
            <a:endParaRPr lang="ja-JP" altLang="en-US"/>
          </a:p>
        </p:txBody>
      </p:sp>
      <p:sp>
        <p:nvSpPr>
          <p:cNvPr id="785429" name="Rectangle 21" descr="右上がり対角線"/>
          <p:cNvSpPr>
            <a:spLocks noChangeArrowheads="1"/>
          </p:cNvSpPr>
          <p:nvPr/>
        </p:nvSpPr>
        <p:spPr bwMode="auto">
          <a:xfrm>
            <a:off x="668338" y="4471988"/>
            <a:ext cx="1692275" cy="204787"/>
          </a:xfrm>
          <a:prstGeom prst="rect">
            <a:avLst/>
          </a:prstGeom>
          <a:pattFill prst="ltUpDiag">
            <a:fgClr>
              <a:srgbClr val="99CCFF">
                <a:alpha val="50000"/>
              </a:srgbClr>
            </a:fgClr>
            <a:bgClr>
              <a:srgbClr val="FFFFFF">
                <a:alpha val="50000"/>
              </a:srgbClr>
            </a:bgClr>
          </a:pattFill>
          <a:ln w="3175">
            <a:solidFill>
              <a:srgbClr val="000000"/>
            </a:solidFill>
            <a:miter lim="800000"/>
            <a:headEnd/>
            <a:tailEnd/>
          </a:ln>
        </p:spPr>
        <p:txBody>
          <a:bodyPr/>
          <a:lstStyle/>
          <a:p>
            <a:endParaRPr lang="ja-JP" altLang="en-US"/>
          </a:p>
        </p:txBody>
      </p:sp>
      <p:sp>
        <p:nvSpPr>
          <p:cNvPr id="785430" name="Rectangle 22" descr="右上がり対角線"/>
          <p:cNvSpPr>
            <a:spLocks noChangeArrowheads="1"/>
          </p:cNvSpPr>
          <p:nvPr/>
        </p:nvSpPr>
        <p:spPr bwMode="auto">
          <a:xfrm>
            <a:off x="1682750" y="3917950"/>
            <a:ext cx="795338" cy="204788"/>
          </a:xfrm>
          <a:prstGeom prst="rect">
            <a:avLst/>
          </a:prstGeom>
          <a:pattFill prst="ltUpDiag">
            <a:fgClr>
              <a:srgbClr val="99CCFF">
                <a:alpha val="50000"/>
              </a:srgbClr>
            </a:fgClr>
            <a:bgClr>
              <a:srgbClr val="FFFFFF">
                <a:alpha val="50000"/>
              </a:srgbClr>
            </a:bgClr>
          </a:pattFill>
          <a:ln w="3175">
            <a:solidFill>
              <a:srgbClr val="000000"/>
            </a:solidFill>
            <a:miter lim="800000"/>
            <a:headEnd/>
            <a:tailEnd/>
          </a:ln>
        </p:spPr>
        <p:txBody>
          <a:bodyPr/>
          <a:lstStyle/>
          <a:p>
            <a:endParaRPr lang="ja-JP" altLang="en-US"/>
          </a:p>
        </p:txBody>
      </p:sp>
      <p:sp>
        <p:nvSpPr>
          <p:cNvPr id="785431" name="Rectangle 23" descr="右上がり対角線"/>
          <p:cNvSpPr>
            <a:spLocks noChangeArrowheads="1"/>
          </p:cNvSpPr>
          <p:nvPr/>
        </p:nvSpPr>
        <p:spPr bwMode="auto">
          <a:xfrm>
            <a:off x="2705100" y="3349625"/>
            <a:ext cx="225425" cy="219075"/>
          </a:xfrm>
          <a:prstGeom prst="rect">
            <a:avLst/>
          </a:prstGeom>
          <a:pattFill prst="ltUpDiag">
            <a:fgClr>
              <a:srgbClr val="99CCFF">
                <a:alpha val="50000"/>
              </a:srgbClr>
            </a:fgClr>
            <a:bgClr>
              <a:srgbClr val="FFFFFF">
                <a:alpha val="50000"/>
              </a:srgbClr>
            </a:bgClr>
          </a:pattFill>
          <a:ln w="3175">
            <a:solidFill>
              <a:srgbClr val="000000"/>
            </a:solidFill>
            <a:miter lim="800000"/>
            <a:headEnd/>
            <a:tailEnd/>
          </a:ln>
        </p:spPr>
        <p:txBody>
          <a:bodyPr/>
          <a:lstStyle/>
          <a:p>
            <a:endParaRPr lang="ja-JP" altLang="en-US"/>
          </a:p>
        </p:txBody>
      </p:sp>
      <p:sp>
        <p:nvSpPr>
          <p:cNvPr id="785432" name="Rectangle 24" descr="右上がり対角線"/>
          <p:cNvSpPr>
            <a:spLocks noChangeArrowheads="1"/>
          </p:cNvSpPr>
          <p:nvPr/>
        </p:nvSpPr>
        <p:spPr bwMode="auto">
          <a:xfrm>
            <a:off x="2705100" y="2795588"/>
            <a:ext cx="1239838" cy="204787"/>
          </a:xfrm>
          <a:prstGeom prst="rect">
            <a:avLst/>
          </a:prstGeom>
          <a:pattFill prst="ltUpDiag">
            <a:fgClr>
              <a:srgbClr val="99CCFF">
                <a:alpha val="50000"/>
              </a:srgbClr>
            </a:fgClr>
            <a:bgClr>
              <a:srgbClr val="FFFFFF">
                <a:alpha val="50000"/>
              </a:srgbClr>
            </a:bgClr>
          </a:pattFill>
          <a:ln w="3175">
            <a:solidFill>
              <a:srgbClr val="000000"/>
            </a:solidFill>
            <a:miter lim="800000"/>
            <a:headEnd/>
            <a:tailEnd/>
          </a:ln>
        </p:spPr>
        <p:txBody>
          <a:bodyPr/>
          <a:lstStyle/>
          <a:p>
            <a:endParaRPr lang="ja-JP" altLang="en-US"/>
          </a:p>
        </p:txBody>
      </p:sp>
      <p:sp>
        <p:nvSpPr>
          <p:cNvPr id="785433" name="Line 25"/>
          <p:cNvSpPr>
            <a:spLocks noChangeShapeType="1"/>
          </p:cNvSpPr>
          <p:nvPr/>
        </p:nvSpPr>
        <p:spPr bwMode="auto">
          <a:xfrm flipV="1">
            <a:off x="895350" y="5502275"/>
            <a:ext cx="1588" cy="635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5434" name="Line 26"/>
          <p:cNvSpPr>
            <a:spLocks noChangeShapeType="1"/>
          </p:cNvSpPr>
          <p:nvPr/>
        </p:nvSpPr>
        <p:spPr bwMode="auto">
          <a:xfrm flipV="1">
            <a:off x="1455738" y="5502275"/>
            <a:ext cx="1587" cy="6350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5435" name="Line 27"/>
          <p:cNvSpPr>
            <a:spLocks noChangeShapeType="1"/>
          </p:cNvSpPr>
          <p:nvPr/>
        </p:nvSpPr>
        <p:spPr bwMode="auto">
          <a:xfrm flipV="1">
            <a:off x="2025650" y="5502275"/>
            <a:ext cx="1588"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5436" name="Line 28"/>
          <p:cNvSpPr>
            <a:spLocks noChangeShapeType="1"/>
          </p:cNvSpPr>
          <p:nvPr/>
        </p:nvSpPr>
        <p:spPr bwMode="auto">
          <a:xfrm flipV="1">
            <a:off x="2587625" y="5502275"/>
            <a:ext cx="1588"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5437" name="Line 29"/>
          <p:cNvSpPr>
            <a:spLocks noChangeShapeType="1"/>
          </p:cNvSpPr>
          <p:nvPr/>
        </p:nvSpPr>
        <p:spPr bwMode="auto">
          <a:xfrm flipV="1">
            <a:off x="3157538" y="5502275"/>
            <a:ext cx="1587"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5438" name="Line 30"/>
          <p:cNvSpPr>
            <a:spLocks noChangeShapeType="1"/>
          </p:cNvSpPr>
          <p:nvPr/>
        </p:nvSpPr>
        <p:spPr bwMode="auto">
          <a:xfrm flipV="1">
            <a:off x="3717925" y="5502275"/>
            <a:ext cx="1588" cy="63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5439" name="Rectangle 31"/>
          <p:cNvSpPr>
            <a:spLocks noChangeArrowheads="1"/>
          </p:cNvSpPr>
          <p:nvPr/>
        </p:nvSpPr>
        <p:spPr bwMode="auto">
          <a:xfrm>
            <a:off x="276225" y="5607050"/>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en-US" altLang="ja-JP" sz="1200">
                <a:solidFill>
                  <a:srgbClr val="000000"/>
                </a:solidFill>
                <a:ea typeface="MS UI Gothic" pitchFamily="50" charset="-128"/>
              </a:rPr>
              <a:t>0</a:t>
            </a:r>
            <a:endParaRPr lang="en-US" altLang="ja-JP" sz="1200" b="1">
              <a:ea typeface="MS UI Gothic" pitchFamily="50" charset="-128"/>
            </a:endParaRPr>
          </a:p>
        </p:txBody>
      </p:sp>
      <p:sp>
        <p:nvSpPr>
          <p:cNvPr id="785440" name="Rectangle 32"/>
          <p:cNvSpPr>
            <a:spLocks noChangeArrowheads="1"/>
          </p:cNvSpPr>
          <p:nvPr/>
        </p:nvSpPr>
        <p:spPr bwMode="auto">
          <a:xfrm>
            <a:off x="846138" y="5607050"/>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en-US" altLang="ja-JP" sz="1200">
                <a:solidFill>
                  <a:srgbClr val="000000"/>
                </a:solidFill>
                <a:ea typeface="MS UI Gothic" pitchFamily="50" charset="-128"/>
              </a:rPr>
              <a:t>5</a:t>
            </a:r>
            <a:endParaRPr lang="en-US" altLang="ja-JP" sz="1200" b="1">
              <a:ea typeface="MS UI Gothic" pitchFamily="50" charset="-128"/>
            </a:endParaRPr>
          </a:p>
        </p:txBody>
      </p:sp>
      <p:sp>
        <p:nvSpPr>
          <p:cNvPr id="785441" name="Rectangle 33"/>
          <p:cNvSpPr>
            <a:spLocks noChangeArrowheads="1"/>
          </p:cNvSpPr>
          <p:nvPr/>
        </p:nvSpPr>
        <p:spPr bwMode="auto">
          <a:xfrm>
            <a:off x="1371600" y="5607050"/>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en-US" altLang="ja-JP" sz="1200">
                <a:solidFill>
                  <a:srgbClr val="000000"/>
                </a:solidFill>
                <a:ea typeface="MS UI Gothic" pitchFamily="50" charset="-128"/>
              </a:rPr>
              <a:t>10</a:t>
            </a:r>
            <a:endParaRPr lang="en-US" altLang="ja-JP" sz="1200" b="1">
              <a:ea typeface="MS UI Gothic" pitchFamily="50" charset="-128"/>
            </a:endParaRPr>
          </a:p>
        </p:txBody>
      </p:sp>
      <p:sp>
        <p:nvSpPr>
          <p:cNvPr id="785442" name="Rectangle 34"/>
          <p:cNvSpPr>
            <a:spLocks noChangeArrowheads="1"/>
          </p:cNvSpPr>
          <p:nvPr/>
        </p:nvSpPr>
        <p:spPr bwMode="auto">
          <a:xfrm>
            <a:off x="1941513" y="5607050"/>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en-US" altLang="ja-JP" sz="1200">
                <a:solidFill>
                  <a:srgbClr val="000000"/>
                </a:solidFill>
                <a:ea typeface="MS UI Gothic" pitchFamily="50" charset="-128"/>
              </a:rPr>
              <a:t>15</a:t>
            </a:r>
            <a:endParaRPr lang="en-US" altLang="ja-JP" sz="1200" b="1">
              <a:ea typeface="MS UI Gothic" pitchFamily="50" charset="-128"/>
            </a:endParaRPr>
          </a:p>
        </p:txBody>
      </p:sp>
      <p:sp>
        <p:nvSpPr>
          <p:cNvPr id="785443" name="Rectangle 35"/>
          <p:cNvSpPr>
            <a:spLocks noChangeArrowheads="1"/>
          </p:cNvSpPr>
          <p:nvPr/>
        </p:nvSpPr>
        <p:spPr bwMode="auto">
          <a:xfrm>
            <a:off x="2503488" y="5607050"/>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en-US" altLang="ja-JP" sz="1200">
                <a:solidFill>
                  <a:srgbClr val="000000"/>
                </a:solidFill>
                <a:ea typeface="MS UI Gothic" pitchFamily="50" charset="-128"/>
              </a:rPr>
              <a:t>20</a:t>
            </a:r>
            <a:endParaRPr lang="en-US" altLang="ja-JP" sz="1200" b="1">
              <a:ea typeface="MS UI Gothic" pitchFamily="50" charset="-128"/>
            </a:endParaRPr>
          </a:p>
        </p:txBody>
      </p:sp>
      <p:sp>
        <p:nvSpPr>
          <p:cNvPr id="785444" name="Rectangle 36"/>
          <p:cNvSpPr>
            <a:spLocks noChangeArrowheads="1"/>
          </p:cNvSpPr>
          <p:nvPr/>
        </p:nvSpPr>
        <p:spPr bwMode="auto">
          <a:xfrm>
            <a:off x="3073400" y="5607050"/>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en-US" altLang="ja-JP" sz="1200">
                <a:solidFill>
                  <a:srgbClr val="000000"/>
                </a:solidFill>
                <a:ea typeface="MS UI Gothic" pitchFamily="50" charset="-128"/>
              </a:rPr>
              <a:t>25</a:t>
            </a:r>
            <a:endParaRPr lang="en-US" altLang="ja-JP" sz="1200" b="1">
              <a:ea typeface="MS UI Gothic" pitchFamily="50" charset="-128"/>
            </a:endParaRPr>
          </a:p>
        </p:txBody>
      </p:sp>
      <p:sp>
        <p:nvSpPr>
          <p:cNvPr id="785445" name="Rectangle 37"/>
          <p:cNvSpPr>
            <a:spLocks noChangeArrowheads="1"/>
          </p:cNvSpPr>
          <p:nvPr/>
        </p:nvSpPr>
        <p:spPr bwMode="auto">
          <a:xfrm>
            <a:off x="3633788" y="5607050"/>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en-US" altLang="ja-JP" sz="1200">
                <a:solidFill>
                  <a:srgbClr val="000000"/>
                </a:solidFill>
                <a:ea typeface="MS UI Gothic" pitchFamily="50" charset="-128"/>
              </a:rPr>
              <a:t>30</a:t>
            </a:r>
            <a:endParaRPr lang="en-US" altLang="ja-JP" sz="1200" b="1">
              <a:ea typeface="MS UI Gothic" pitchFamily="50" charset="-128"/>
            </a:endParaRPr>
          </a:p>
        </p:txBody>
      </p:sp>
      <p:sp>
        <p:nvSpPr>
          <p:cNvPr id="785446" name="Rectangle 38"/>
          <p:cNvSpPr>
            <a:spLocks noChangeArrowheads="1"/>
          </p:cNvSpPr>
          <p:nvPr/>
        </p:nvSpPr>
        <p:spPr bwMode="auto">
          <a:xfrm>
            <a:off x="4114800" y="5607050"/>
            <a:ext cx="3206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en-US" altLang="ja-JP" sz="1200">
                <a:solidFill>
                  <a:srgbClr val="000000"/>
                </a:solidFill>
                <a:ea typeface="MS UI Gothic" pitchFamily="50" charset="-128"/>
              </a:rPr>
              <a:t>35</a:t>
            </a:r>
            <a:r>
              <a:rPr lang="ja-JP" altLang="en-US" sz="1200">
                <a:solidFill>
                  <a:srgbClr val="000000"/>
                </a:solidFill>
              </a:rPr>
              <a:t>票</a:t>
            </a:r>
            <a:endParaRPr lang="ja-JP" altLang="en-US" sz="1200" b="1"/>
          </a:p>
        </p:txBody>
      </p:sp>
      <p:sp>
        <p:nvSpPr>
          <p:cNvPr id="785447" name="Line 39"/>
          <p:cNvSpPr>
            <a:spLocks noChangeShapeType="1"/>
          </p:cNvSpPr>
          <p:nvPr/>
        </p:nvSpPr>
        <p:spPr bwMode="auto">
          <a:xfrm>
            <a:off x="323850" y="5565775"/>
            <a:ext cx="3949700"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lIns="90000" tIns="46800" rIns="90000" bIns="46800">
            <a:spAutoFit/>
          </a:bodyPr>
          <a:lstStyle/>
          <a:p>
            <a:endParaRPr lang="ja-JP" altLang="en-US"/>
          </a:p>
        </p:txBody>
      </p:sp>
      <p:sp>
        <p:nvSpPr>
          <p:cNvPr id="785448" name="Line 40"/>
          <p:cNvSpPr>
            <a:spLocks noChangeShapeType="1"/>
          </p:cNvSpPr>
          <p:nvPr/>
        </p:nvSpPr>
        <p:spPr bwMode="auto">
          <a:xfrm flipV="1">
            <a:off x="323850" y="2657475"/>
            <a:ext cx="0" cy="290830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lIns="90000" tIns="46800" rIns="90000" bIns="46800">
            <a:spAutoFit/>
          </a:bodyPr>
          <a:lstStyle/>
          <a:p>
            <a:endParaRPr lang="ja-JP" altLang="en-US"/>
          </a:p>
        </p:txBody>
      </p:sp>
      <p:sp>
        <p:nvSpPr>
          <p:cNvPr id="785449" name="Rectangle 41"/>
          <p:cNvSpPr>
            <a:spLocks noChangeArrowheads="1"/>
          </p:cNvSpPr>
          <p:nvPr/>
        </p:nvSpPr>
        <p:spPr bwMode="auto">
          <a:xfrm>
            <a:off x="354013" y="5027613"/>
            <a:ext cx="711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ja-JP" altLang="en-US" b="1">
                <a:solidFill>
                  <a:srgbClr val="000000"/>
                </a:solidFill>
                <a:latin typeface="ＭＳ Ｐゴシック" pitchFamily="50" charset="-128"/>
              </a:rPr>
              <a:t>現場経験</a:t>
            </a:r>
            <a:endParaRPr lang="ja-JP" altLang="en-US" b="1">
              <a:latin typeface="ＭＳ Ｐゴシック" pitchFamily="50" charset="-128"/>
            </a:endParaRPr>
          </a:p>
        </p:txBody>
      </p:sp>
      <p:sp>
        <p:nvSpPr>
          <p:cNvPr id="785450" name="Rectangle 42"/>
          <p:cNvSpPr>
            <a:spLocks noChangeArrowheads="1"/>
          </p:cNvSpPr>
          <p:nvPr/>
        </p:nvSpPr>
        <p:spPr bwMode="auto">
          <a:xfrm>
            <a:off x="354013" y="4452938"/>
            <a:ext cx="1066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ja-JP" altLang="en-US" b="1">
                <a:solidFill>
                  <a:srgbClr val="000000"/>
                </a:solidFill>
                <a:latin typeface="ＭＳ Ｐゴシック" pitchFamily="50" charset="-128"/>
              </a:rPr>
              <a:t>経営知識修得</a:t>
            </a:r>
            <a:endParaRPr lang="ja-JP" altLang="en-US" b="1">
              <a:latin typeface="ＭＳ Ｐゴシック" pitchFamily="50" charset="-128"/>
            </a:endParaRPr>
          </a:p>
        </p:txBody>
      </p:sp>
      <p:sp>
        <p:nvSpPr>
          <p:cNvPr id="785451" name="Rectangle 43"/>
          <p:cNvSpPr>
            <a:spLocks noChangeArrowheads="1"/>
          </p:cNvSpPr>
          <p:nvPr/>
        </p:nvSpPr>
        <p:spPr bwMode="auto">
          <a:xfrm>
            <a:off x="354013" y="3894138"/>
            <a:ext cx="1066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ja-JP" altLang="en-US" b="1">
                <a:solidFill>
                  <a:srgbClr val="000000"/>
                </a:solidFill>
                <a:latin typeface="ＭＳ Ｐゴシック" pitchFamily="50" charset="-128"/>
              </a:rPr>
              <a:t>複数部門経験</a:t>
            </a:r>
            <a:endParaRPr lang="ja-JP" altLang="en-US" b="1">
              <a:latin typeface="ＭＳ Ｐゴシック" pitchFamily="50" charset="-128"/>
            </a:endParaRPr>
          </a:p>
        </p:txBody>
      </p:sp>
      <p:sp>
        <p:nvSpPr>
          <p:cNvPr id="785452" name="Rectangle 44"/>
          <p:cNvSpPr>
            <a:spLocks noChangeArrowheads="1"/>
          </p:cNvSpPr>
          <p:nvPr/>
        </p:nvSpPr>
        <p:spPr bwMode="auto">
          <a:xfrm>
            <a:off x="354013" y="3336925"/>
            <a:ext cx="711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ja-JP" altLang="en-US" b="1">
                <a:solidFill>
                  <a:srgbClr val="000000"/>
                </a:solidFill>
                <a:latin typeface="ＭＳ Ｐゴシック" pitchFamily="50" charset="-128"/>
              </a:rPr>
              <a:t>海外経験</a:t>
            </a:r>
            <a:endParaRPr lang="ja-JP" altLang="en-US" b="1">
              <a:latin typeface="ＭＳ Ｐゴシック" pitchFamily="50" charset="-128"/>
            </a:endParaRPr>
          </a:p>
        </p:txBody>
      </p:sp>
      <p:sp>
        <p:nvSpPr>
          <p:cNvPr id="785453" name="Rectangle 45"/>
          <p:cNvSpPr>
            <a:spLocks noChangeArrowheads="1"/>
          </p:cNvSpPr>
          <p:nvPr/>
        </p:nvSpPr>
        <p:spPr bwMode="auto">
          <a:xfrm>
            <a:off x="354013" y="2779713"/>
            <a:ext cx="1441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50000"/>
              </a:spcBef>
            </a:pPr>
            <a:r>
              <a:rPr lang="ja-JP" altLang="en-US" b="1">
                <a:solidFill>
                  <a:srgbClr val="000000"/>
                </a:solidFill>
                <a:latin typeface="ＭＳ Ｐゴシック" pitchFamily="50" charset="-128"/>
              </a:rPr>
              <a:t>経営</a:t>
            </a:r>
            <a:r>
              <a:rPr lang="en-US" altLang="ja-JP" b="1">
                <a:solidFill>
                  <a:srgbClr val="000000"/>
                </a:solidFill>
                <a:latin typeface="ＭＳ Ｐゴシック" pitchFamily="50" charset="-128"/>
              </a:rPr>
              <a:t>/</a:t>
            </a:r>
            <a:r>
              <a:rPr lang="ja-JP" altLang="en-US" b="1">
                <a:solidFill>
                  <a:srgbClr val="000000"/>
                </a:solidFill>
                <a:latin typeface="ＭＳ Ｐゴシック" pitchFamily="50" charset="-128"/>
              </a:rPr>
              <a:t>リーダー経験</a:t>
            </a:r>
            <a:endParaRPr lang="ja-JP" altLang="en-US" b="1">
              <a:latin typeface="ＭＳ Ｐゴシック" pitchFamily="50" charset="-128"/>
            </a:endParaRPr>
          </a:p>
        </p:txBody>
      </p:sp>
      <p:sp>
        <p:nvSpPr>
          <p:cNvPr id="785454" name="Rectangle 46"/>
          <p:cNvSpPr>
            <a:spLocks noChangeArrowheads="1"/>
          </p:cNvSpPr>
          <p:nvPr/>
        </p:nvSpPr>
        <p:spPr bwMode="auto">
          <a:xfrm>
            <a:off x="331788" y="5997575"/>
            <a:ext cx="260350" cy="109538"/>
          </a:xfrm>
          <a:prstGeom prst="rect">
            <a:avLst/>
          </a:prstGeom>
          <a:solidFill>
            <a:srgbClr val="CCFFCC"/>
          </a:solidFill>
          <a:ln w="3175">
            <a:solidFill>
              <a:srgbClr val="000000"/>
            </a:solidFill>
            <a:miter lim="800000"/>
            <a:headEnd/>
            <a:tailEnd/>
          </a:ln>
        </p:spPr>
        <p:txBody>
          <a:bodyPr/>
          <a:lstStyle/>
          <a:p>
            <a:endParaRPr lang="ja-JP" altLang="en-US"/>
          </a:p>
        </p:txBody>
      </p:sp>
      <p:sp>
        <p:nvSpPr>
          <p:cNvPr id="785455" name="Rectangle 47" descr="右上がり対角線 (反転)"/>
          <p:cNvSpPr>
            <a:spLocks noChangeArrowheads="1"/>
          </p:cNvSpPr>
          <p:nvPr/>
        </p:nvSpPr>
        <p:spPr bwMode="auto">
          <a:xfrm>
            <a:off x="2411413" y="5997575"/>
            <a:ext cx="287337" cy="109538"/>
          </a:xfrm>
          <a:prstGeom prst="rect">
            <a:avLst/>
          </a:prstGeom>
          <a:pattFill prst="dkUpDiag">
            <a:fgClr>
              <a:srgbClr val="99CCFF">
                <a:alpha val="50000"/>
              </a:srgbClr>
            </a:fgClr>
            <a:bgClr>
              <a:srgbClr val="FFFFFF">
                <a:alpha val="50000"/>
              </a:srgbClr>
            </a:bgClr>
          </a:pattFill>
          <a:ln w="3175">
            <a:solidFill>
              <a:srgbClr val="000000"/>
            </a:solidFill>
            <a:miter lim="800000"/>
            <a:headEnd/>
            <a:tailEnd/>
          </a:ln>
        </p:spPr>
        <p:txBody>
          <a:bodyPr/>
          <a:lstStyle/>
          <a:p>
            <a:endParaRPr lang="ja-JP" altLang="en-US"/>
          </a:p>
        </p:txBody>
      </p:sp>
      <p:sp>
        <p:nvSpPr>
          <p:cNvPr id="785456" name="Text Box 48"/>
          <p:cNvSpPr txBox="1">
            <a:spLocks noChangeArrowheads="1"/>
          </p:cNvSpPr>
          <p:nvPr/>
        </p:nvSpPr>
        <p:spPr bwMode="auto">
          <a:xfrm>
            <a:off x="574675" y="5926138"/>
            <a:ext cx="19081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lIns="90000" tIns="46800" rIns="90000" bIns="46800">
            <a:spAutoFit/>
          </a:bodyPr>
          <a:lstStyle/>
          <a:p>
            <a:pPr algn="l">
              <a:spcBef>
                <a:spcPct val="50000"/>
              </a:spcBef>
            </a:pPr>
            <a:r>
              <a:rPr lang="ja-JP" altLang="en-US" sz="1000">
                <a:latin typeface="ＭＳ Ｐゴシック" pitchFamily="50" charset="-128"/>
              </a:rPr>
              <a:t>役に立った事（経験した事）</a:t>
            </a:r>
          </a:p>
        </p:txBody>
      </p:sp>
      <p:sp>
        <p:nvSpPr>
          <p:cNvPr id="785457" name="Text Box 49"/>
          <p:cNvSpPr txBox="1">
            <a:spLocks noChangeArrowheads="1"/>
          </p:cNvSpPr>
          <p:nvPr/>
        </p:nvSpPr>
        <p:spPr bwMode="auto">
          <a:xfrm>
            <a:off x="2668588" y="5934075"/>
            <a:ext cx="26241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lIns="90000" tIns="46800" rIns="90000" bIns="46800">
            <a:spAutoFit/>
          </a:bodyPr>
          <a:lstStyle/>
          <a:p>
            <a:pPr algn="l">
              <a:spcBef>
                <a:spcPct val="50000"/>
              </a:spcBef>
            </a:pPr>
            <a:r>
              <a:rPr lang="ja-JP" altLang="en-US" sz="1000">
                <a:latin typeface="ＭＳ Ｐゴシック" pitchFamily="50" charset="-128"/>
              </a:rPr>
              <a:t>やっておけば良かった事（経験していない事）</a:t>
            </a:r>
          </a:p>
        </p:txBody>
      </p:sp>
      <p:sp>
        <p:nvSpPr>
          <p:cNvPr id="785458" name="Text Box 50"/>
          <p:cNvSpPr txBox="1">
            <a:spLocks noChangeArrowheads="1"/>
          </p:cNvSpPr>
          <p:nvPr/>
        </p:nvSpPr>
        <p:spPr bwMode="auto">
          <a:xfrm>
            <a:off x="5362575" y="2133600"/>
            <a:ext cx="33480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t>経営幹部育成機会に関する自社の現状</a:t>
            </a:r>
          </a:p>
        </p:txBody>
      </p:sp>
      <p:sp>
        <p:nvSpPr>
          <p:cNvPr id="785459" name="Rectangle 51"/>
          <p:cNvSpPr>
            <a:spLocks noChangeArrowheads="1"/>
          </p:cNvSpPr>
          <p:nvPr/>
        </p:nvSpPr>
        <p:spPr bwMode="auto">
          <a:xfrm>
            <a:off x="34925" y="6605588"/>
            <a:ext cx="2555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1588" algn="l">
              <a:spcBef>
                <a:spcPct val="30000"/>
              </a:spcBef>
              <a:buChar char="•"/>
              <a:defRPr kumimoji="1">
                <a:solidFill>
                  <a:schemeClr val="tx1"/>
                </a:solidFill>
                <a:latin typeface="Arial" charset="0"/>
                <a:ea typeface="ＭＳ Ｐゴシック" pitchFamily="50" charset="-128"/>
              </a:defRPr>
            </a:lvl1pPr>
            <a:lvl2pPr marL="808038" indent="-285750" algn="l">
              <a:spcBef>
                <a:spcPct val="30000"/>
              </a:spcBef>
              <a:buChar char="–"/>
              <a:defRPr kumimoji="1">
                <a:solidFill>
                  <a:schemeClr val="tx1"/>
                </a:solidFill>
                <a:latin typeface="Arial" charset="0"/>
                <a:ea typeface="ＭＳ Ｐゴシック" pitchFamily="50" charset="-128"/>
              </a:defRPr>
            </a:lvl2pPr>
            <a:lvl3pPr marL="1216025" indent="-228600" algn="l">
              <a:spcBef>
                <a:spcPct val="30000"/>
              </a:spcBef>
              <a:buChar char="•"/>
              <a:defRPr kumimoji="1">
                <a:solidFill>
                  <a:schemeClr val="tx1"/>
                </a:solidFill>
                <a:latin typeface="Arial" charset="0"/>
                <a:ea typeface="ＭＳ Ｐゴシック" pitchFamily="50" charset="-128"/>
              </a:defRPr>
            </a:lvl3pPr>
            <a:lvl4pPr marL="1624013" indent="-228600" algn="l">
              <a:spcBef>
                <a:spcPct val="30000"/>
              </a:spcBef>
              <a:buChar char="–"/>
              <a:defRPr kumimoji="1">
                <a:solidFill>
                  <a:schemeClr val="tx1"/>
                </a:solidFill>
                <a:latin typeface="Arial" charset="0"/>
                <a:ea typeface="ＭＳ Ｐゴシック" pitchFamily="50" charset="-128"/>
              </a:defRPr>
            </a:lvl4pPr>
            <a:lvl5pPr marL="2057400" indent="-228600" algn="l">
              <a:spcBef>
                <a:spcPct val="30000"/>
              </a:spcBef>
              <a:buChar char="»"/>
              <a:defRPr kumimoji="1">
                <a:solidFill>
                  <a:schemeClr val="tx1"/>
                </a:solidFill>
                <a:latin typeface="Arial" charset="0"/>
                <a:ea typeface="ＭＳ Ｐゴシック" pitchFamily="50" charset="-128"/>
              </a:defRPr>
            </a:lvl5pPr>
            <a:lvl6pPr marL="2514600" indent="-228600" fontAlgn="base">
              <a:spcBef>
                <a:spcPct val="30000"/>
              </a:spcBef>
              <a:spcAft>
                <a:spcPct val="0"/>
              </a:spcAft>
              <a:buChar char="»"/>
              <a:defRPr kumimoji="1">
                <a:solidFill>
                  <a:schemeClr val="tx1"/>
                </a:solidFill>
                <a:latin typeface="Arial" charset="0"/>
                <a:ea typeface="ＭＳ Ｐゴシック" pitchFamily="50" charset="-128"/>
              </a:defRPr>
            </a:lvl6pPr>
            <a:lvl7pPr marL="2971800" indent="-228600" fontAlgn="base">
              <a:spcBef>
                <a:spcPct val="30000"/>
              </a:spcBef>
              <a:spcAft>
                <a:spcPct val="0"/>
              </a:spcAft>
              <a:buChar char="»"/>
              <a:defRPr kumimoji="1">
                <a:solidFill>
                  <a:schemeClr val="tx1"/>
                </a:solidFill>
                <a:latin typeface="Arial" charset="0"/>
                <a:ea typeface="ＭＳ Ｐゴシック" pitchFamily="50" charset="-128"/>
              </a:defRPr>
            </a:lvl7pPr>
            <a:lvl8pPr marL="3429000" indent="-228600" fontAlgn="base">
              <a:spcBef>
                <a:spcPct val="30000"/>
              </a:spcBef>
              <a:spcAft>
                <a:spcPct val="0"/>
              </a:spcAft>
              <a:buChar char="»"/>
              <a:defRPr kumimoji="1">
                <a:solidFill>
                  <a:schemeClr val="tx1"/>
                </a:solidFill>
                <a:latin typeface="Arial" charset="0"/>
                <a:ea typeface="ＭＳ Ｐゴシック" pitchFamily="50" charset="-128"/>
              </a:defRPr>
            </a:lvl8pPr>
            <a:lvl9pPr marL="3886200" indent="-228600" fontAlgn="base">
              <a:spcBef>
                <a:spcPct val="30000"/>
              </a:spcBef>
              <a:spcAft>
                <a:spcPct val="0"/>
              </a:spcAft>
              <a:buChar char="»"/>
              <a:defRPr kumimoji="1">
                <a:solidFill>
                  <a:schemeClr val="tx1"/>
                </a:solidFill>
                <a:latin typeface="Arial" charset="0"/>
                <a:ea typeface="ＭＳ Ｐゴシック" pitchFamily="50" charset="-128"/>
              </a:defRPr>
            </a:lvl9pPr>
          </a:lstStyle>
          <a:p>
            <a:pPr>
              <a:buFontTx/>
              <a:buNone/>
            </a:pPr>
            <a:r>
              <a:rPr lang="ja-JP" altLang="en-US" sz="1000">
                <a:latin typeface="ＭＳ Ｐゴシック" pitchFamily="50" charset="-128"/>
              </a:rPr>
              <a:t>出典： </a:t>
            </a:r>
            <a:r>
              <a:rPr lang="en-US" altLang="ja-JP" sz="1000"/>
              <a:t>A</a:t>
            </a:r>
            <a:r>
              <a:rPr lang="ja-JP" altLang="en-US" sz="1000">
                <a:latin typeface="ＭＳ Ｐゴシック" pitchFamily="50" charset="-128"/>
              </a:rPr>
              <a:t>総研調査レポート</a:t>
            </a:r>
          </a:p>
        </p:txBody>
      </p:sp>
      <p:sp>
        <p:nvSpPr>
          <p:cNvPr id="785460" name="Text Box 52"/>
          <p:cNvSpPr txBox="1">
            <a:spLocks noChangeArrowheads="1"/>
          </p:cNvSpPr>
          <p:nvPr/>
        </p:nvSpPr>
        <p:spPr bwMode="auto">
          <a:xfrm>
            <a:off x="107950" y="2133600"/>
            <a:ext cx="5076825" cy="44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b="1">
                <a:latin typeface="ＭＳ Ｐゴシック" pitchFamily="50" charset="-128"/>
              </a:rPr>
              <a:t>企業経営を行う上でやっておけば良かった</a:t>
            </a:r>
            <a:r>
              <a:rPr lang="en-US" altLang="ja-JP" b="1">
                <a:latin typeface="ＭＳ Ｐゴシック" pitchFamily="50" charset="-128"/>
              </a:rPr>
              <a:t>/</a:t>
            </a:r>
            <a:r>
              <a:rPr lang="ja-JP" altLang="en-US" b="1">
                <a:latin typeface="ＭＳ Ｐゴシック" pitchFamily="50" charset="-128"/>
              </a:rPr>
              <a:t>役に立った経験（票）</a:t>
            </a:r>
          </a:p>
          <a:p>
            <a:r>
              <a:rPr lang="ja-JP" altLang="en-US" sz="900">
                <a:latin typeface="ＭＳ Ｐゴシック" pitchFamily="50" charset="-128"/>
              </a:rPr>
              <a:t>上場企業</a:t>
            </a:r>
            <a:r>
              <a:rPr lang="en-US" altLang="ja-JP" sz="900"/>
              <a:t>1,200</a:t>
            </a:r>
            <a:r>
              <a:rPr lang="ja-JP" altLang="en-US" sz="900">
                <a:latin typeface="ＭＳ Ｐゴシック" pitchFamily="50" charset="-128"/>
              </a:rPr>
              <a:t>社の経営者を対象としたアンケート（</a:t>
            </a:r>
            <a:r>
              <a:rPr lang="en-US" altLang="ja-JP" sz="900"/>
              <a:t>N=70</a:t>
            </a:r>
            <a:r>
              <a:rPr lang="ja-JP" altLang="en-US" sz="900">
                <a:latin typeface="ＭＳ Ｐゴシック" pitchFamily="50" charset="-128"/>
              </a:rPr>
              <a:t>）</a:t>
            </a:r>
            <a:endParaRPr lang="ja-JP" altLang="en-US" sz="1200">
              <a:latin typeface="ＭＳ Ｐゴシック" pitchFamily="50"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3"/>
          <p:cNvSpPr>
            <a:spLocks noGrp="1"/>
          </p:cNvSpPr>
          <p:nvPr>
            <p:ph type="sldNum" sz="quarter" idx="10"/>
          </p:nvPr>
        </p:nvSpPr>
        <p:spPr/>
        <p:txBody>
          <a:bodyPr/>
          <a:lstStyle/>
          <a:p>
            <a:fld id="{725E1E04-9AFE-43BF-99DD-AA9165AE7CFD}" type="slidenum">
              <a:rPr lang="en-US" altLang="ja-JP"/>
              <a:pPr/>
              <a:t>77</a:t>
            </a:fld>
            <a:endParaRPr lang="en-US" altLang="ja-JP"/>
          </a:p>
        </p:txBody>
      </p:sp>
      <p:sp>
        <p:nvSpPr>
          <p:cNvPr id="758786" name="AutoShape 2"/>
          <p:cNvSpPr>
            <a:spLocks noChangeArrowheads="1"/>
          </p:cNvSpPr>
          <p:nvPr/>
        </p:nvSpPr>
        <p:spPr bwMode="auto">
          <a:xfrm>
            <a:off x="749300" y="3798888"/>
            <a:ext cx="3500438" cy="2654300"/>
          </a:xfrm>
          <a:prstGeom prst="foldedCorner">
            <a:avLst>
              <a:gd name="adj" fmla="val 5958"/>
            </a:avLst>
          </a:prstGeom>
          <a:solidFill>
            <a:schemeClr val="bg1"/>
          </a:solidFill>
          <a:ln w="9525">
            <a:solidFill>
              <a:schemeClr val="bg2"/>
            </a:solidFill>
            <a:round/>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58787" name="Rectangle 3"/>
          <p:cNvSpPr>
            <a:spLocks noChangeArrowheads="1"/>
          </p:cNvSpPr>
          <p:nvPr/>
        </p:nvSpPr>
        <p:spPr bwMode="auto">
          <a:xfrm>
            <a:off x="911225" y="5456238"/>
            <a:ext cx="3167063" cy="574675"/>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ja-JP" altLang="ja-JP">
              <a:ea typeface="HG行書体" pitchFamily="65" charset="-128"/>
            </a:endParaRPr>
          </a:p>
        </p:txBody>
      </p:sp>
      <p:sp>
        <p:nvSpPr>
          <p:cNvPr id="758788" name="Rectangle 4"/>
          <p:cNvSpPr>
            <a:spLocks noChangeArrowheads="1"/>
          </p:cNvSpPr>
          <p:nvPr/>
        </p:nvSpPr>
        <p:spPr bwMode="auto">
          <a:xfrm>
            <a:off x="911225" y="4087813"/>
            <a:ext cx="3167063" cy="1008062"/>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endParaRPr lang="ja-JP" altLang="ja-JP">
              <a:ea typeface="HG行書体" pitchFamily="65" charset="-128"/>
            </a:endParaRPr>
          </a:p>
        </p:txBody>
      </p:sp>
      <p:sp>
        <p:nvSpPr>
          <p:cNvPr id="758789" name="Rectangle 5"/>
          <p:cNvSpPr>
            <a:spLocks noGrp="1" noChangeArrowheads="1"/>
          </p:cNvSpPr>
          <p:nvPr>
            <p:ph type="title"/>
          </p:nvPr>
        </p:nvSpPr>
        <p:spPr>
          <a:xfrm>
            <a:off x="457200" y="454025"/>
            <a:ext cx="8218488" cy="457200"/>
          </a:xfrm>
        </p:spPr>
        <p:txBody>
          <a:bodyPr/>
          <a:lstStyle/>
          <a:p>
            <a:r>
              <a:rPr lang="ja-JP" altLang="en-US"/>
              <a:t>効果的なフォント</a:t>
            </a:r>
          </a:p>
        </p:txBody>
      </p:sp>
      <p:sp>
        <p:nvSpPr>
          <p:cNvPr id="758790" name="Rectangle 6"/>
          <p:cNvSpPr>
            <a:spLocks noGrp="1" noChangeArrowheads="1"/>
          </p:cNvSpPr>
          <p:nvPr>
            <p:ph type="body" idx="1"/>
          </p:nvPr>
        </p:nvSpPr>
        <p:spPr/>
        <p:txBody>
          <a:bodyPr/>
          <a:lstStyle/>
          <a:p>
            <a:r>
              <a:rPr lang="ja-JP" altLang="en-US"/>
              <a:t>フォントを効果的に使用することで、聞き手の印象に残るスライドを作成する。</a:t>
            </a:r>
          </a:p>
        </p:txBody>
      </p:sp>
      <p:sp>
        <p:nvSpPr>
          <p:cNvPr id="758792" name="Rectangle 8"/>
          <p:cNvSpPr>
            <a:spLocks noChangeArrowheads="1"/>
          </p:cNvSpPr>
          <p:nvPr/>
        </p:nvSpPr>
        <p:spPr bwMode="auto">
          <a:xfrm>
            <a:off x="2195513" y="177165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u="sng">
                <a:latin typeface="ＭＳ Ｐゴシック" pitchFamily="50" charset="-128"/>
              </a:rPr>
              <a:t>原則</a:t>
            </a:r>
          </a:p>
        </p:txBody>
      </p:sp>
      <p:sp>
        <p:nvSpPr>
          <p:cNvPr id="758793" name="Rectangle 9"/>
          <p:cNvSpPr>
            <a:spLocks noChangeArrowheads="1"/>
          </p:cNvSpPr>
          <p:nvPr/>
        </p:nvSpPr>
        <p:spPr bwMode="auto">
          <a:xfrm>
            <a:off x="684213" y="2132013"/>
            <a:ext cx="3673475" cy="144145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lIns="90000" tIns="46800" rIns="90000" bIns="46800" anchor="ctr"/>
          <a:lstStyle>
            <a:lvl1pPr marL="173038" indent="-173038" algn="l">
              <a:tabLst>
                <a:tab pos="4660900" algn="l"/>
              </a:tabLst>
              <a:defRPr kumimoji="1">
                <a:solidFill>
                  <a:schemeClr val="tx1"/>
                </a:solidFill>
                <a:latin typeface="Arial" charset="0"/>
                <a:ea typeface="ＭＳ Ｐゴシック" pitchFamily="50" charset="-128"/>
              </a:defRPr>
            </a:lvl1pPr>
            <a:lvl2pPr marL="623888" algn="l">
              <a:tabLst>
                <a:tab pos="4660900" algn="l"/>
              </a:tabLst>
              <a:defRPr kumimoji="1">
                <a:solidFill>
                  <a:schemeClr val="tx1"/>
                </a:solidFill>
                <a:latin typeface="Arial" charset="0"/>
                <a:ea typeface="ＭＳ Ｐゴシック" pitchFamily="50" charset="-128"/>
              </a:defRPr>
            </a:lvl2pPr>
            <a:lvl3pPr algn="l">
              <a:tabLst>
                <a:tab pos="4660900" algn="l"/>
              </a:tabLst>
              <a:defRPr kumimoji="1">
                <a:solidFill>
                  <a:schemeClr val="tx1"/>
                </a:solidFill>
                <a:latin typeface="Arial" charset="0"/>
                <a:ea typeface="ＭＳ Ｐゴシック" pitchFamily="50" charset="-128"/>
              </a:defRPr>
            </a:lvl3pPr>
            <a:lvl4pPr algn="l">
              <a:tabLst>
                <a:tab pos="4660900" algn="l"/>
              </a:tabLst>
              <a:defRPr kumimoji="1">
                <a:solidFill>
                  <a:schemeClr val="tx1"/>
                </a:solidFill>
                <a:latin typeface="Arial" charset="0"/>
                <a:ea typeface="ＭＳ Ｐゴシック" pitchFamily="50" charset="-128"/>
              </a:defRPr>
            </a:lvl4pPr>
            <a:lvl5pPr algn="l">
              <a:tabLst>
                <a:tab pos="4660900" algn="l"/>
              </a:tabLst>
              <a:defRPr kumimoji="1">
                <a:solidFill>
                  <a:schemeClr val="tx1"/>
                </a:solidFill>
                <a:latin typeface="Arial" charset="0"/>
                <a:ea typeface="ＭＳ Ｐゴシック" pitchFamily="50" charset="-128"/>
              </a:defRPr>
            </a:lvl5pPr>
            <a:lvl6pPr fontAlgn="base">
              <a:spcBef>
                <a:spcPct val="0"/>
              </a:spcBef>
              <a:spcAft>
                <a:spcPct val="0"/>
              </a:spcAft>
              <a:tabLst>
                <a:tab pos="4660900" algn="l"/>
              </a:tabLst>
              <a:defRPr kumimoji="1">
                <a:solidFill>
                  <a:schemeClr val="tx1"/>
                </a:solidFill>
                <a:latin typeface="Arial" charset="0"/>
                <a:ea typeface="ＭＳ Ｐゴシック" pitchFamily="50" charset="-128"/>
              </a:defRPr>
            </a:lvl6pPr>
            <a:lvl7pPr fontAlgn="base">
              <a:spcBef>
                <a:spcPct val="0"/>
              </a:spcBef>
              <a:spcAft>
                <a:spcPct val="0"/>
              </a:spcAft>
              <a:tabLst>
                <a:tab pos="4660900" algn="l"/>
              </a:tabLst>
              <a:defRPr kumimoji="1">
                <a:solidFill>
                  <a:schemeClr val="tx1"/>
                </a:solidFill>
                <a:latin typeface="Arial" charset="0"/>
                <a:ea typeface="ＭＳ Ｐゴシック" pitchFamily="50" charset="-128"/>
              </a:defRPr>
            </a:lvl7pPr>
            <a:lvl8pPr fontAlgn="base">
              <a:spcBef>
                <a:spcPct val="0"/>
              </a:spcBef>
              <a:spcAft>
                <a:spcPct val="0"/>
              </a:spcAft>
              <a:tabLst>
                <a:tab pos="4660900" algn="l"/>
              </a:tabLst>
              <a:defRPr kumimoji="1">
                <a:solidFill>
                  <a:schemeClr val="tx1"/>
                </a:solidFill>
                <a:latin typeface="Arial" charset="0"/>
                <a:ea typeface="ＭＳ Ｐゴシック" pitchFamily="50" charset="-128"/>
              </a:defRPr>
            </a:lvl8pPr>
            <a:lvl9pPr fontAlgn="base">
              <a:spcBef>
                <a:spcPct val="0"/>
              </a:spcBef>
              <a:spcAft>
                <a:spcPct val="0"/>
              </a:spcAft>
              <a:tabLst>
                <a:tab pos="4660900" algn="l"/>
              </a:tabLst>
              <a:defRPr kumimoji="1">
                <a:solidFill>
                  <a:schemeClr val="tx1"/>
                </a:solidFill>
                <a:latin typeface="Arial" charset="0"/>
                <a:ea typeface="ＭＳ Ｐゴシック" pitchFamily="50" charset="-128"/>
              </a:defRPr>
            </a:lvl9pPr>
          </a:lstStyle>
          <a:p>
            <a:pPr>
              <a:lnSpc>
                <a:spcPct val="130000"/>
              </a:lnSpc>
              <a:buFont typeface="Wingdings" pitchFamily="2" charset="2"/>
              <a:buChar char="ü"/>
            </a:pPr>
            <a:r>
              <a:rPr lang="en-US" altLang="ja-JP"/>
              <a:t>1</a:t>
            </a:r>
            <a:r>
              <a:rPr lang="ja-JP" altLang="en-US"/>
              <a:t>回のプレゼンテーションで使用するフォントは</a:t>
            </a:r>
            <a:r>
              <a:rPr lang="en-US" altLang="ja-JP"/>
              <a:t>2</a:t>
            </a:r>
            <a:r>
              <a:rPr lang="ja-JP" altLang="en-US"/>
              <a:t>～</a:t>
            </a:r>
            <a:r>
              <a:rPr lang="en-US" altLang="ja-JP"/>
              <a:t>3</a:t>
            </a:r>
            <a:r>
              <a:rPr lang="ja-JP" altLang="en-US"/>
              <a:t>種類</a:t>
            </a:r>
          </a:p>
          <a:p>
            <a:pPr>
              <a:lnSpc>
                <a:spcPct val="130000"/>
              </a:lnSpc>
              <a:buFont typeface="Wingdings" pitchFamily="2" charset="2"/>
              <a:buChar char="ü"/>
            </a:pPr>
            <a:r>
              <a:rPr lang="ja-JP" altLang="en-US"/>
              <a:t>基本的にはゴシック系のフォントを使用</a:t>
            </a:r>
          </a:p>
        </p:txBody>
      </p:sp>
      <p:sp>
        <p:nvSpPr>
          <p:cNvPr id="758794" name="Rectangle 10"/>
          <p:cNvSpPr>
            <a:spLocks noChangeArrowheads="1"/>
          </p:cNvSpPr>
          <p:nvPr/>
        </p:nvSpPr>
        <p:spPr bwMode="auto">
          <a:xfrm>
            <a:off x="4859338" y="2132013"/>
            <a:ext cx="3673475" cy="144145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lIns="90000" tIns="46800" rIns="90000" bIns="46800" anchor="ctr"/>
          <a:lstStyle>
            <a:lvl1pPr marL="173038" indent="-173038" algn="l">
              <a:tabLst>
                <a:tab pos="4660900" algn="l"/>
              </a:tabLst>
              <a:defRPr kumimoji="1">
                <a:solidFill>
                  <a:schemeClr val="tx1"/>
                </a:solidFill>
                <a:latin typeface="Arial" charset="0"/>
                <a:ea typeface="ＭＳ Ｐゴシック" pitchFamily="50" charset="-128"/>
              </a:defRPr>
            </a:lvl1pPr>
            <a:lvl2pPr marL="630238" algn="l">
              <a:tabLst>
                <a:tab pos="4660900" algn="l"/>
              </a:tabLst>
              <a:defRPr kumimoji="1">
                <a:solidFill>
                  <a:schemeClr val="tx1"/>
                </a:solidFill>
                <a:latin typeface="Arial" charset="0"/>
                <a:ea typeface="ＭＳ Ｐゴシック" pitchFamily="50" charset="-128"/>
              </a:defRPr>
            </a:lvl2pPr>
            <a:lvl3pPr algn="l">
              <a:tabLst>
                <a:tab pos="4660900" algn="l"/>
              </a:tabLst>
              <a:defRPr kumimoji="1">
                <a:solidFill>
                  <a:schemeClr val="tx1"/>
                </a:solidFill>
                <a:latin typeface="Arial" charset="0"/>
                <a:ea typeface="ＭＳ Ｐゴシック" pitchFamily="50" charset="-128"/>
              </a:defRPr>
            </a:lvl3pPr>
            <a:lvl4pPr algn="l">
              <a:tabLst>
                <a:tab pos="4660900" algn="l"/>
              </a:tabLst>
              <a:defRPr kumimoji="1">
                <a:solidFill>
                  <a:schemeClr val="tx1"/>
                </a:solidFill>
                <a:latin typeface="Arial" charset="0"/>
                <a:ea typeface="ＭＳ Ｐゴシック" pitchFamily="50" charset="-128"/>
              </a:defRPr>
            </a:lvl4pPr>
            <a:lvl5pPr algn="l">
              <a:tabLst>
                <a:tab pos="4660900" algn="l"/>
              </a:tabLst>
              <a:defRPr kumimoji="1">
                <a:solidFill>
                  <a:schemeClr val="tx1"/>
                </a:solidFill>
                <a:latin typeface="Arial" charset="0"/>
                <a:ea typeface="ＭＳ Ｐゴシック" pitchFamily="50" charset="-128"/>
              </a:defRPr>
            </a:lvl5pPr>
            <a:lvl6pPr fontAlgn="base">
              <a:spcBef>
                <a:spcPct val="0"/>
              </a:spcBef>
              <a:spcAft>
                <a:spcPct val="0"/>
              </a:spcAft>
              <a:tabLst>
                <a:tab pos="4660900" algn="l"/>
              </a:tabLst>
              <a:defRPr kumimoji="1">
                <a:solidFill>
                  <a:schemeClr val="tx1"/>
                </a:solidFill>
                <a:latin typeface="Arial" charset="0"/>
                <a:ea typeface="ＭＳ Ｐゴシック" pitchFamily="50" charset="-128"/>
              </a:defRPr>
            </a:lvl6pPr>
            <a:lvl7pPr fontAlgn="base">
              <a:spcBef>
                <a:spcPct val="0"/>
              </a:spcBef>
              <a:spcAft>
                <a:spcPct val="0"/>
              </a:spcAft>
              <a:tabLst>
                <a:tab pos="4660900" algn="l"/>
              </a:tabLst>
              <a:defRPr kumimoji="1">
                <a:solidFill>
                  <a:schemeClr val="tx1"/>
                </a:solidFill>
                <a:latin typeface="Arial" charset="0"/>
                <a:ea typeface="ＭＳ Ｐゴシック" pitchFamily="50" charset="-128"/>
              </a:defRPr>
            </a:lvl7pPr>
            <a:lvl8pPr fontAlgn="base">
              <a:spcBef>
                <a:spcPct val="0"/>
              </a:spcBef>
              <a:spcAft>
                <a:spcPct val="0"/>
              </a:spcAft>
              <a:tabLst>
                <a:tab pos="4660900" algn="l"/>
              </a:tabLst>
              <a:defRPr kumimoji="1">
                <a:solidFill>
                  <a:schemeClr val="tx1"/>
                </a:solidFill>
                <a:latin typeface="Arial" charset="0"/>
                <a:ea typeface="ＭＳ Ｐゴシック" pitchFamily="50" charset="-128"/>
              </a:defRPr>
            </a:lvl8pPr>
            <a:lvl9pPr fontAlgn="base">
              <a:spcBef>
                <a:spcPct val="0"/>
              </a:spcBef>
              <a:spcAft>
                <a:spcPct val="0"/>
              </a:spcAft>
              <a:tabLst>
                <a:tab pos="4660900" algn="l"/>
              </a:tabLst>
              <a:defRPr kumimoji="1">
                <a:solidFill>
                  <a:schemeClr val="tx1"/>
                </a:solidFill>
                <a:latin typeface="Arial" charset="0"/>
                <a:ea typeface="ＭＳ Ｐゴシック" pitchFamily="50" charset="-128"/>
              </a:defRPr>
            </a:lvl9pPr>
          </a:lstStyle>
          <a:p>
            <a:pPr>
              <a:lnSpc>
                <a:spcPct val="140000"/>
              </a:lnSpc>
              <a:buFont typeface="Wingdings" pitchFamily="2" charset="2"/>
              <a:buChar char="ü"/>
            </a:pPr>
            <a:r>
              <a:rPr lang="ja-JP" altLang="en-US"/>
              <a:t>アクセントをつけて独創性を持たせる</a:t>
            </a:r>
          </a:p>
          <a:p>
            <a:pPr>
              <a:lnSpc>
                <a:spcPct val="140000"/>
              </a:lnSpc>
              <a:buFont typeface="Wingdings" pitchFamily="2" charset="2"/>
              <a:buNone/>
            </a:pPr>
            <a:r>
              <a:rPr lang="ja-JP" altLang="en-US"/>
              <a:t>　　－タイトルとボディでフォントを変える</a:t>
            </a:r>
          </a:p>
          <a:p>
            <a:pPr>
              <a:lnSpc>
                <a:spcPct val="110000"/>
              </a:lnSpc>
              <a:buFont typeface="Wingdings" pitchFamily="2" charset="2"/>
              <a:buNone/>
            </a:pPr>
            <a:r>
              <a:rPr lang="ja-JP" altLang="en-US"/>
              <a:t>　　－タイトルとボディで文字サイズを変える　　　</a:t>
            </a:r>
          </a:p>
          <a:p>
            <a:pPr>
              <a:lnSpc>
                <a:spcPct val="110000"/>
              </a:lnSpc>
              <a:buFont typeface="Wingdings" pitchFamily="2" charset="2"/>
              <a:buNone/>
            </a:pPr>
            <a:r>
              <a:rPr lang="ja-JP" altLang="en-US"/>
              <a:t>　　　　（フォントは同じ）</a:t>
            </a:r>
          </a:p>
        </p:txBody>
      </p:sp>
      <p:sp>
        <p:nvSpPr>
          <p:cNvPr id="758795" name="Rectangle 11"/>
          <p:cNvSpPr>
            <a:spLocks noChangeArrowheads="1"/>
          </p:cNvSpPr>
          <p:nvPr/>
        </p:nvSpPr>
        <p:spPr bwMode="auto">
          <a:xfrm>
            <a:off x="5940425" y="1771650"/>
            <a:ext cx="1531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u="sng">
                <a:latin typeface="ＭＳ Ｐゴシック" pitchFamily="50" charset="-128"/>
              </a:rPr>
              <a:t>工夫したい場合</a:t>
            </a:r>
          </a:p>
        </p:txBody>
      </p:sp>
      <p:sp>
        <p:nvSpPr>
          <p:cNvPr id="758796" name="Text Box 12"/>
          <p:cNvSpPr txBox="1">
            <a:spLocks noChangeArrowheads="1"/>
          </p:cNvSpPr>
          <p:nvPr/>
        </p:nvSpPr>
        <p:spPr bwMode="auto">
          <a:xfrm>
            <a:off x="882650" y="4129088"/>
            <a:ext cx="2808288" cy="2603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100">
                <a:latin typeface="ＭＳ Ｐゴシック" pitchFamily="50" charset="-128"/>
              </a:rPr>
              <a:t>プレゼンに効果的な書体（</a:t>
            </a:r>
            <a:r>
              <a:rPr lang="en-US" altLang="ja-JP" sz="1100">
                <a:latin typeface="ＭＳ Ｐゴシック" pitchFamily="50" charset="-128"/>
              </a:rPr>
              <a:t>MSP</a:t>
            </a:r>
            <a:r>
              <a:rPr lang="ja-JP" altLang="en-US" sz="1100">
                <a:latin typeface="ＭＳ Ｐゴシック" pitchFamily="50" charset="-128"/>
              </a:rPr>
              <a:t>ゴシック）</a:t>
            </a:r>
          </a:p>
        </p:txBody>
      </p:sp>
      <p:sp>
        <p:nvSpPr>
          <p:cNvPr id="758797" name="Text Box 13"/>
          <p:cNvSpPr txBox="1">
            <a:spLocks noChangeArrowheads="1"/>
          </p:cNvSpPr>
          <p:nvPr/>
        </p:nvSpPr>
        <p:spPr bwMode="auto">
          <a:xfrm>
            <a:off x="877888" y="4746625"/>
            <a:ext cx="2686050" cy="2603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100">
                <a:latin typeface="MS UI Gothic" pitchFamily="50" charset="-128"/>
                <a:ea typeface="MS UI Gothic" pitchFamily="50" charset="-128"/>
              </a:rPr>
              <a:t>プレゼンに効果的な書体（</a:t>
            </a:r>
            <a:r>
              <a:rPr lang="en-US" altLang="ja-JP" sz="1100">
                <a:latin typeface="MS UI Gothic" pitchFamily="50" charset="-128"/>
                <a:ea typeface="MS UI Gothic" pitchFamily="50" charset="-128"/>
              </a:rPr>
              <a:t>MS UI Gothic</a:t>
            </a:r>
            <a:r>
              <a:rPr lang="ja-JP" altLang="en-US" sz="1100">
                <a:latin typeface="MS UI Gothic" pitchFamily="50" charset="-128"/>
                <a:ea typeface="MS UI Gothic" pitchFamily="50" charset="-128"/>
              </a:rPr>
              <a:t>）</a:t>
            </a:r>
          </a:p>
        </p:txBody>
      </p:sp>
      <p:sp>
        <p:nvSpPr>
          <p:cNvPr id="758798" name="Text Box 14"/>
          <p:cNvSpPr txBox="1">
            <a:spLocks noChangeArrowheads="1"/>
          </p:cNvSpPr>
          <p:nvPr/>
        </p:nvSpPr>
        <p:spPr bwMode="auto">
          <a:xfrm>
            <a:off x="866775" y="4433888"/>
            <a:ext cx="3406775" cy="26035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100">
                <a:latin typeface="HGP創英角ｺﾞｼｯｸUB" pitchFamily="50" charset="-128"/>
                <a:ea typeface="HGP創英角ｺﾞｼｯｸUB" pitchFamily="50" charset="-128"/>
              </a:rPr>
              <a:t>プレゼンに効果的な書体（</a:t>
            </a:r>
            <a:r>
              <a:rPr lang="en-US" altLang="ja-JP" sz="1100">
                <a:latin typeface="HGP創英角ｺﾞｼｯｸUB" pitchFamily="50" charset="-128"/>
                <a:ea typeface="HGP創英角ｺﾞｼｯｸUB" pitchFamily="50" charset="-128"/>
              </a:rPr>
              <a:t>HG</a:t>
            </a:r>
            <a:r>
              <a:rPr lang="ja-JP" altLang="en-US" sz="1100">
                <a:latin typeface="HGP創英角ｺﾞｼｯｸUB" pitchFamily="50" charset="-128"/>
                <a:ea typeface="HGP創英角ｺﾞｼｯｸUB" pitchFamily="50" charset="-128"/>
              </a:rPr>
              <a:t>Ｐ創英角ゴシック</a:t>
            </a:r>
            <a:r>
              <a:rPr lang="en-US" altLang="ja-JP" sz="1100">
                <a:latin typeface="HGP創英角ｺﾞｼｯｸUB" pitchFamily="50" charset="-128"/>
                <a:ea typeface="HGP創英角ｺﾞｼｯｸUB" pitchFamily="50" charset="-128"/>
              </a:rPr>
              <a:t>UB</a:t>
            </a:r>
            <a:r>
              <a:rPr lang="ja-JP" altLang="en-US" sz="1100">
                <a:latin typeface="HGP創英角ｺﾞｼｯｸUB" pitchFamily="50" charset="-128"/>
                <a:ea typeface="HGP創英角ｺﾞｼｯｸUB" pitchFamily="50" charset="-128"/>
              </a:rPr>
              <a:t>）</a:t>
            </a:r>
          </a:p>
        </p:txBody>
      </p:sp>
      <p:sp>
        <p:nvSpPr>
          <p:cNvPr id="758799" name="Text Box 15"/>
          <p:cNvSpPr txBox="1">
            <a:spLocks noChangeArrowheads="1"/>
          </p:cNvSpPr>
          <p:nvPr/>
        </p:nvSpPr>
        <p:spPr bwMode="auto">
          <a:xfrm>
            <a:off x="881063" y="5451475"/>
            <a:ext cx="2808287"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200">
                <a:ea typeface="HG丸ｺﾞｼｯｸM-PRO" pitchFamily="50" charset="-128"/>
              </a:rPr>
              <a:t>Effective Presentation (Arial)</a:t>
            </a:r>
          </a:p>
        </p:txBody>
      </p:sp>
      <p:sp>
        <p:nvSpPr>
          <p:cNvPr id="758800" name="Text Box 16"/>
          <p:cNvSpPr txBox="1">
            <a:spLocks noChangeArrowheads="1"/>
          </p:cNvSpPr>
          <p:nvPr/>
        </p:nvSpPr>
        <p:spPr bwMode="auto">
          <a:xfrm>
            <a:off x="893763" y="5743575"/>
            <a:ext cx="2601912"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sz="1200">
                <a:latin typeface="Tahoma" pitchFamily="34" charset="0"/>
                <a:ea typeface="HG丸ｺﾞｼｯｸM-PRO" pitchFamily="50" charset="-128"/>
              </a:rPr>
              <a:t>Effective Presentation (Tahoma)</a:t>
            </a:r>
          </a:p>
        </p:txBody>
      </p:sp>
      <p:sp>
        <p:nvSpPr>
          <p:cNvPr id="758801" name="AutoShape 17"/>
          <p:cNvSpPr>
            <a:spLocks noChangeArrowheads="1"/>
          </p:cNvSpPr>
          <p:nvPr/>
        </p:nvSpPr>
        <p:spPr bwMode="auto">
          <a:xfrm>
            <a:off x="4954588" y="3798888"/>
            <a:ext cx="3500437" cy="2654300"/>
          </a:xfrm>
          <a:prstGeom prst="foldedCorner">
            <a:avLst>
              <a:gd name="adj" fmla="val 5958"/>
            </a:avLst>
          </a:prstGeom>
          <a:solidFill>
            <a:schemeClr val="bg1"/>
          </a:solidFill>
          <a:ln w="9525">
            <a:solidFill>
              <a:schemeClr val="bg2"/>
            </a:solidFill>
            <a:round/>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58802" name="Text Box 18"/>
          <p:cNvSpPr txBox="1">
            <a:spLocks noChangeArrowheads="1"/>
          </p:cNvSpPr>
          <p:nvPr/>
        </p:nvSpPr>
        <p:spPr bwMode="auto">
          <a:xfrm>
            <a:off x="954088" y="5203825"/>
            <a:ext cx="1252537"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b="1">
                <a:latin typeface="ＭＳ Ｐゴシック" pitchFamily="50" charset="-128"/>
              </a:rPr>
              <a:t>英数字</a:t>
            </a:r>
          </a:p>
        </p:txBody>
      </p:sp>
      <p:sp>
        <p:nvSpPr>
          <p:cNvPr id="758803" name="Text Box 19"/>
          <p:cNvSpPr txBox="1">
            <a:spLocks noChangeArrowheads="1"/>
          </p:cNvSpPr>
          <p:nvPr/>
        </p:nvSpPr>
        <p:spPr bwMode="auto">
          <a:xfrm>
            <a:off x="954088" y="3849688"/>
            <a:ext cx="1252537" cy="274637"/>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b="1">
                <a:latin typeface="ＭＳ Ｐゴシック" pitchFamily="50" charset="-128"/>
              </a:rPr>
              <a:t>日本語</a:t>
            </a:r>
          </a:p>
        </p:txBody>
      </p:sp>
      <p:sp>
        <p:nvSpPr>
          <p:cNvPr id="758804" name="Text Box 20"/>
          <p:cNvSpPr txBox="1">
            <a:spLocks noChangeArrowheads="1"/>
          </p:cNvSpPr>
          <p:nvPr/>
        </p:nvSpPr>
        <p:spPr bwMode="auto">
          <a:xfrm>
            <a:off x="5119688" y="3849688"/>
            <a:ext cx="1252537" cy="274637"/>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b="1">
                <a:latin typeface="ＭＳ Ｐゴシック" pitchFamily="50" charset="-128"/>
              </a:rPr>
              <a:t>引用・・・斜体</a:t>
            </a:r>
          </a:p>
        </p:txBody>
      </p:sp>
      <p:sp>
        <p:nvSpPr>
          <p:cNvPr id="758805" name="Text Box 21"/>
          <p:cNvSpPr txBox="1">
            <a:spLocks noChangeArrowheads="1"/>
          </p:cNvSpPr>
          <p:nvPr/>
        </p:nvSpPr>
        <p:spPr bwMode="auto">
          <a:xfrm>
            <a:off x="5119688" y="4479925"/>
            <a:ext cx="1984375"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b="1">
                <a:latin typeface="ＭＳ Ｐゴシック" pitchFamily="50" charset="-128"/>
              </a:rPr>
              <a:t>会話・・・</a:t>
            </a:r>
            <a:r>
              <a:rPr lang="de-DE" altLang="ja-JP" sz="1200" b="1"/>
              <a:t>HG</a:t>
            </a:r>
            <a:r>
              <a:rPr lang="ja-JP" altLang="de-DE" sz="1200" b="1">
                <a:latin typeface="ＭＳ Ｐゴシック" pitchFamily="50" charset="-128"/>
              </a:rPr>
              <a:t>丸ｺﾞｼｯｸ</a:t>
            </a:r>
            <a:r>
              <a:rPr lang="de-DE" altLang="ja-JP" sz="1200" b="1"/>
              <a:t>M-PRO</a:t>
            </a:r>
            <a:endParaRPr lang="en-US" altLang="ja-JP" sz="1200" b="1"/>
          </a:p>
        </p:txBody>
      </p:sp>
      <p:sp>
        <p:nvSpPr>
          <p:cNvPr id="758806" name="Text Box 22"/>
          <p:cNvSpPr txBox="1">
            <a:spLocks noChangeArrowheads="1"/>
          </p:cNvSpPr>
          <p:nvPr/>
        </p:nvSpPr>
        <p:spPr bwMode="auto">
          <a:xfrm>
            <a:off x="5119688" y="5538788"/>
            <a:ext cx="2992437" cy="274637"/>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b="1">
                <a:latin typeface="ＭＳ Ｐゴシック" pitchFamily="50" charset="-128"/>
              </a:rPr>
              <a:t>テーマに合わせて・・・例）</a:t>
            </a:r>
            <a:r>
              <a:rPr lang="de-DE" altLang="en-US" sz="1200" b="1"/>
              <a:t>HG行書体</a:t>
            </a:r>
            <a:endParaRPr lang="ja-JP" altLang="en-US" sz="1200" b="1"/>
          </a:p>
        </p:txBody>
      </p:sp>
      <p:sp>
        <p:nvSpPr>
          <p:cNvPr id="758807" name="Rectangle 23"/>
          <p:cNvSpPr>
            <a:spLocks noChangeArrowheads="1"/>
          </p:cNvSpPr>
          <p:nvPr/>
        </p:nvSpPr>
        <p:spPr bwMode="auto">
          <a:xfrm>
            <a:off x="5186363" y="4098925"/>
            <a:ext cx="3108325" cy="287338"/>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pPr>
              <a:spcBef>
                <a:spcPct val="50000"/>
              </a:spcBef>
            </a:pPr>
            <a:r>
              <a:rPr lang="ja-JP" altLang="en-US" sz="1200" i="1">
                <a:latin typeface="ＭＳ Ｐゴシック" pitchFamily="50" charset="-128"/>
              </a:rPr>
              <a:t>人間は考える葦である　　－パスカル</a:t>
            </a:r>
            <a:endParaRPr lang="ja-JP" altLang="en-US" sz="1200">
              <a:ea typeface="HG行書体" pitchFamily="65" charset="-128"/>
            </a:endParaRPr>
          </a:p>
        </p:txBody>
      </p:sp>
      <p:sp>
        <p:nvSpPr>
          <p:cNvPr id="758808" name="Rectangle 24"/>
          <p:cNvSpPr>
            <a:spLocks noChangeArrowheads="1"/>
          </p:cNvSpPr>
          <p:nvPr/>
        </p:nvSpPr>
        <p:spPr bwMode="auto">
          <a:xfrm>
            <a:off x="5186363" y="4735513"/>
            <a:ext cx="3108325" cy="687387"/>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lIns="90000" tIns="46800" rIns="90000" bIns="46800" anchor="ctr"/>
          <a:lstStyle/>
          <a:p>
            <a:pPr algn="l">
              <a:spcBef>
                <a:spcPct val="50000"/>
              </a:spcBef>
            </a:pPr>
            <a:r>
              <a:rPr lang="ja-JP" altLang="en-US" sz="1000">
                <a:latin typeface="ＭＳ Ｐゴシック" pitchFamily="50" charset="-128"/>
              </a:rPr>
              <a:t>＜総務担当者の声＞</a:t>
            </a:r>
          </a:p>
          <a:p>
            <a:pPr algn="l">
              <a:spcBef>
                <a:spcPct val="50000"/>
              </a:spcBef>
            </a:pPr>
            <a:r>
              <a:rPr lang="ja-JP" altLang="en-US" sz="1200">
                <a:latin typeface="HG丸ｺﾞｼｯｸM-PRO" pitchFamily="50" charset="-128"/>
                <a:ea typeface="HG丸ｺﾞｼｯｸM-PRO" pitchFamily="50" charset="-128"/>
              </a:rPr>
              <a:t>現在の情報共有システムは非常に使いづらいです。その理由は・・・・だからです。</a:t>
            </a:r>
          </a:p>
        </p:txBody>
      </p:sp>
      <p:sp>
        <p:nvSpPr>
          <p:cNvPr id="758809" name="Rectangle 25"/>
          <p:cNvSpPr>
            <a:spLocks noChangeArrowheads="1"/>
          </p:cNvSpPr>
          <p:nvPr/>
        </p:nvSpPr>
        <p:spPr bwMode="auto">
          <a:xfrm>
            <a:off x="5186363" y="5772150"/>
            <a:ext cx="3108325" cy="431800"/>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pPr algn="l">
              <a:lnSpc>
                <a:spcPct val="80000"/>
              </a:lnSpc>
              <a:spcBef>
                <a:spcPct val="50000"/>
              </a:spcBef>
            </a:pPr>
            <a:r>
              <a:rPr lang="ja-JP" altLang="en-US">
                <a:latin typeface="HG行書体" pitchFamily="65" charset="-128"/>
                <a:ea typeface="HG行書体" pitchFamily="65" charset="-128"/>
              </a:rPr>
              <a:t>大人の書道～心の統一～</a:t>
            </a:r>
          </a:p>
          <a:p>
            <a:pPr algn="l">
              <a:lnSpc>
                <a:spcPct val="80000"/>
              </a:lnSpc>
              <a:spcBef>
                <a:spcPct val="55000"/>
              </a:spcBef>
            </a:pPr>
            <a:r>
              <a:rPr lang="ja-JP" altLang="en-US" sz="1000">
                <a:latin typeface="ＭＳ Ｐゴシック" pitchFamily="50" charset="-128"/>
              </a:rPr>
              <a:t>＜対象者＞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3"/>
          <p:cNvSpPr>
            <a:spLocks noGrp="1"/>
          </p:cNvSpPr>
          <p:nvPr>
            <p:ph type="sldNum" sz="quarter" idx="10"/>
          </p:nvPr>
        </p:nvSpPr>
        <p:spPr/>
        <p:txBody>
          <a:bodyPr/>
          <a:lstStyle/>
          <a:p>
            <a:fld id="{1FC5BC5B-97B3-43B4-A815-AE6144B9825E}" type="slidenum">
              <a:rPr lang="en-US" altLang="ja-JP"/>
              <a:pPr/>
              <a:t>78</a:t>
            </a:fld>
            <a:endParaRPr lang="en-US" altLang="ja-JP"/>
          </a:p>
        </p:txBody>
      </p:sp>
      <p:sp>
        <p:nvSpPr>
          <p:cNvPr id="759810" name="Rectangle 2"/>
          <p:cNvSpPr>
            <a:spLocks noGrp="1" noChangeArrowheads="1"/>
          </p:cNvSpPr>
          <p:nvPr>
            <p:ph type="title"/>
          </p:nvPr>
        </p:nvSpPr>
        <p:spPr>
          <a:xfrm>
            <a:off x="457200" y="454025"/>
            <a:ext cx="8218488" cy="457200"/>
          </a:xfrm>
        </p:spPr>
        <p:txBody>
          <a:bodyPr/>
          <a:lstStyle/>
          <a:p>
            <a:r>
              <a:rPr lang="ja-JP" altLang="en-US"/>
              <a:t>印刷前の必須作業（グレースケールビュー）</a:t>
            </a:r>
          </a:p>
        </p:txBody>
      </p:sp>
      <p:sp>
        <p:nvSpPr>
          <p:cNvPr id="759812" name="Rectangle 4"/>
          <p:cNvSpPr>
            <a:spLocks noGrp="1" noChangeArrowheads="1"/>
          </p:cNvSpPr>
          <p:nvPr>
            <p:ph type="body" idx="1"/>
          </p:nvPr>
        </p:nvSpPr>
        <p:spPr>
          <a:xfrm>
            <a:off x="457200" y="1168400"/>
            <a:ext cx="8229600" cy="641350"/>
          </a:xfrm>
          <a:noFill/>
          <a:ln/>
        </p:spPr>
        <p:txBody>
          <a:bodyPr/>
          <a:lstStyle/>
          <a:p>
            <a:r>
              <a:rPr lang="ja-JP" altLang="en-US"/>
              <a:t>「グレースケールビュー」で、白黒印刷</a:t>
            </a:r>
            <a:r>
              <a:rPr lang="en-US" altLang="ja-JP"/>
              <a:t>/</a:t>
            </a:r>
            <a:r>
              <a:rPr lang="ja-JP" altLang="en-US"/>
              <a:t>表示してもスライドの文字・グラフ等が適切に表示されるかどうかを確認する。</a:t>
            </a:r>
          </a:p>
        </p:txBody>
      </p:sp>
      <p:sp>
        <p:nvSpPr>
          <p:cNvPr id="759813" name="Text Box 5"/>
          <p:cNvSpPr txBox="1">
            <a:spLocks noChangeArrowheads="1"/>
          </p:cNvSpPr>
          <p:nvPr/>
        </p:nvSpPr>
        <p:spPr bwMode="black">
          <a:xfrm>
            <a:off x="5940425" y="2203450"/>
            <a:ext cx="1223963" cy="720725"/>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50000"/>
              </a:spcBef>
            </a:pPr>
            <a:r>
              <a:rPr lang="ja-JP" altLang="en-US" sz="1200">
                <a:solidFill>
                  <a:schemeClr val="hlink"/>
                </a:solidFill>
                <a:latin typeface="ＭＳ ゴシック" pitchFamily="49" charset="-128"/>
                <a:ea typeface="ＭＳ ゴシック" pitchFamily="49" charset="-128"/>
              </a:rPr>
              <a:t>あああああ</a:t>
            </a:r>
          </a:p>
          <a:p>
            <a:pPr algn="l">
              <a:lnSpc>
                <a:spcPct val="80000"/>
              </a:lnSpc>
              <a:spcBef>
                <a:spcPct val="50000"/>
              </a:spcBef>
            </a:pPr>
            <a:r>
              <a:rPr lang="ja-JP" altLang="en-US" sz="1200">
                <a:solidFill>
                  <a:schemeClr val="hlink"/>
                </a:solidFill>
                <a:latin typeface="ＭＳ ゴシック" pitchFamily="49" charset="-128"/>
                <a:ea typeface="ＭＳ ゴシック" pitchFamily="49" charset="-128"/>
              </a:rPr>
              <a:t>いいいいいい</a:t>
            </a:r>
          </a:p>
          <a:p>
            <a:pPr algn="l">
              <a:lnSpc>
                <a:spcPct val="80000"/>
              </a:lnSpc>
              <a:spcBef>
                <a:spcPct val="50000"/>
              </a:spcBef>
            </a:pPr>
            <a:r>
              <a:rPr lang="ja-JP" altLang="en-US" sz="1200">
                <a:solidFill>
                  <a:schemeClr val="hlink"/>
                </a:solidFill>
                <a:latin typeface="ＭＳ ゴシック" pitchFamily="49" charset="-128"/>
                <a:ea typeface="ＭＳ ゴシック" pitchFamily="49" charset="-128"/>
              </a:rPr>
              <a:t>うううううう</a:t>
            </a:r>
          </a:p>
        </p:txBody>
      </p:sp>
      <p:pic>
        <p:nvPicPr>
          <p:cNvPr id="759814" name="Picture 6"/>
          <p:cNvPicPr>
            <a:picLocks noChangeAspect="1" noChangeArrowheads="1"/>
          </p:cNvPicPr>
          <p:nvPr/>
        </p:nvPicPr>
        <p:blipFill>
          <a:blip r:embed="rId2">
            <a:extLst>
              <a:ext uri="{28A0092B-C50C-407E-A947-70E740481C1C}">
                <a14:useLocalDpi xmlns:a14="http://schemas.microsoft.com/office/drawing/2010/main" val="0"/>
              </a:ext>
            </a:extLst>
          </a:blip>
          <a:srcRect l="9503" t="1976" r="43294" b="50667"/>
          <a:stretch>
            <a:fillRect/>
          </a:stretch>
        </p:blipFill>
        <p:spPr bwMode="auto">
          <a:xfrm>
            <a:off x="323850" y="2089150"/>
            <a:ext cx="4679950" cy="2935288"/>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9815" name="Text Box 7"/>
          <p:cNvSpPr txBox="1">
            <a:spLocks noChangeArrowheads="1"/>
          </p:cNvSpPr>
          <p:nvPr/>
        </p:nvSpPr>
        <p:spPr bwMode="blackWhite">
          <a:xfrm>
            <a:off x="5940425" y="5803900"/>
            <a:ext cx="1223963" cy="720725"/>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50000"/>
              </a:spcBef>
            </a:pPr>
            <a:r>
              <a:rPr lang="ja-JP" altLang="en-US" sz="1200">
                <a:solidFill>
                  <a:schemeClr val="tx2"/>
                </a:solidFill>
                <a:latin typeface="ＭＳ ゴシック" pitchFamily="49" charset="-128"/>
                <a:ea typeface="ＭＳ ゴシック" pitchFamily="49" charset="-128"/>
              </a:rPr>
              <a:t>あああああ</a:t>
            </a:r>
          </a:p>
          <a:p>
            <a:pPr algn="l">
              <a:lnSpc>
                <a:spcPct val="80000"/>
              </a:lnSpc>
              <a:spcBef>
                <a:spcPct val="50000"/>
              </a:spcBef>
            </a:pPr>
            <a:r>
              <a:rPr lang="ja-JP" altLang="en-US" sz="1200">
                <a:solidFill>
                  <a:schemeClr val="tx2"/>
                </a:solidFill>
                <a:latin typeface="ＭＳ ゴシック" pitchFamily="49" charset="-128"/>
                <a:ea typeface="ＭＳ ゴシック" pitchFamily="49" charset="-128"/>
              </a:rPr>
              <a:t>いいいいいい</a:t>
            </a:r>
          </a:p>
          <a:p>
            <a:pPr algn="l">
              <a:lnSpc>
                <a:spcPct val="80000"/>
              </a:lnSpc>
              <a:spcBef>
                <a:spcPct val="50000"/>
              </a:spcBef>
            </a:pPr>
            <a:r>
              <a:rPr lang="ja-JP" altLang="en-US" sz="1200">
                <a:solidFill>
                  <a:schemeClr val="tx2"/>
                </a:solidFill>
                <a:latin typeface="ＭＳ ゴシック" pitchFamily="49" charset="-128"/>
                <a:ea typeface="ＭＳ ゴシック" pitchFamily="49" charset="-128"/>
              </a:rPr>
              <a:t>うううううう</a:t>
            </a:r>
          </a:p>
        </p:txBody>
      </p:sp>
      <p:pic>
        <p:nvPicPr>
          <p:cNvPr id="759816" name="Picture 8" descr="gray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367213"/>
            <a:ext cx="1604963" cy="2014537"/>
          </a:xfrm>
          <a:prstGeom prst="rect">
            <a:avLst/>
          </a:prstGeom>
          <a:noFill/>
          <a:extLst>
            <a:ext uri="{909E8E84-426E-40DD-AFC4-6F175D3DCCD1}">
              <a14:hiddenFill xmlns:a14="http://schemas.microsoft.com/office/drawing/2010/main">
                <a:solidFill>
                  <a:srgbClr val="FFFFFF"/>
                </a:solidFill>
              </a14:hiddenFill>
            </a:ext>
          </a:extLst>
        </p:spPr>
      </p:pic>
      <p:sp>
        <p:nvSpPr>
          <p:cNvPr id="759817" name="Text Box 9"/>
          <p:cNvSpPr txBox="1">
            <a:spLocks noChangeArrowheads="1"/>
          </p:cNvSpPr>
          <p:nvPr/>
        </p:nvSpPr>
        <p:spPr bwMode="ltGray">
          <a:xfrm>
            <a:off x="5940425" y="3970338"/>
            <a:ext cx="1223963" cy="720725"/>
          </a:xfrm>
          <a:prstGeom prst="rect">
            <a:avLst/>
          </a:prstGeom>
          <a:solidFill>
            <a:schemeClr val="accent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50000"/>
              </a:spcBef>
            </a:pPr>
            <a:r>
              <a:rPr lang="ja-JP" altLang="en-US" sz="1200">
                <a:solidFill>
                  <a:schemeClr val="bg1"/>
                </a:solidFill>
                <a:latin typeface="ＭＳ ゴシック" pitchFamily="49" charset="-128"/>
                <a:ea typeface="ＭＳ ゴシック" pitchFamily="49" charset="-128"/>
              </a:rPr>
              <a:t>あああああ</a:t>
            </a:r>
          </a:p>
          <a:p>
            <a:pPr algn="l">
              <a:lnSpc>
                <a:spcPct val="80000"/>
              </a:lnSpc>
              <a:spcBef>
                <a:spcPct val="50000"/>
              </a:spcBef>
            </a:pPr>
            <a:r>
              <a:rPr lang="ja-JP" altLang="en-US" sz="1200">
                <a:solidFill>
                  <a:schemeClr val="bg1"/>
                </a:solidFill>
                <a:latin typeface="ＭＳ ゴシック" pitchFamily="49" charset="-128"/>
                <a:ea typeface="ＭＳ ゴシック" pitchFamily="49" charset="-128"/>
              </a:rPr>
              <a:t>いいいいいい</a:t>
            </a:r>
          </a:p>
          <a:p>
            <a:pPr algn="l">
              <a:lnSpc>
                <a:spcPct val="80000"/>
              </a:lnSpc>
              <a:spcBef>
                <a:spcPct val="50000"/>
              </a:spcBef>
            </a:pPr>
            <a:r>
              <a:rPr lang="ja-JP" altLang="en-US" sz="1200">
                <a:solidFill>
                  <a:schemeClr val="bg1"/>
                </a:solidFill>
                <a:latin typeface="ＭＳ ゴシック" pitchFamily="49" charset="-128"/>
                <a:ea typeface="ＭＳ ゴシック" pitchFamily="49" charset="-128"/>
              </a:rPr>
              <a:t>うううううう</a:t>
            </a:r>
          </a:p>
        </p:txBody>
      </p:sp>
      <p:sp>
        <p:nvSpPr>
          <p:cNvPr id="759818" name="Text Box 10"/>
          <p:cNvSpPr txBox="1">
            <a:spLocks noChangeArrowheads="1"/>
          </p:cNvSpPr>
          <p:nvPr/>
        </p:nvSpPr>
        <p:spPr bwMode="gray">
          <a:xfrm>
            <a:off x="5940425" y="3068638"/>
            <a:ext cx="1223963" cy="720725"/>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50000"/>
              </a:spcBef>
            </a:pPr>
            <a:r>
              <a:rPr lang="ja-JP" altLang="en-US" sz="1200">
                <a:solidFill>
                  <a:schemeClr val="bg1"/>
                </a:solidFill>
                <a:latin typeface="ＭＳ ゴシック" pitchFamily="49" charset="-128"/>
                <a:ea typeface="ＭＳ ゴシック" pitchFamily="49" charset="-128"/>
              </a:rPr>
              <a:t>あああああ</a:t>
            </a:r>
          </a:p>
          <a:p>
            <a:pPr algn="l">
              <a:lnSpc>
                <a:spcPct val="80000"/>
              </a:lnSpc>
              <a:spcBef>
                <a:spcPct val="50000"/>
              </a:spcBef>
            </a:pPr>
            <a:r>
              <a:rPr lang="ja-JP" altLang="en-US" sz="1200">
                <a:solidFill>
                  <a:schemeClr val="bg1"/>
                </a:solidFill>
                <a:latin typeface="ＭＳ ゴシック" pitchFamily="49" charset="-128"/>
                <a:ea typeface="ＭＳ ゴシック" pitchFamily="49" charset="-128"/>
              </a:rPr>
              <a:t>いいいいいい</a:t>
            </a:r>
          </a:p>
          <a:p>
            <a:pPr algn="l">
              <a:lnSpc>
                <a:spcPct val="80000"/>
              </a:lnSpc>
              <a:spcBef>
                <a:spcPct val="50000"/>
              </a:spcBef>
            </a:pPr>
            <a:r>
              <a:rPr lang="ja-JP" altLang="en-US" sz="1200">
                <a:solidFill>
                  <a:schemeClr val="bg1"/>
                </a:solidFill>
                <a:latin typeface="ＭＳ ゴシック" pitchFamily="49" charset="-128"/>
                <a:ea typeface="ＭＳ ゴシック" pitchFamily="49" charset="-128"/>
              </a:rPr>
              <a:t>うううううう</a:t>
            </a:r>
          </a:p>
        </p:txBody>
      </p:sp>
      <p:sp>
        <p:nvSpPr>
          <p:cNvPr id="759819" name="Text Box 11"/>
          <p:cNvSpPr txBox="1">
            <a:spLocks noChangeArrowheads="1"/>
          </p:cNvSpPr>
          <p:nvPr/>
        </p:nvSpPr>
        <p:spPr bwMode="invGray">
          <a:xfrm>
            <a:off x="5940425" y="4884738"/>
            <a:ext cx="1223963" cy="72072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50000"/>
              </a:spcBef>
            </a:pPr>
            <a:r>
              <a:rPr lang="ja-JP" altLang="en-US" sz="1200">
                <a:solidFill>
                  <a:schemeClr val="bg2"/>
                </a:solidFill>
                <a:latin typeface="ＭＳ ゴシック" pitchFamily="49" charset="-128"/>
                <a:ea typeface="ＭＳ ゴシック" pitchFamily="49" charset="-128"/>
              </a:rPr>
              <a:t>あああああ</a:t>
            </a:r>
          </a:p>
          <a:p>
            <a:pPr algn="l">
              <a:lnSpc>
                <a:spcPct val="80000"/>
              </a:lnSpc>
              <a:spcBef>
                <a:spcPct val="50000"/>
              </a:spcBef>
            </a:pPr>
            <a:r>
              <a:rPr lang="ja-JP" altLang="en-US" sz="1200">
                <a:solidFill>
                  <a:schemeClr val="bg2"/>
                </a:solidFill>
                <a:latin typeface="ＭＳ ゴシック" pitchFamily="49" charset="-128"/>
                <a:ea typeface="ＭＳ ゴシック" pitchFamily="49" charset="-128"/>
              </a:rPr>
              <a:t>いいいいいい</a:t>
            </a:r>
          </a:p>
          <a:p>
            <a:pPr algn="l">
              <a:lnSpc>
                <a:spcPct val="80000"/>
              </a:lnSpc>
              <a:spcBef>
                <a:spcPct val="50000"/>
              </a:spcBef>
            </a:pPr>
            <a:r>
              <a:rPr lang="ja-JP" altLang="en-US" sz="1200">
                <a:solidFill>
                  <a:schemeClr val="bg2"/>
                </a:solidFill>
                <a:latin typeface="ＭＳ ゴシック" pitchFamily="49" charset="-128"/>
                <a:ea typeface="ＭＳ ゴシック" pitchFamily="49" charset="-128"/>
              </a:rPr>
              <a:t>うううううう</a:t>
            </a:r>
          </a:p>
        </p:txBody>
      </p:sp>
      <p:sp>
        <p:nvSpPr>
          <p:cNvPr id="759820" name="Text Box 12"/>
          <p:cNvSpPr txBox="1">
            <a:spLocks noChangeArrowheads="1"/>
          </p:cNvSpPr>
          <p:nvPr/>
        </p:nvSpPr>
        <p:spPr bwMode="auto">
          <a:xfrm>
            <a:off x="7164388" y="2281238"/>
            <a:ext cx="1692275" cy="457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a:latin typeface="ＭＳ Ｐゴシック" pitchFamily="50" charset="-128"/>
              </a:rPr>
              <a:t>未処理</a:t>
            </a:r>
            <a:br>
              <a:rPr lang="ja-JP" altLang="en-US" sz="1200">
                <a:latin typeface="ＭＳ Ｐゴシック" pitchFamily="50" charset="-128"/>
              </a:rPr>
            </a:br>
            <a:r>
              <a:rPr lang="ja-JP" altLang="en-US" sz="1200">
                <a:latin typeface="ＭＳ Ｐゴシック" pitchFamily="50" charset="-128"/>
              </a:rPr>
              <a:t>（真っ黒になってしまう）</a:t>
            </a:r>
          </a:p>
        </p:txBody>
      </p:sp>
      <p:sp>
        <p:nvSpPr>
          <p:cNvPr id="759821" name="Text Box 13"/>
          <p:cNvSpPr txBox="1">
            <a:spLocks noChangeArrowheads="1"/>
          </p:cNvSpPr>
          <p:nvPr/>
        </p:nvSpPr>
        <p:spPr bwMode="auto">
          <a:xfrm>
            <a:off x="7307263" y="4154488"/>
            <a:ext cx="1692275" cy="274637"/>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a:latin typeface="ＭＳ Ｐゴシック" pitchFamily="50" charset="-128"/>
              </a:rPr>
              <a:t>明るいグレースケール</a:t>
            </a:r>
          </a:p>
        </p:txBody>
      </p:sp>
      <p:sp>
        <p:nvSpPr>
          <p:cNvPr id="759822" name="Text Box 14"/>
          <p:cNvSpPr txBox="1">
            <a:spLocks noChangeArrowheads="1"/>
          </p:cNvSpPr>
          <p:nvPr/>
        </p:nvSpPr>
        <p:spPr bwMode="auto">
          <a:xfrm>
            <a:off x="7307263" y="4987925"/>
            <a:ext cx="1441450" cy="457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a:latin typeface="ＭＳ Ｐゴシック" pitchFamily="50" charset="-128"/>
              </a:rPr>
              <a:t>反転させたグレースケール</a:t>
            </a:r>
          </a:p>
        </p:txBody>
      </p:sp>
      <p:sp>
        <p:nvSpPr>
          <p:cNvPr id="759823" name="Text Box 15"/>
          <p:cNvSpPr txBox="1">
            <a:spLocks noChangeArrowheads="1"/>
          </p:cNvSpPr>
          <p:nvPr/>
        </p:nvSpPr>
        <p:spPr bwMode="auto">
          <a:xfrm>
            <a:off x="7307263" y="5988050"/>
            <a:ext cx="1692275"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a:latin typeface="ＭＳ Ｐゴシック" pitchFamily="50" charset="-128"/>
              </a:rPr>
              <a:t>黒と白</a:t>
            </a:r>
          </a:p>
        </p:txBody>
      </p:sp>
      <p:sp>
        <p:nvSpPr>
          <p:cNvPr id="759824" name="Text Box 16"/>
          <p:cNvSpPr txBox="1">
            <a:spLocks noChangeArrowheads="1"/>
          </p:cNvSpPr>
          <p:nvPr/>
        </p:nvSpPr>
        <p:spPr bwMode="auto">
          <a:xfrm>
            <a:off x="7307263" y="3179763"/>
            <a:ext cx="1692275" cy="274637"/>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a:latin typeface="ＭＳ Ｐゴシック" pitchFamily="50" charset="-128"/>
              </a:rPr>
              <a:t>グレースケール</a:t>
            </a:r>
          </a:p>
        </p:txBody>
      </p:sp>
      <p:sp>
        <p:nvSpPr>
          <p:cNvPr id="759825" name="Text Box 17"/>
          <p:cNvSpPr txBox="1">
            <a:spLocks noChangeArrowheads="1"/>
          </p:cNvSpPr>
          <p:nvPr/>
        </p:nvSpPr>
        <p:spPr bwMode="auto">
          <a:xfrm>
            <a:off x="161925" y="5146675"/>
            <a:ext cx="3568700" cy="137318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a:latin typeface="ＭＳ Ｐゴシック" pitchFamily="50" charset="-128"/>
              </a:rPr>
              <a:t>図形をクリックした後、</a:t>
            </a:r>
          </a:p>
          <a:p>
            <a:pPr algn="l">
              <a:spcBef>
                <a:spcPct val="50000"/>
              </a:spcBef>
            </a:pPr>
            <a:r>
              <a:rPr lang="ja-JP" altLang="en-US" sz="1200">
                <a:latin typeface="ＭＳ Ｐゴシック" pitchFamily="50" charset="-128"/>
              </a:rPr>
              <a:t>「表示」</a:t>
            </a:r>
            <a:r>
              <a:rPr lang="en-US" altLang="ja-JP" sz="1200">
                <a:latin typeface="ＭＳ Ｐゴシック" pitchFamily="50" charset="-128"/>
              </a:rPr>
              <a:t>-</a:t>
            </a:r>
            <a:r>
              <a:rPr lang="ja-JP" altLang="en-US" sz="1200">
                <a:latin typeface="ＭＳ Ｐゴシック" pitchFamily="50" charset="-128"/>
              </a:rPr>
              <a:t>「カラー</a:t>
            </a:r>
            <a:r>
              <a:rPr lang="en-US" altLang="ja-JP" sz="1200">
                <a:latin typeface="ＭＳ Ｐゴシック" pitchFamily="50" charset="-128"/>
              </a:rPr>
              <a:t>/</a:t>
            </a:r>
            <a:r>
              <a:rPr lang="ja-JP" altLang="en-US" sz="1200">
                <a:latin typeface="ＭＳ Ｐゴシック" pitchFamily="50" charset="-128"/>
              </a:rPr>
              <a:t>グレースケール」</a:t>
            </a:r>
            <a:r>
              <a:rPr lang="en-US" altLang="ja-JP" sz="1200">
                <a:latin typeface="ＭＳ Ｐゴシック" pitchFamily="50" charset="-128"/>
              </a:rPr>
              <a:t>-</a:t>
            </a:r>
            <a:r>
              <a:rPr lang="ja-JP" altLang="en-US" sz="1200">
                <a:latin typeface="ＭＳ Ｐゴシック" pitchFamily="50" charset="-128"/>
              </a:rPr>
              <a:t>「グレースケール」</a:t>
            </a:r>
          </a:p>
          <a:p>
            <a:pPr algn="l">
              <a:spcBef>
                <a:spcPct val="50000"/>
              </a:spcBef>
            </a:pPr>
            <a:r>
              <a:rPr lang="ja-JP" altLang="en-US" sz="1200">
                <a:latin typeface="ＭＳ Ｐゴシック" pitchFamily="50" charset="-128"/>
              </a:rPr>
              <a:t>グレースケールビューが表示される。</a:t>
            </a:r>
          </a:p>
          <a:p>
            <a:pPr algn="l">
              <a:spcBef>
                <a:spcPct val="50000"/>
              </a:spcBef>
            </a:pPr>
            <a:r>
              <a:rPr lang="ja-JP" altLang="en-US" sz="1200">
                <a:latin typeface="ＭＳ Ｐゴシック" pitchFamily="50" charset="-128"/>
              </a:rPr>
              <a:t>設定が終わったら、「グレースケール表示を閉じる」で</a:t>
            </a:r>
          </a:p>
          <a:p>
            <a:pPr algn="l">
              <a:spcBef>
                <a:spcPct val="50000"/>
              </a:spcBef>
            </a:pPr>
            <a:r>
              <a:rPr lang="ja-JP" altLang="en-US" sz="1200">
                <a:latin typeface="ＭＳ Ｐゴシック" pitchFamily="50" charset="-128"/>
              </a:rPr>
              <a:t>カラー表示に戻す。</a:t>
            </a:r>
          </a:p>
        </p:txBody>
      </p:sp>
      <p:sp>
        <p:nvSpPr>
          <p:cNvPr id="759826" name="AutoShape 18"/>
          <p:cNvSpPr>
            <a:spLocks noChangeArrowheads="1"/>
          </p:cNvSpPr>
          <p:nvPr/>
        </p:nvSpPr>
        <p:spPr bwMode="auto">
          <a:xfrm>
            <a:off x="3348038" y="3716338"/>
            <a:ext cx="431800" cy="647700"/>
          </a:xfrm>
          <a:custGeom>
            <a:avLst/>
            <a:gdLst>
              <a:gd name="G0" fmla="+- 0 0 0"/>
              <a:gd name="G1" fmla="+- -7931824 0 0"/>
              <a:gd name="G2" fmla="+- 0 0 -7931824"/>
              <a:gd name="G3" fmla="+- 10800 0 0"/>
              <a:gd name="G4" fmla="+- 0 0 0"/>
              <a:gd name="T0" fmla="*/ 360 256 1"/>
              <a:gd name="T1" fmla="*/ 0 256 1"/>
              <a:gd name="G5" fmla="+- G2 T0 T1"/>
              <a:gd name="G6" fmla="?: G2 G2 G5"/>
              <a:gd name="G7" fmla="+- 0 0 G6"/>
              <a:gd name="G8" fmla="+- 5400 0 0"/>
              <a:gd name="G9" fmla="+- 0 0 -7931824"/>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931824"/>
              <a:gd name="G36" fmla="sin G34 -7931824"/>
              <a:gd name="G37" fmla="+/ -7931824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115 w 21600"/>
              <a:gd name="T5" fmla="*/ 1398 h 21600"/>
              <a:gd name="T6" fmla="*/ 6624 w 21600"/>
              <a:gd name="T7" fmla="*/ 3859 h 21600"/>
              <a:gd name="T8" fmla="*/ 13457 w 21600"/>
              <a:gd name="T9" fmla="*/ 6099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819" y="5399"/>
                  <a:pt x="8856" y="5667"/>
                  <a:pt x="8016" y="6172"/>
                </a:cubicBezTo>
                <a:lnTo>
                  <a:pt x="5232" y="1545"/>
                </a:lnTo>
                <a:cubicBezTo>
                  <a:pt x="6913" y="534"/>
                  <a:pt x="883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759827" name="AutoShape 19"/>
          <p:cNvSpPr>
            <a:spLocks noChangeArrowheads="1"/>
          </p:cNvSpPr>
          <p:nvPr/>
        </p:nvSpPr>
        <p:spPr bwMode="auto">
          <a:xfrm rot="16197757" flipV="1">
            <a:off x="4428331" y="4148932"/>
            <a:ext cx="2376487" cy="215900"/>
          </a:xfrm>
          <a:prstGeom prst="triangle">
            <a:avLst>
              <a:gd name="adj" fmla="val 50000"/>
            </a:avLst>
          </a:prstGeom>
          <a:noFill/>
          <a:ln w="9525" algn="ctr">
            <a:solidFill>
              <a:schemeClr val="bg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3"/>
          <p:cNvSpPr>
            <a:spLocks noGrp="1"/>
          </p:cNvSpPr>
          <p:nvPr>
            <p:ph type="sldNum" sz="quarter" idx="10"/>
          </p:nvPr>
        </p:nvSpPr>
        <p:spPr/>
        <p:txBody>
          <a:bodyPr/>
          <a:lstStyle/>
          <a:p>
            <a:fld id="{A2196782-3D5F-4344-BC11-C96E8C7DF693}" type="slidenum">
              <a:rPr lang="en-US" altLang="ja-JP"/>
              <a:pPr/>
              <a:t>7</a:t>
            </a:fld>
            <a:endParaRPr lang="en-US" altLang="ja-JP"/>
          </a:p>
        </p:txBody>
      </p:sp>
      <p:sp>
        <p:nvSpPr>
          <p:cNvPr id="646146" name="Rectangle 2"/>
          <p:cNvSpPr>
            <a:spLocks noGrp="1" noChangeArrowheads="1"/>
          </p:cNvSpPr>
          <p:nvPr>
            <p:ph type="title"/>
          </p:nvPr>
        </p:nvSpPr>
        <p:spPr>
          <a:xfrm>
            <a:off x="457200" y="454025"/>
            <a:ext cx="8218488" cy="457200"/>
          </a:xfrm>
        </p:spPr>
        <p:txBody>
          <a:bodyPr/>
          <a:lstStyle/>
          <a:p>
            <a:r>
              <a:rPr lang="ja-JP" altLang="en-US"/>
              <a:t>プレゼン資料と説明資料の違い</a:t>
            </a:r>
          </a:p>
        </p:txBody>
      </p:sp>
      <p:sp>
        <p:nvSpPr>
          <p:cNvPr id="646147" name="Rectangle 3"/>
          <p:cNvSpPr>
            <a:spLocks noGrp="1" noChangeArrowheads="1"/>
          </p:cNvSpPr>
          <p:nvPr>
            <p:ph type="body" idx="1"/>
          </p:nvPr>
        </p:nvSpPr>
        <p:spPr>
          <a:xfrm>
            <a:off x="457200" y="1119188"/>
            <a:ext cx="8229600" cy="915987"/>
          </a:xfrm>
        </p:spPr>
        <p:txBody>
          <a:bodyPr/>
          <a:lstStyle/>
          <a:p>
            <a:r>
              <a:rPr lang="ja-JP" altLang="en-US"/>
              <a:t>説明資料は、口頭での説明がなくても内容が理解できるよう詳細に書かれるのに対し、プレゼン資料はあくまでプレゼンターの補助ツールにすぎず、細かい内容は盛り込まれない。</a:t>
            </a:r>
          </a:p>
        </p:txBody>
      </p:sp>
      <p:sp>
        <p:nvSpPr>
          <p:cNvPr id="646164" name="Text Box 20"/>
          <p:cNvSpPr txBox="1">
            <a:spLocks noChangeArrowheads="1"/>
          </p:cNvSpPr>
          <p:nvPr/>
        </p:nvSpPr>
        <p:spPr bwMode="auto">
          <a:xfrm>
            <a:off x="1403350" y="5943600"/>
            <a:ext cx="63373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sz="1600"/>
              <a:t>コンサルティングのプロジェクトでは、マネジメント向けにプレゼン資料を用いてプレゼンを実施し、「お土産」として説明資料を渡すことが多い</a:t>
            </a:r>
          </a:p>
        </p:txBody>
      </p:sp>
      <p:sp>
        <p:nvSpPr>
          <p:cNvPr id="646150" name="Rectangle 6"/>
          <p:cNvSpPr>
            <a:spLocks noChangeArrowheads="1"/>
          </p:cNvSpPr>
          <p:nvPr/>
        </p:nvSpPr>
        <p:spPr bwMode="auto">
          <a:xfrm>
            <a:off x="1116013" y="2747963"/>
            <a:ext cx="1439862" cy="1296987"/>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600"/>
              <a:t>説明資料</a:t>
            </a:r>
          </a:p>
        </p:txBody>
      </p:sp>
      <p:sp>
        <p:nvSpPr>
          <p:cNvPr id="646151" name="Rectangle 7"/>
          <p:cNvSpPr>
            <a:spLocks noChangeArrowheads="1"/>
          </p:cNvSpPr>
          <p:nvPr/>
        </p:nvSpPr>
        <p:spPr bwMode="auto">
          <a:xfrm>
            <a:off x="1116013" y="4332288"/>
            <a:ext cx="1439862" cy="1296987"/>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600"/>
              <a:t>プレゼン資料</a:t>
            </a:r>
          </a:p>
        </p:txBody>
      </p:sp>
      <p:sp>
        <p:nvSpPr>
          <p:cNvPr id="646154" name="Text Box 10"/>
          <p:cNvSpPr txBox="1">
            <a:spLocks noChangeArrowheads="1"/>
          </p:cNvSpPr>
          <p:nvPr/>
        </p:nvSpPr>
        <p:spPr bwMode="auto">
          <a:xfrm>
            <a:off x="4551363" y="3094038"/>
            <a:ext cx="3427412"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t>読んだだけで作成者の意図が誤解なく伝わる正確性と精緻な論理展開</a:t>
            </a:r>
          </a:p>
        </p:txBody>
      </p:sp>
      <p:sp>
        <p:nvSpPr>
          <p:cNvPr id="646155" name="Text Box 11"/>
          <p:cNvSpPr txBox="1">
            <a:spLocks noChangeArrowheads="1"/>
          </p:cNvSpPr>
          <p:nvPr/>
        </p:nvSpPr>
        <p:spPr bwMode="auto">
          <a:xfrm>
            <a:off x="4554538" y="4568825"/>
            <a:ext cx="3419475"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t>図や表を交え、簡潔な文章で表現</a:t>
            </a:r>
          </a:p>
          <a:p>
            <a:pPr>
              <a:buFontTx/>
              <a:buChar char="•"/>
            </a:pPr>
            <a:r>
              <a:rPr lang="ja-JP" altLang="en-US" sz="1600"/>
              <a:t>行間をプレゼンターが補足することが前提</a:t>
            </a:r>
          </a:p>
        </p:txBody>
      </p:sp>
      <p:sp>
        <p:nvSpPr>
          <p:cNvPr id="646157" name="Text Box 13"/>
          <p:cNvSpPr txBox="1">
            <a:spLocks noChangeArrowheads="1"/>
          </p:cNvSpPr>
          <p:nvPr/>
        </p:nvSpPr>
        <p:spPr bwMode="auto">
          <a:xfrm>
            <a:off x="2738438" y="3106738"/>
            <a:ext cx="1617662"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t>時間をかけて詳細まで検討</a:t>
            </a:r>
          </a:p>
        </p:txBody>
      </p:sp>
      <p:sp>
        <p:nvSpPr>
          <p:cNvPr id="646159" name="Text Box 15"/>
          <p:cNvSpPr txBox="1">
            <a:spLocks noChangeArrowheads="1"/>
          </p:cNvSpPr>
          <p:nvPr/>
        </p:nvSpPr>
        <p:spPr bwMode="auto">
          <a:xfrm>
            <a:off x="2738438" y="4567238"/>
            <a:ext cx="1617662"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600"/>
              <a:t>ポイントを短時間のうちに目と耳で把握</a:t>
            </a:r>
          </a:p>
        </p:txBody>
      </p:sp>
      <p:sp>
        <p:nvSpPr>
          <p:cNvPr id="646161" name="Text Box 17"/>
          <p:cNvSpPr txBox="1">
            <a:spLocks noChangeArrowheads="1"/>
          </p:cNvSpPr>
          <p:nvPr/>
        </p:nvSpPr>
        <p:spPr bwMode="auto">
          <a:xfrm>
            <a:off x="1543050" y="2276475"/>
            <a:ext cx="5873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資料</a:t>
            </a:r>
          </a:p>
        </p:txBody>
      </p:sp>
      <p:sp>
        <p:nvSpPr>
          <p:cNvPr id="646166" name="Line 22"/>
          <p:cNvSpPr>
            <a:spLocks noChangeShapeType="1"/>
          </p:cNvSpPr>
          <p:nvPr/>
        </p:nvSpPr>
        <p:spPr bwMode="auto">
          <a:xfrm>
            <a:off x="1116013" y="2565400"/>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6156" name="Text Box 12"/>
          <p:cNvSpPr txBox="1">
            <a:spLocks noChangeArrowheads="1"/>
          </p:cNvSpPr>
          <p:nvPr/>
        </p:nvSpPr>
        <p:spPr bwMode="auto">
          <a:xfrm>
            <a:off x="3252788" y="2276475"/>
            <a:ext cx="5873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用途</a:t>
            </a:r>
          </a:p>
        </p:txBody>
      </p:sp>
      <p:sp>
        <p:nvSpPr>
          <p:cNvPr id="646167" name="Line 23"/>
          <p:cNvSpPr>
            <a:spLocks noChangeShapeType="1"/>
          </p:cNvSpPr>
          <p:nvPr/>
        </p:nvSpPr>
        <p:spPr bwMode="auto">
          <a:xfrm>
            <a:off x="2827338" y="2565400"/>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46149" name="Text Box 5"/>
          <p:cNvSpPr txBox="1">
            <a:spLocks noChangeArrowheads="1"/>
          </p:cNvSpPr>
          <p:nvPr/>
        </p:nvSpPr>
        <p:spPr bwMode="auto">
          <a:xfrm>
            <a:off x="5970588" y="2276475"/>
            <a:ext cx="5873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特徴</a:t>
            </a:r>
          </a:p>
        </p:txBody>
      </p:sp>
      <p:sp>
        <p:nvSpPr>
          <p:cNvPr id="646168" name="Line 24"/>
          <p:cNvSpPr>
            <a:spLocks noChangeShapeType="1"/>
          </p:cNvSpPr>
          <p:nvPr/>
        </p:nvSpPr>
        <p:spPr bwMode="auto">
          <a:xfrm>
            <a:off x="4500563" y="2565400"/>
            <a:ext cx="3529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3"/>
          <p:cNvSpPr>
            <a:spLocks noGrp="1"/>
          </p:cNvSpPr>
          <p:nvPr>
            <p:ph type="sldNum" sz="quarter" idx="10"/>
          </p:nvPr>
        </p:nvSpPr>
        <p:spPr/>
        <p:txBody>
          <a:bodyPr/>
          <a:lstStyle/>
          <a:p>
            <a:fld id="{7FCCDC51-26CA-4A43-8608-70AF471609DB}" type="slidenum">
              <a:rPr lang="en-US" altLang="ja-JP"/>
              <a:pPr/>
              <a:t>79</a:t>
            </a:fld>
            <a:endParaRPr lang="en-US" altLang="ja-JP"/>
          </a:p>
        </p:txBody>
      </p:sp>
      <p:sp>
        <p:nvSpPr>
          <p:cNvPr id="760834" name="Rectangle 2"/>
          <p:cNvSpPr>
            <a:spLocks noChangeArrowheads="1"/>
          </p:cNvSpPr>
          <p:nvPr/>
        </p:nvSpPr>
        <p:spPr bwMode="auto">
          <a:xfrm>
            <a:off x="782638" y="1944688"/>
            <a:ext cx="3097212" cy="1123950"/>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60835" name="Rectangle 3"/>
          <p:cNvSpPr>
            <a:spLocks noGrp="1" noChangeArrowheads="1"/>
          </p:cNvSpPr>
          <p:nvPr>
            <p:ph type="title"/>
          </p:nvPr>
        </p:nvSpPr>
        <p:spPr>
          <a:xfrm>
            <a:off x="457200" y="454025"/>
            <a:ext cx="8218488" cy="457200"/>
          </a:xfrm>
        </p:spPr>
        <p:txBody>
          <a:bodyPr/>
          <a:lstStyle/>
          <a:p>
            <a:r>
              <a:rPr lang="ja-JP" altLang="en-US"/>
              <a:t>デザイン　～色の基礎知識</a:t>
            </a:r>
          </a:p>
        </p:txBody>
      </p:sp>
      <p:sp>
        <p:nvSpPr>
          <p:cNvPr id="760836" name="Rectangle 4"/>
          <p:cNvSpPr>
            <a:spLocks noGrp="1" noChangeArrowheads="1"/>
          </p:cNvSpPr>
          <p:nvPr>
            <p:ph type="body" idx="1"/>
          </p:nvPr>
        </p:nvSpPr>
        <p:spPr>
          <a:xfrm>
            <a:off x="457200" y="1128713"/>
            <a:ext cx="8229600" cy="641350"/>
          </a:xfrm>
        </p:spPr>
        <p:txBody>
          <a:bodyPr/>
          <a:lstStyle/>
          <a:p>
            <a:r>
              <a:rPr lang="ja-JP" altLang="en-US"/>
              <a:t>見やすい配色に基づいて色を使用することで、バランスのとれた色づかいのスライドになる。</a:t>
            </a:r>
          </a:p>
        </p:txBody>
      </p:sp>
      <p:grpSp>
        <p:nvGrpSpPr>
          <p:cNvPr id="760838" name="Group 6"/>
          <p:cNvGrpSpPr>
            <a:grpSpLocks/>
          </p:cNvGrpSpPr>
          <p:nvPr/>
        </p:nvGrpSpPr>
        <p:grpSpPr bwMode="auto">
          <a:xfrm>
            <a:off x="827088" y="3141663"/>
            <a:ext cx="2906712" cy="3511550"/>
            <a:chOff x="281" y="1117"/>
            <a:chExt cx="2337" cy="2767"/>
          </a:xfrm>
        </p:grpSpPr>
        <p:pic>
          <p:nvPicPr>
            <p:cNvPr id="760839" name="Picture 7"/>
            <p:cNvPicPr>
              <a:picLocks noChangeAspect="1" noChangeArrowheads="1"/>
            </p:cNvPicPr>
            <p:nvPr/>
          </p:nvPicPr>
          <p:blipFill>
            <a:blip r:embed="rId2">
              <a:extLst>
                <a:ext uri="{28A0092B-C50C-407E-A947-70E740481C1C}">
                  <a14:useLocalDpi xmlns:a14="http://schemas.microsoft.com/office/drawing/2010/main" val="0"/>
                </a:ext>
              </a:extLst>
            </a:blip>
            <a:srcRect t="22905"/>
            <a:stretch>
              <a:fillRect/>
            </a:stretch>
          </p:blipFill>
          <p:spPr bwMode="auto">
            <a:xfrm>
              <a:off x="385" y="1117"/>
              <a:ext cx="2233" cy="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0840" name="Oval 8"/>
            <p:cNvSpPr>
              <a:spLocks noChangeArrowheads="1"/>
            </p:cNvSpPr>
            <p:nvPr/>
          </p:nvSpPr>
          <p:spPr bwMode="auto">
            <a:xfrm>
              <a:off x="281" y="3566"/>
              <a:ext cx="589" cy="168"/>
            </a:xfrm>
            <a:prstGeom prst="ellipse">
              <a:avLst/>
            </a:prstGeom>
            <a:noFill/>
            <a:ln w="19050">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0841" name="Line 9"/>
            <p:cNvSpPr>
              <a:spLocks noChangeShapeType="1"/>
            </p:cNvSpPr>
            <p:nvPr/>
          </p:nvSpPr>
          <p:spPr bwMode="auto">
            <a:xfrm flipV="1">
              <a:off x="657" y="1738"/>
              <a:ext cx="1225" cy="1134"/>
            </a:xfrm>
            <a:prstGeom prst="line">
              <a:avLst/>
            </a:prstGeom>
            <a:noFill/>
            <a:ln w="28575" cap="rnd">
              <a:solidFill>
                <a:schemeClr val="folHlink"/>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760842" name="Line 10"/>
            <p:cNvSpPr>
              <a:spLocks noChangeShapeType="1"/>
            </p:cNvSpPr>
            <p:nvPr/>
          </p:nvSpPr>
          <p:spPr bwMode="auto">
            <a:xfrm flipH="1" flipV="1">
              <a:off x="340" y="2147"/>
              <a:ext cx="1678" cy="317"/>
            </a:xfrm>
            <a:prstGeom prst="line">
              <a:avLst/>
            </a:prstGeom>
            <a:noFill/>
            <a:ln w="28575" cap="rnd">
              <a:solidFill>
                <a:schemeClr val="folHlink"/>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760843" name="Line 11"/>
            <p:cNvSpPr>
              <a:spLocks noChangeShapeType="1"/>
            </p:cNvSpPr>
            <p:nvPr/>
          </p:nvSpPr>
          <p:spPr bwMode="auto">
            <a:xfrm flipV="1">
              <a:off x="1020" y="1557"/>
              <a:ext cx="454" cy="1406"/>
            </a:xfrm>
            <a:prstGeom prst="line">
              <a:avLst/>
            </a:prstGeom>
            <a:noFill/>
            <a:ln w="28575" cap="rnd">
              <a:solidFill>
                <a:schemeClr val="folHlink"/>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760844" name="Line 12"/>
            <p:cNvSpPr>
              <a:spLocks noChangeShapeType="1"/>
            </p:cNvSpPr>
            <p:nvPr/>
          </p:nvSpPr>
          <p:spPr bwMode="auto">
            <a:xfrm flipH="1" flipV="1">
              <a:off x="657" y="1648"/>
              <a:ext cx="998" cy="1270"/>
            </a:xfrm>
            <a:prstGeom prst="line">
              <a:avLst/>
            </a:prstGeom>
            <a:noFill/>
            <a:ln w="28575" cap="rnd">
              <a:solidFill>
                <a:schemeClr val="folHlink"/>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grpSp>
      <p:pic>
        <p:nvPicPr>
          <p:cNvPr id="76084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75" y="2244725"/>
            <a:ext cx="796925" cy="79692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084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163" y="2238375"/>
            <a:ext cx="712787" cy="7905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084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194050"/>
            <a:ext cx="1057275" cy="11715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0848"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1513" y="3194050"/>
            <a:ext cx="1171575" cy="11715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084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8975" y="5137150"/>
            <a:ext cx="1171575" cy="11715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085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1863" y="5137150"/>
            <a:ext cx="1171575" cy="11715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0851"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1725" y="5084763"/>
            <a:ext cx="1171575" cy="11715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0852" name="Text Box 20"/>
          <p:cNvSpPr txBox="1">
            <a:spLocks noChangeArrowheads="1"/>
          </p:cNvSpPr>
          <p:nvPr/>
        </p:nvSpPr>
        <p:spPr bwMode="auto">
          <a:xfrm>
            <a:off x="1155700" y="1960563"/>
            <a:ext cx="674688" cy="274637"/>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a:latin typeface="ＭＳ Ｐゴシック" pitchFamily="50" charset="-128"/>
              </a:rPr>
              <a:t>色相環</a:t>
            </a:r>
          </a:p>
        </p:txBody>
      </p:sp>
      <p:sp>
        <p:nvSpPr>
          <p:cNvPr id="760853" name="Text Box 21"/>
          <p:cNvSpPr txBox="1">
            <a:spLocks noChangeArrowheads="1"/>
          </p:cNvSpPr>
          <p:nvPr/>
        </p:nvSpPr>
        <p:spPr bwMode="auto">
          <a:xfrm>
            <a:off x="2855913" y="1965325"/>
            <a:ext cx="674687"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a:latin typeface="ＭＳ Ｐゴシック" pitchFamily="50" charset="-128"/>
              </a:rPr>
              <a:t>三原色</a:t>
            </a:r>
          </a:p>
        </p:txBody>
      </p:sp>
      <p:sp>
        <p:nvSpPr>
          <p:cNvPr id="760854" name="Text Box 22"/>
          <p:cNvSpPr txBox="1">
            <a:spLocks noChangeArrowheads="1"/>
          </p:cNvSpPr>
          <p:nvPr/>
        </p:nvSpPr>
        <p:spPr bwMode="auto">
          <a:xfrm>
            <a:off x="4427538" y="2755900"/>
            <a:ext cx="2305050" cy="457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a:latin typeface="ＭＳ Ｐゴシック" pitchFamily="50" charset="-128"/>
              </a:rPr>
              <a:t>二次色</a:t>
            </a:r>
            <a:br>
              <a:rPr lang="ja-JP" altLang="en-US" sz="1200">
                <a:latin typeface="ＭＳ Ｐゴシック" pitchFamily="50" charset="-128"/>
              </a:rPr>
            </a:br>
            <a:r>
              <a:rPr lang="ja-JP" altLang="en-US" sz="1200">
                <a:latin typeface="ＭＳ Ｐゴシック" pitchFamily="50" charset="-128"/>
              </a:rPr>
              <a:t>（対角線上の二色を合わせた色）</a:t>
            </a:r>
          </a:p>
        </p:txBody>
      </p:sp>
      <p:sp>
        <p:nvSpPr>
          <p:cNvPr id="760855" name="Text Box 23"/>
          <p:cNvSpPr txBox="1">
            <a:spLocks noChangeArrowheads="1"/>
          </p:cNvSpPr>
          <p:nvPr/>
        </p:nvSpPr>
        <p:spPr bwMode="auto">
          <a:xfrm>
            <a:off x="6948488" y="2744788"/>
            <a:ext cx="1439862" cy="457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a:latin typeface="ＭＳ Ｐゴシック" pitchFamily="50" charset="-128"/>
              </a:rPr>
              <a:t>三次色</a:t>
            </a:r>
            <a:br>
              <a:rPr lang="ja-JP" altLang="en-US" sz="1200">
                <a:latin typeface="ＭＳ Ｐゴシック" pitchFamily="50" charset="-128"/>
              </a:rPr>
            </a:br>
            <a:r>
              <a:rPr lang="ja-JP" altLang="en-US" sz="1200">
                <a:latin typeface="ＭＳ Ｐゴシック" pitchFamily="50" charset="-128"/>
              </a:rPr>
              <a:t>（二次色の中間色）</a:t>
            </a:r>
          </a:p>
        </p:txBody>
      </p:sp>
      <p:sp>
        <p:nvSpPr>
          <p:cNvPr id="760856" name="Text Box 24"/>
          <p:cNvSpPr txBox="1">
            <a:spLocks noChangeArrowheads="1"/>
          </p:cNvSpPr>
          <p:nvPr/>
        </p:nvSpPr>
        <p:spPr bwMode="auto">
          <a:xfrm>
            <a:off x="4356100" y="4741863"/>
            <a:ext cx="1439863" cy="274637"/>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a:latin typeface="ＭＳ Ｐゴシック" pitchFamily="50" charset="-128"/>
              </a:rPr>
              <a:t>類似色</a:t>
            </a:r>
          </a:p>
        </p:txBody>
      </p:sp>
      <p:sp>
        <p:nvSpPr>
          <p:cNvPr id="760857" name="Text Box 25"/>
          <p:cNvSpPr txBox="1">
            <a:spLocks noChangeArrowheads="1"/>
          </p:cNvSpPr>
          <p:nvPr/>
        </p:nvSpPr>
        <p:spPr bwMode="auto">
          <a:xfrm>
            <a:off x="5867400" y="4741863"/>
            <a:ext cx="1439863" cy="274637"/>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a:latin typeface="ＭＳ Ｐゴシック" pitchFamily="50" charset="-128"/>
              </a:rPr>
              <a:t>補色</a:t>
            </a:r>
          </a:p>
        </p:txBody>
      </p:sp>
      <p:sp>
        <p:nvSpPr>
          <p:cNvPr id="760858" name="Text Box 26"/>
          <p:cNvSpPr txBox="1">
            <a:spLocks noChangeArrowheads="1"/>
          </p:cNvSpPr>
          <p:nvPr/>
        </p:nvSpPr>
        <p:spPr bwMode="auto">
          <a:xfrm>
            <a:off x="7307263" y="4581525"/>
            <a:ext cx="1439862" cy="457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200">
                <a:latin typeface="ＭＳ Ｐゴシック" pitchFamily="50" charset="-128"/>
              </a:rPr>
              <a:t>等色相差</a:t>
            </a:r>
            <a:br>
              <a:rPr lang="ja-JP" altLang="en-US" sz="1200">
                <a:latin typeface="ＭＳ Ｐゴシック" pitchFamily="50" charset="-128"/>
              </a:rPr>
            </a:br>
            <a:r>
              <a:rPr lang="ja-JP" altLang="en-US" sz="1200">
                <a:latin typeface="ＭＳ Ｐゴシック" pitchFamily="50" charset="-128"/>
              </a:rPr>
              <a:t>（バランスが良い）</a:t>
            </a:r>
          </a:p>
        </p:txBody>
      </p:sp>
      <p:sp>
        <p:nvSpPr>
          <p:cNvPr id="760859" name="Rectangle 27"/>
          <p:cNvSpPr>
            <a:spLocks noChangeArrowheads="1"/>
          </p:cNvSpPr>
          <p:nvPr/>
        </p:nvSpPr>
        <p:spPr bwMode="auto">
          <a:xfrm>
            <a:off x="5940425" y="2084388"/>
            <a:ext cx="1384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ja-JP" altLang="en-US" sz="1600">
                <a:latin typeface="ＭＳ Ｐゴシック" pitchFamily="50" charset="-128"/>
              </a:rPr>
              <a:t>見やすい配色</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スライド番号プレースホルダー 3"/>
          <p:cNvSpPr>
            <a:spLocks noGrp="1"/>
          </p:cNvSpPr>
          <p:nvPr>
            <p:ph type="sldNum" sz="quarter" idx="10"/>
          </p:nvPr>
        </p:nvSpPr>
        <p:spPr/>
        <p:txBody>
          <a:bodyPr/>
          <a:lstStyle/>
          <a:p>
            <a:fld id="{18444387-D673-48DF-B0B1-4A88C69CDC90}" type="slidenum">
              <a:rPr lang="en-US" altLang="ja-JP"/>
              <a:pPr/>
              <a:t>80</a:t>
            </a:fld>
            <a:endParaRPr lang="en-US" altLang="ja-JP"/>
          </a:p>
        </p:txBody>
      </p:sp>
      <p:sp>
        <p:nvSpPr>
          <p:cNvPr id="761858" name="Rectangle 2"/>
          <p:cNvSpPr>
            <a:spLocks noChangeArrowheads="1"/>
          </p:cNvSpPr>
          <p:nvPr/>
        </p:nvSpPr>
        <p:spPr bwMode="auto">
          <a:xfrm>
            <a:off x="395288" y="2070100"/>
            <a:ext cx="3382962" cy="4454525"/>
          </a:xfrm>
          <a:prstGeom prst="rect">
            <a:avLst/>
          </a:prstGeom>
          <a:solidFill>
            <a:schemeClr val="bg1"/>
          </a:solidFill>
          <a:ln w="12700"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61859" name="Rectangle 3"/>
          <p:cNvSpPr>
            <a:spLocks noGrp="1" noChangeArrowheads="1"/>
          </p:cNvSpPr>
          <p:nvPr>
            <p:ph type="title"/>
          </p:nvPr>
        </p:nvSpPr>
        <p:spPr>
          <a:xfrm>
            <a:off x="457200" y="454025"/>
            <a:ext cx="8218488" cy="457200"/>
          </a:xfrm>
        </p:spPr>
        <p:txBody>
          <a:bodyPr/>
          <a:lstStyle/>
          <a:p>
            <a:r>
              <a:rPr lang="ja-JP" altLang="en-US"/>
              <a:t>デザイン　～配色技術</a:t>
            </a:r>
          </a:p>
        </p:txBody>
      </p:sp>
      <p:pic>
        <p:nvPicPr>
          <p:cNvPr id="7618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546350"/>
            <a:ext cx="2574925" cy="28479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1862" name="Line 6"/>
          <p:cNvSpPr>
            <a:spLocks noChangeShapeType="1"/>
          </p:cNvSpPr>
          <p:nvPr/>
        </p:nvSpPr>
        <p:spPr bwMode="auto">
          <a:xfrm flipH="1">
            <a:off x="1403350" y="4273550"/>
            <a:ext cx="215900" cy="1201738"/>
          </a:xfrm>
          <a:prstGeom prst="line">
            <a:avLst/>
          </a:prstGeom>
          <a:noFill/>
          <a:ln w="9525">
            <a:solidFill>
              <a:srgbClr val="AA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761863" name="Text Box 7"/>
          <p:cNvSpPr txBox="1">
            <a:spLocks noChangeArrowheads="1"/>
          </p:cNvSpPr>
          <p:nvPr/>
        </p:nvSpPr>
        <p:spPr bwMode="auto">
          <a:xfrm>
            <a:off x="688975" y="5521325"/>
            <a:ext cx="2852738" cy="91598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50000"/>
              </a:spcBef>
            </a:pPr>
            <a:r>
              <a:rPr lang="en-US" altLang="ja-JP"/>
              <a:t>HSL</a:t>
            </a:r>
            <a:r>
              <a:rPr lang="ja-JP" altLang="en-US">
                <a:latin typeface="ＭＳ Ｐゴシック" pitchFamily="50" charset="-128"/>
              </a:rPr>
              <a:t>（色の三属性）</a:t>
            </a:r>
            <a:br>
              <a:rPr lang="ja-JP" altLang="en-US">
                <a:latin typeface="ＭＳ Ｐゴシック" pitchFamily="50" charset="-128"/>
              </a:rPr>
            </a:br>
            <a:r>
              <a:rPr lang="ja-JP" altLang="en-US">
                <a:latin typeface="ＭＳ Ｐゴシック" pitchFamily="50" charset="-128"/>
              </a:rPr>
              <a:t>　　・</a:t>
            </a:r>
            <a:r>
              <a:rPr lang="en-US" altLang="ja-JP"/>
              <a:t>Hue</a:t>
            </a:r>
            <a:r>
              <a:rPr lang="ja-JP" altLang="en-US">
                <a:latin typeface="ＭＳ Ｐゴシック" pitchFamily="50" charset="-128"/>
              </a:rPr>
              <a:t>（色相）</a:t>
            </a:r>
            <a:br>
              <a:rPr lang="ja-JP" altLang="en-US">
                <a:latin typeface="ＭＳ Ｐゴシック" pitchFamily="50" charset="-128"/>
              </a:rPr>
            </a:br>
            <a:r>
              <a:rPr lang="ja-JP" altLang="en-US">
                <a:latin typeface="ＭＳ Ｐゴシック" pitchFamily="50" charset="-128"/>
              </a:rPr>
              <a:t>　　・</a:t>
            </a:r>
            <a:r>
              <a:rPr lang="en-US" altLang="ja-JP"/>
              <a:t>Saturation</a:t>
            </a:r>
            <a:r>
              <a:rPr lang="ja-JP" altLang="en-US">
                <a:latin typeface="ＭＳ Ｐゴシック" pitchFamily="50" charset="-128"/>
              </a:rPr>
              <a:t>（彩度）</a:t>
            </a:r>
            <a:br>
              <a:rPr lang="ja-JP" altLang="en-US">
                <a:latin typeface="ＭＳ Ｐゴシック" pitchFamily="50" charset="-128"/>
              </a:rPr>
            </a:br>
            <a:r>
              <a:rPr lang="ja-JP" altLang="en-US">
                <a:latin typeface="ＭＳ Ｐゴシック" pitchFamily="50" charset="-128"/>
              </a:rPr>
              <a:t>　　・</a:t>
            </a:r>
            <a:r>
              <a:rPr lang="en-US" altLang="ja-JP"/>
              <a:t>Luminance</a:t>
            </a:r>
            <a:r>
              <a:rPr lang="ja-JP" altLang="en-US">
                <a:latin typeface="ＭＳ Ｐゴシック" pitchFamily="50" charset="-128"/>
              </a:rPr>
              <a:t>（明度）</a:t>
            </a:r>
          </a:p>
        </p:txBody>
      </p:sp>
      <p:sp>
        <p:nvSpPr>
          <p:cNvPr id="761864" name="Text Box 8"/>
          <p:cNvSpPr txBox="1">
            <a:spLocks noChangeArrowheads="1"/>
          </p:cNvSpPr>
          <p:nvPr/>
        </p:nvSpPr>
        <p:spPr bwMode="auto">
          <a:xfrm>
            <a:off x="1639888" y="3089275"/>
            <a:ext cx="506412" cy="184150"/>
          </a:xfrm>
          <a:prstGeom prst="rect">
            <a:avLst/>
          </a:prstGeom>
          <a:solidFill>
            <a:srgbClr val="FFFF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ja-JP" altLang="en-US" sz="1200">
                <a:latin typeface="ＭＳ Ｐゴシック" pitchFamily="50" charset="-128"/>
              </a:rPr>
              <a:t>色相</a:t>
            </a:r>
          </a:p>
        </p:txBody>
      </p:sp>
      <p:sp>
        <p:nvSpPr>
          <p:cNvPr id="761865" name="Line 9"/>
          <p:cNvSpPr>
            <a:spLocks noChangeShapeType="1"/>
          </p:cNvSpPr>
          <p:nvPr/>
        </p:nvSpPr>
        <p:spPr bwMode="auto">
          <a:xfrm>
            <a:off x="755650" y="3322638"/>
            <a:ext cx="1517650" cy="0"/>
          </a:xfrm>
          <a:prstGeom prst="line">
            <a:avLst/>
          </a:prstGeom>
          <a:noFill/>
          <a:ln w="2857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761866" name="Line 10"/>
          <p:cNvSpPr>
            <a:spLocks noChangeShapeType="1"/>
          </p:cNvSpPr>
          <p:nvPr/>
        </p:nvSpPr>
        <p:spPr bwMode="auto">
          <a:xfrm flipV="1">
            <a:off x="1387475" y="3201988"/>
            <a:ext cx="0" cy="1163637"/>
          </a:xfrm>
          <a:prstGeom prst="line">
            <a:avLst/>
          </a:prstGeom>
          <a:noFill/>
          <a:ln w="2857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761867" name="Text Box 11"/>
          <p:cNvSpPr txBox="1">
            <a:spLocks noChangeArrowheads="1"/>
          </p:cNvSpPr>
          <p:nvPr/>
        </p:nvSpPr>
        <p:spPr bwMode="auto">
          <a:xfrm>
            <a:off x="1196975" y="3997325"/>
            <a:ext cx="506413" cy="184150"/>
          </a:xfrm>
          <a:prstGeom prst="rect">
            <a:avLst/>
          </a:prstGeom>
          <a:solidFill>
            <a:srgbClr val="FFFF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ja-JP" altLang="en-US" sz="1200">
                <a:latin typeface="ＭＳ Ｐゴシック" pitchFamily="50" charset="-128"/>
              </a:rPr>
              <a:t>彩度</a:t>
            </a:r>
          </a:p>
        </p:txBody>
      </p:sp>
      <p:sp>
        <p:nvSpPr>
          <p:cNvPr id="761868" name="Line 12"/>
          <p:cNvSpPr>
            <a:spLocks noChangeShapeType="1"/>
          </p:cNvSpPr>
          <p:nvPr/>
        </p:nvSpPr>
        <p:spPr bwMode="auto">
          <a:xfrm flipV="1">
            <a:off x="2525713" y="3260725"/>
            <a:ext cx="0" cy="1165225"/>
          </a:xfrm>
          <a:prstGeom prst="line">
            <a:avLst/>
          </a:prstGeom>
          <a:noFill/>
          <a:ln w="2857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761869" name="Text Box 13"/>
          <p:cNvSpPr txBox="1">
            <a:spLocks noChangeArrowheads="1"/>
          </p:cNvSpPr>
          <p:nvPr/>
        </p:nvSpPr>
        <p:spPr bwMode="auto">
          <a:xfrm>
            <a:off x="2462213" y="3875088"/>
            <a:ext cx="506412" cy="184150"/>
          </a:xfrm>
          <a:prstGeom prst="rect">
            <a:avLst/>
          </a:prstGeom>
          <a:solidFill>
            <a:srgbClr val="FFFF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ja-JP" altLang="en-US" sz="1200">
                <a:latin typeface="ＭＳ Ｐゴシック" pitchFamily="50" charset="-128"/>
              </a:rPr>
              <a:t>明度</a:t>
            </a:r>
          </a:p>
        </p:txBody>
      </p:sp>
      <p:grpSp>
        <p:nvGrpSpPr>
          <p:cNvPr id="761870" name="Group 14"/>
          <p:cNvGrpSpPr>
            <a:grpSpLocks/>
          </p:cNvGrpSpPr>
          <p:nvPr/>
        </p:nvGrpSpPr>
        <p:grpSpPr bwMode="auto">
          <a:xfrm>
            <a:off x="4206875" y="2068513"/>
            <a:ext cx="1654175" cy="1919287"/>
            <a:chOff x="3243" y="1072"/>
            <a:chExt cx="1314" cy="1406"/>
          </a:xfrm>
        </p:grpSpPr>
        <p:pic>
          <p:nvPicPr>
            <p:cNvPr id="76187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 y="1072"/>
              <a:ext cx="1235" cy="1406"/>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1872" name="AutoShape 16"/>
            <p:cNvSpPr>
              <a:spLocks noChangeArrowheads="1"/>
            </p:cNvSpPr>
            <p:nvPr/>
          </p:nvSpPr>
          <p:spPr bwMode="auto">
            <a:xfrm>
              <a:off x="3243" y="1435"/>
              <a:ext cx="816" cy="91"/>
            </a:xfrm>
            <a:prstGeom prst="roundRect">
              <a:avLst>
                <a:gd name="adj" fmla="val 16667"/>
              </a:avLst>
            </a:prstGeom>
            <a:noFill/>
            <a:ln w="28575" algn="ctr">
              <a:solidFill>
                <a:schemeClr val="tx1"/>
              </a:solidFill>
              <a:prstDash val="sysDot"/>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761873" name="AutoShape 17"/>
            <p:cNvSpPr>
              <a:spLocks noChangeArrowheads="1"/>
            </p:cNvSpPr>
            <p:nvPr/>
          </p:nvSpPr>
          <p:spPr bwMode="auto">
            <a:xfrm rot="5400000">
              <a:off x="4037" y="1502"/>
              <a:ext cx="136" cy="91"/>
            </a:xfrm>
            <a:prstGeom prst="roundRect">
              <a:avLst>
                <a:gd name="adj" fmla="val 50000"/>
              </a:avLst>
            </a:prstGeom>
            <a:noFill/>
            <a:ln w="28575" algn="ctr">
              <a:solidFill>
                <a:schemeClr val="tx1"/>
              </a:solidFill>
              <a:prstDash val="sysDot"/>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grpSp>
        <p:nvGrpSpPr>
          <p:cNvPr id="761874" name="Group 18"/>
          <p:cNvGrpSpPr>
            <a:grpSpLocks/>
          </p:cNvGrpSpPr>
          <p:nvPr/>
        </p:nvGrpSpPr>
        <p:grpSpPr bwMode="auto">
          <a:xfrm>
            <a:off x="4298950" y="4441825"/>
            <a:ext cx="1554163" cy="2041525"/>
            <a:chOff x="3334" y="2523"/>
            <a:chExt cx="1234" cy="1496"/>
          </a:xfrm>
        </p:grpSpPr>
        <p:pic>
          <p:nvPicPr>
            <p:cNvPr id="76187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 y="2613"/>
              <a:ext cx="1234" cy="1406"/>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1876" name="AutoShape 20"/>
            <p:cNvSpPr>
              <a:spLocks noChangeArrowheads="1"/>
            </p:cNvSpPr>
            <p:nvPr/>
          </p:nvSpPr>
          <p:spPr bwMode="auto">
            <a:xfrm rot="5400000">
              <a:off x="2993" y="2909"/>
              <a:ext cx="907" cy="136"/>
            </a:xfrm>
            <a:prstGeom prst="roundRect">
              <a:avLst>
                <a:gd name="adj" fmla="val 50000"/>
              </a:avLst>
            </a:prstGeom>
            <a:noFill/>
            <a:ln w="28575" algn="ctr">
              <a:solidFill>
                <a:schemeClr val="tx1"/>
              </a:solidFill>
              <a:prstDash val="sysDot"/>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77" name="AutoShape 21"/>
            <p:cNvSpPr>
              <a:spLocks noChangeArrowheads="1"/>
            </p:cNvSpPr>
            <p:nvPr/>
          </p:nvSpPr>
          <p:spPr bwMode="auto">
            <a:xfrm rot="5400000">
              <a:off x="3968" y="2931"/>
              <a:ext cx="273" cy="91"/>
            </a:xfrm>
            <a:prstGeom prst="roundRect">
              <a:avLst>
                <a:gd name="adj" fmla="val 50000"/>
              </a:avLst>
            </a:prstGeom>
            <a:noFill/>
            <a:ln w="28575" algn="ctr">
              <a:solidFill>
                <a:schemeClr val="tx1"/>
              </a:solidFill>
              <a:prstDash val="sysDot"/>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sp>
        <p:nvSpPr>
          <p:cNvPr id="761878" name="Text Box 22"/>
          <p:cNvSpPr txBox="1">
            <a:spLocks noChangeArrowheads="1"/>
          </p:cNvSpPr>
          <p:nvPr/>
        </p:nvSpPr>
        <p:spPr bwMode="auto">
          <a:xfrm>
            <a:off x="6078538" y="2060575"/>
            <a:ext cx="2808287" cy="342900"/>
          </a:xfrm>
          <a:prstGeom prst="rect">
            <a:avLst/>
          </a:prstGeom>
          <a:solidFill>
            <a:srgbClr val="FFFF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50000"/>
              </a:lnSpc>
              <a:spcBef>
                <a:spcPct val="50000"/>
              </a:spcBef>
            </a:pPr>
            <a:r>
              <a:rPr lang="ja-JP" altLang="en-US">
                <a:latin typeface="ＭＳ Ｐゴシック" pitchFamily="50" charset="-128"/>
              </a:rPr>
              <a:t>彩度：狭い　明度：狭い　色相：広い</a:t>
            </a:r>
          </a:p>
        </p:txBody>
      </p:sp>
      <p:sp>
        <p:nvSpPr>
          <p:cNvPr id="761879" name="Text Box 23"/>
          <p:cNvSpPr txBox="1">
            <a:spLocks noChangeArrowheads="1"/>
          </p:cNvSpPr>
          <p:nvPr/>
        </p:nvSpPr>
        <p:spPr bwMode="auto">
          <a:xfrm>
            <a:off x="6078538" y="4551363"/>
            <a:ext cx="2808287" cy="344487"/>
          </a:xfrm>
          <a:prstGeom prst="rect">
            <a:avLst/>
          </a:prstGeom>
          <a:solidFill>
            <a:srgbClr val="FFFF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50000"/>
              </a:lnSpc>
              <a:spcBef>
                <a:spcPct val="50000"/>
              </a:spcBef>
            </a:pPr>
            <a:r>
              <a:rPr lang="ja-JP" altLang="en-US">
                <a:latin typeface="ＭＳ Ｐゴシック" pitchFamily="50" charset="-128"/>
              </a:rPr>
              <a:t>彩度：広い　明度：広い　色相：狭い</a:t>
            </a:r>
          </a:p>
        </p:txBody>
      </p:sp>
      <p:sp>
        <p:nvSpPr>
          <p:cNvPr id="761880" name="Rectangle 24"/>
          <p:cNvSpPr>
            <a:spLocks noChangeArrowheads="1"/>
          </p:cNvSpPr>
          <p:nvPr/>
        </p:nvSpPr>
        <p:spPr bwMode="auto">
          <a:xfrm>
            <a:off x="7732713" y="2592388"/>
            <a:ext cx="503237" cy="504825"/>
          </a:xfrm>
          <a:prstGeom prst="rect">
            <a:avLst/>
          </a:prstGeom>
          <a:solidFill>
            <a:srgbClr val="6EA6F8"/>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81" name="Rectangle 25"/>
          <p:cNvSpPr>
            <a:spLocks noChangeArrowheads="1"/>
          </p:cNvSpPr>
          <p:nvPr/>
        </p:nvSpPr>
        <p:spPr bwMode="auto">
          <a:xfrm>
            <a:off x="7158038" y="2592388"/>
            <a:ext cx="503237" cy="504825"/>
          </a:xfrm>
          <a:prstGeom prst="rect">
            <a:avLst/>
          </a:prstGeom>
          <a:solidFill>
            <a:srgbClr val="D8F373"/>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82" name="Rectangle 26"/>
          <p:cNvSpPr>
            <a:spLocks noChangeArrowheads="1"/>
          </p:cNvSpPr>
          <p:nvPr/>
        </p:nvSpPr>
        <p:spPr bwMode="auto">
          <a:xfrm>
            <a:off x="6581775" y="2592388"/>
            <a:ext cx="503238" cy="504825"/>
          </a:xfrm>
          <a:prstGeom prst="rect">
            <a:avLst/>
          </a:prstGeom>
          <a:solidFill>
            <a:srgbClr val="F86E6E"/>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83" name="Rectangle 27"/>
          <p:cNvSpPr>
            <a:spLocks noChangeArrowheads="1"/>
          </p:cNvSpPr>
          <p:nvPr/>
        </p:nvSpPr>
        <p:spPr bwMode="auto">
          <a:xfrm>
            <a:off x="7732713" y="3168650"/>
            <a:ext cx="503237" cy="504825"/>
          </a:xfrm>
          <a:prstGeom prst="rect">
            <a:avLst/>
          </a:prstGeom>
          <a:solidFill>
            <a:srgbClr val="F86EB6"/>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84" name="Rectangle 28"/>
          <p:cNvSpPr>
            <a:spLocks noChangeArrowheads="1"/>
          </p:cNvSpPr>
          <p:nvPr/>
        </p:nvSpPr>
        <p:spPr bwMode="auto">
          <a:xfrm>
            <a:off x="7158038" y="3168650"/>
            <a:ext cx="503237" cy="504825"/>
          </a:xfrm>
          <a:prstGeom prst="rect">
            <a:avLst/>
          </a:prstGeom>
          <a:solidFill>
            <a:srgbClr val="ED6FF7"/>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85" name="Rectangle 29"/>
          <p:cNvSpPr>
            <a:spLocks noChangeArrowheads="1"/>
          </p:cNvSpPr>
          <p:nvPr/>
        </p:nvSpPr>
        <p:spPr bwMode="auto">
          <a:xfrm>
            <a:off x="6581775" y="3168650"/>
            <a:ext cx="503238" cy="504825"/>
          </a:xfrm>
          <a:prstGeom prst="rect">
            <a:avLst/>
          </a:prstGeom>
          <a:solidFill>
            <a:srgbClr val="826EF8"/>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86" name="Rectangle 30"/>
          <p:cNvSpPr>
            <a:spLocks noChangeArrowheads="1"/>
          </p:cNvSpPr>
          <p:nvPr/>
        </p:nvSpPr>
        <p:spPr bwMode="auto">
          <a:xfrm>
            <a:off x="6581775" y="5053013"/>
            <a:ext cx="503238" cy="504825"/>
          </a:xfrm>
          <a:prstGeom prst="rect">
            <a:avLst/>
          </a:prstGeom>
          <a:solidFill>
            <a:srgbClr val="472EDE"/>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87" name="Rectangle 31"/>
          <p:cNvSpPr>
            <a:spLocks noChangeArrowheads="1"/>
          </p:cNvSpPr>
          <p:nvPr/>
        </p:nvSpPr>
        <p:spPr bwMode="auto">
          <a:xfrm>
            <a:off x="7732713" y="5053013"/>
            <a:ext cx="503237" cy="504825"/>
          </a:xfrm>
          <a:prstGeom prst="rect">
            <a:avLst/>
          </a:prstGeom>
          <a:solidFill>
            <a:srgbClr val="8573F3"/>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88" name="Rectangle 32"/>
          <p:cNvSpPr>
            <a:spLocks noChangeArrowheads="1"/>
          </p:cNvSpPr>
          <p:nvPr/>
        </p:nvSpPr>
        <p:spPr bwMode="auto">
          <a:xfrm>
            <a:off x="7158038" y="5053013"/>
            <a:ext cx="503237" cy="504825"/>
          </a:xfrm>
          <a:prstGeom prst="rect">
            <a:avLst/>
          </a:prstGeom>
          <a:solidFill>
            <a:srgbClr val="6452CE"/>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89" name="Rectangle 33"/>
          <p:cNvSpPr>
            <a:spLocks noChangeArrowheads="1"/>
          </p:cNvSpPr>
          <p:nvPr/>
        </p:nvSpPr>
        <p:spPr bwMode="auto">
          <a:xfrm>
            <a:off x="7732713" y="5629275"/>
            <a:ext cx="503237" cy="504825"/>
          </a:xfrm>
          <a:prstGeom prst="rect">
            <a:avLst/>
          </a:prstGeom>
          <a:solidFill>
            <a:srgbClr val="E9E7F3"/>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90" name="Rectangle 34"/>
          <p:cNvSpPr>
            <a:spLocks noChangeArrowheads="1"/>
          </p:cNvSpPr>
          <p:nvPr/>
        </p:nvSpPr>
        <p:spPr bwMode="auto">
          <a:xfrm>
            <a:off x="7158038" y="5629275"/>
            <a:ext cx="503237" cy="504825"/>
          </a:xfrm>
          <a:prstGeom prst="rect">
            <a:avLst/>
          </a:prstGeom>
          <a:solidFill>
            <a:srgbClr val="C8C3E3"/>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91" name="Rectangle 35"/>
          <p:cNvSpPr>
            <a:spLocks noChangeArrowheads="1"/>
          </p:cNvSpPr>
          <p:nvPr/>
        </p:nvSpPr>
        <p:spPr bwMode="auto">
          <a:xfrm>
            <a:off x="6581775" y="5629275"/>
            <a:ext cx="503238" cy="504825"/>
          </a:xfrm>
          <a:prstGeom prst="rect">
            <a:avLst/>
          </a:prstGeom>
          <a:solidFill>
            <a:srgbClr val="ABA2E0"/>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761892" name="Text Box 36"/>
          <p:cNvSpPr txBox="1">
            <a:spLocks noChangeArrowheads="1"/>
          </p:cNvSpPr>
          <p:nvPr/>
        </p:nvSpPr>
        <p:spPr bwMode="auto">
          <a:xfrm>
            <a:off x="6300788" y="6178550"/>
            <a:ext cx="2238375"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1200">
                <a:latin typeface="ＭＳ Ｐゴシック" pitchFamily="50" charset="-128"/>
              </a:rPr>
              <a:t>（段階や変遷を表す図に最適）</a:t>
            </a:r>
          </a:p>
        </p:txBody>
      </p:sp>
      <p:sp>
        <p:nvSpPr>
          <p:cNvPr id="761893" name="Text Box 37"/>
          <p:cNvSpPr txBox="1">
            <a:spLocks noChangeArrowheads="1"/>
          </p:cNvSpPr>
          <p:nvPr/>
        </p:nvSpPr>
        <p:spPr bwMode="auto">
          <a:xfrm>
            <a:off x="539750" y="2157413"/>
            <a:ext cx="3024188" cy="3048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latin typeface="ＭＳ Ｐゴシック" pitchFamily="50" charset="-128"/>
              </a:rPr>
              <a:t>配色を変える場合は、「</a:t>
            </a:r>
            <a:r>
              <a:rPr lang="en-US" altLang="ja-JP"/>
              <a:t>HSL</a:t>
            </a:r>
            <a:r>
              <a:rPr lang="ja-JP" altLang="en-US">
                <a:latin typeface="ＭＳ Ｐゴシック" pitchFamily="50" charset="-128"/>
              </a:rPr>
              <a:t>」にする</a:t>
            </a:r>
          </a:p>
        </p:txBody>
      </p:sp>
      <p:sp>
        <p:nvSpPr>
          <p:cNvPr id="761894" name="Rectangle 38"/>
          <p:cNvSpPr>
            <a:spLocks noGrp="1" noChangeArrowheads="1"/>
          </p:cNvSpPr>
          <p:nvPr>
            <p:ph type="body" idx="1"/>
          </p:nvPr>
        </p:nvSpPr>
        <p:spPr>
          <a:xfrm>
            <a:off x="457200" y="1168400"/>
            <a:ext cx="8229600" cy="366713"/>
          </a:xfrm>
          <a:noFill/>
          <a:ln/>
        </p:spPr>
        <p:txBody>
          <a:bodyPr/>
          <a:lstStyle/>
          <a:p>
            <a:r>
              <a:rPr lang="ja-JP" altLang="en-US"/>
              <a:t>以下</a:t>
            </a:r>
            <a:r>
              <a:rPr lang="en-US" altLang="ja-JP"/>
              <a:t>2</a:t>
            </a:r>
            <a:r>
              <a:rPr lang="ja-JP" altLang="en-US"/>
              <a:t>つの方法で色を調整することで、統一感のある配色をつくることができる。</a:t>
            </a:r>
          </a:p>
        </p:txBody>
      </p:sp>
      <p:sp>
        <p:nvSpPr>
          <p:cNvPr id="761895" name="Line 39"/>
          <p:cNvSpPr>
            <a:spLocks noChangeShapeType="1"/>
          </p:cNvSpPr>
          <p:nvPr/>
        </p:nvSpPr>
        <p:spPr bwMode="auto">
          <a:xfrm>
            <a:off x="4140200" y="4203700"/>
            <a:ext cx="4824413"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スライド番号プレースホルダー 3"/>
          <p:cNvSpPr>
            <a:spLocks noGrp="1"/>
          </p:cNvSpPr>
          <p:nvPr>
            <p:ph type="sldNum" sz="quarter" idx="10"/>
          </p:nvPr>
        </p:nvSpPr>
        <p:spPr/>
        <p:txBody>
          <a:bodyPr/>
          <a:lstStyle/>
          <a:p>
            <a:fld id="{E3BA4A80-AACB-4E11-92B7-34A206AE057A}" type="slidenum">
              <a:rPr lang="en-US" altLang="ja-JP"/>
              <a:pPr/>
              <a:t>81</a:t>
            </a:fld>
            <a:endParaRPr lang="en-US" altLang="ja-JP"/>
          </a:p>
        </p:txBody>
      </p:sp>
      <p:sp>
        <p:nvSpPr>
          <p:cNvPr id="762884" name="Rectangle 4"/>
          <p:cNvSpPr>
            <a:spLocks noGrp="1" noChangeArrowheads="1"/>
          </p:cNvSpPr>
          <p:nvPr>
            <p:ph type="title"/>
          </p:nvPr>
        </p:nvSpPr>
        <p:spPr>
          <a:xfrm>
            <a:off x="457200" y="454025"/>
            <a:ext cx="8218488" cy="457200"/>
          </a:xfrm>
        </p:spPr>
        <p:txBody>
          <a:bodyPr/>
          <a:lstStyle/>
          <a:p>
            <a:r>
              <a:rPr lang="ja-JP" altLang="en-US"/>
              <a:t>人間の自然な感覚に従う（</a:t>
            </a:r>
            <a:r>
              <a:rPr lang="en-US" altLang="ja-JP"/>
              <a:t>1/2</a:t>
            </a:r>
            <a:r>
              <a:rPr lang="ja-JP" altLang="en-US"/>
              <a:t>）</a:t>
            </a:r>
          </a:p>
        </p:txBody>
      </p:sp>
      <p:sp>
        <p:nvSpPr>
          <p:cNvPr id="762885" name="Rectangle 5"/>
          <p:cNvSpPr>
            <a:spLocks noGrp="1" noChangeArrowheads="1"/>
          </p:cNvSpPr>
          <p:nvPr>
            <p:ph type="body" idx="1"/>
          </p:nvPr>
        </p:nvSpPr>
        <p:spPr>
          <a:xfrm>
            <a:off x="457200" y="1128713"/>
            <a:ext cx="8229600" cy="641350"/>
          </a:xfrm>
        </p:spPr>
        <p:txBody>
          <a:bodyPr/>
          <a:lstStyle/>
          <a:p>
            <a:r>
              <a:rPr lang="ja-JP" altLang="en-US"/>
              <a:t>人間の自然な感覚に合わせてスライド作成することで、聞き手は負担なくプレゼンテーションを聞くことができる。</a:t>
            </a:r>
          </a:p>
        </p:txBody>
      </p:sp>
      <p:sp>
        <p:nvSpPr>
          <p:cNvPr id="762887" name="Rectangle 7"/>
          <p:cNvSpPr>
            <a:spLocks noChangeArrowheads="1"/>
          </p:cNvSpPr>
          <p:nvPr/>
        </p:nvSpPr>
        <p:spPr bwMode="auto">
          <a:xfrm>
            <a:off x="6029325" y="3884613"/>
            <a:ext cx="273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ja-JP" altLang="en-US" sz="1200">
                <a:latin typeface="ＭＳ Ｐゴシック" pitchFamily="50" charset="-128"/>
              </a:rPr>
              <a:t>人間の自然な視点の移動に沿う</a:t>
            </a:r>
          </a:p>
        </p:txBody>
      </p:sp>
      <p:sp>
        <p:nvSpPr>
          <p:cNvPr id="762888" name="Rectangle 8"/>
          <p:cNvSpPr>
            <a:spLocks noChangeArrowheads="1"/>
          </p:cNvSpPr>
          <p:nvPr/>
        </p:nvSpPr>
        <p:spPr bwMode="auto">
          <a:xfrm>
            <a:off x="6102350" y="6319838"/>
            <a:ext cx="273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ja-JP" altLang="en-US" sz="1200">
                <a:latin typeface="ＭＳ Ｐゴシック" pitchFamily="50" charset="-128"/>
              </a:rPr>
              <a:t>内容と図が合致するように表示する</a:t>
            </a:r>
          </a:p>
        </p:txBody>
      </p:sp>
      <p:sp>
        <p:nvSpPr>
          <p:cNvPr id="762889" name="Rectangle 9"/>
          <p:cNvSpPr>
            <a:spLocks noChangeArrowheads="1"/>
          </p:cNvSpPr>
          <p:nvPr/>
        </p:nvSpPr>
        <p:spPr bwMode="auto">
          <a:xfrm>
            <a:off x="6986588" y="1927225"/>
            <a:ext cx="935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ja-JP" altLang="en-US">
                <a:latin typeface="ＭＳ Ｐゴシック" pitchFamily="50" charset="-128"/>
              </a:rPr>
              <a:t>良い例</a:t>
            </a:r>
          </a:p>
        </p:txBody>
      </p:sp>
      <p:sp>
        <p:nvSpPr>
          <p:cNvPr id="762890" name="Rectangle 10"/>
          <p:cNvSpPr>
            <a:spLocks noChangeArrowheads="1"/>
          </p:cNvSpPr>
          <p:nvPr/>
        </p:nvSpPr>
        <p:spPr bwMode="auto">
          <a:xfrm>
            <a:off x="3829050" y="1927225"/>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ja-JP" altLang="en-US">
                <a:latin typeface="ＭＳ Ｐゴシック" pitchFamily="50" charset="-128"/>
              </a:rPr>
              <a:t>悪い例</a:t>
            </a:r>
          </a:p>
        </p:txBody>
      </p:sp>
      <p:sp>
        <p:nvSpPr>
          <p:cNvPr id="762891" name="Line 11"/>
          <p:cNvSpPr>
            <a:spLocks noChangeShapeType="1"/>
          </p:cNvSpPr>
          <p:nvPr/>
        </p:nvSpPr>
        <p:spPr bwMode="auto">
          <a:xfrm flipV="1">
            <a:off x="412750" y="4248150"/>
            <a:ext cx="8424863"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892" name="AutoShape 12"/>
          <p:cNvSpPr>
            <a:spLocks noChangeArrowheads="1"/>
          </p:cNvSpPr>
          <p:nvPr/>
        </p:nvSpPr>
        <p:spPr bwMode="auto">
          <a:xfrm rot="16197757" flipV="1">
            <a:off x="5348288" y="2770188"/>
            <a:ext cx="1077912" cy="144462"/>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893" name="AutoShape 13"/>
          <p:cNvSpPr>
            <a:spLocks noChangeArrowheads="1"/>
          </p:cNvSpPr>
          <p:nvPr/>
        </p:nvSpPr>
        <p:spPr bwMode="auto">
          <a:xfrm rot="16197757" flipV="1">
            <a:off x="5348288" y="5122863"/>
            <a:ext cx="1077912" cy="144462"/>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894" name="Rectangle 14"/>
          <p:cNvSpPr>
            <a:spLocks noChangeArrowheads="1"/>
          </p:cNvSpPr>
          <p:nvPr/>
        </p:nvSpPr>
        <p:spPr bwMode="auto">
          <a:xfrm>
            <a:off x="6986588" y="4337050"/>
            <a:ext cx="935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ja-JP" altLang="en-US">
                <a:latin typeface="ＭＳ Ｐゴシック" pitchFamily="50" charset="-128"/>
              </a:rPr>
              <a:t>良い例</a:t>
            </a:r>
          </a:p>
        </p:txBody>
      </p:sp>
      <p:sp>
        <p:nvSpPr>
          <p:cNvPr id="762895" name="Rectangle 15"/>
          <p:cNvSpPr>
            <a:spLocks noChangeArrowheads="1"/>
          </p:cNvSpPr>
          <p:nvPr/>
        </p:nvSpPr>
        <p:spPr bwMode="auto">
          <a:xfrm>
            <a:off x="3829050" y="4325938"/>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ja-JP" altLang="en-US">
                <a:latin typeface="ＭＳ Ｐゴシック" pitchFamily="50" charset="-128"/>
              </a:rPr>
              <a:t>悪い例</a:t>
            </a:r>
          </a:p>
        </p:txBody>
      </p:sp>
      <p:sp>
        <p:nvSpPr>
          <p:cNvPr id="762899" name="Rectangle 19"/>
          <p:cNvSpPr>
            <a:spLocks noChangeArrowheads="1"/>
          </p:cNvSpPr>
          <p:nvPr/>
        </p:nvSpPr>
        <p:spPr bwMode="auto">
          <a:xfrm>
            <a:off x="3076575" y="2205038"/>
            <a:ext cx="2463800" cy="1622425"/>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sz="1600"/>
          </a:p>
        </p:txBody>
      </p:sp>
      <p:sp>
        <p:nvSpPr>
          <p:cNvPr id="762900" name="Line 20"/>
          <p:cNvSpPr>
            <a:spLocks noChangeShapeType="1"/>
          </p:cNvSpPr>
          <p:nvPr/>
        </p:nvSpPr>
        <p:spPr bwMode="auto">
          <a:xfrm>
            <a:off x="3074988" y="2509838"/>
            <a:ext cx="2465387" cy="1587"/>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01" name="Line 21"/>
          <p:cNvSpPr>
            <a:spLocks noChangeShapeType="1"/>
          </p:cNvSpPr>
          <p:nvPr/>
        </p:nvSpPr>
        <p:spPr bwMode="auto">
          <a:xfrm flipH="1">
            <a:off x="3292475" y="2647950"/>
            <a:ext cx="2065338" cy="9525"/>
          </a:xfrm>
          <a:prstGeom prst="line">
            <a:avLst/>
          </a:prstGeom>
          <a:noFill/>
          <a:ln w="349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02" name="Rectangle 22"/>
          <p:cNvSpPr>
            <a:spLocks noChangeArrowheads="1"/>
          </p:cNvSpPr>
          <p:nvPr/>
        </p:nvSpPr>
        <p:spPr bwMode="auto">
          <a:xfrm>
            <a:off x="4743450" y="2863850"/>
            <a:ext cx="577850" cy="769938"/>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03" name="Text Box 23"/>
          <p:cNvSpPr txBox="1">
            <a:spLocks noChangeArrowheads="1"/>
          </p:cNvSpPr>
          <p:nvPr/>
        </p:nvSpPr>
        <p:spPr bwMode="auto">
          <a:xfrm>
            <a:off x="3436938" y="2898775"/>
            <a:ext cx="1150937"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en-US" altLang="ja-JP" sz="1200"/>
              <a:t>③</a:t>
            </a:r>
            <a:r>
              <a:rPr lang="ja-JP" altLang="en-US" sz="1200"/>
              <a:t>・・・・・・②・・・・・・①・・・・・・</a:t>
            </a:r>
          </a:p>
        </p:txBody>
      </p:sp>
      <p:sp>
        <p:nvSpPr>
          <p:cNvPr id="762904" name="AutoShape 24"/>
          <p:cNvSpPr>
            <a:spLocks noChangeArrowheads="1"/>
          </p:cNvSpPr>
          <p:nvPr/>
        </p:nvSpPr>
        <p:spPr bwMode="auto">
          <a:xfrm rot="5394448" flipV="1">
            <a:off x="4217194" y="3212306"/>
            <a:ext cx="508000" cy="90488"/>
          </a:xfrm>
          <a:prstGeom prst="triangle">
            <a:avLst>
              <a:gd name="adj" fmla="val 50000"/>
            </a:avLst>
          </a:prstGeom>
          <a:noFill/>
          <a:ln w="9525" algn="ctr">
            <a:solidFill>
              <a:schemeClr val="bg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05" name="Line 25"/>
          <p:cNvSpPr>
            <a:spLocks noChangeShapeType="1"/>
          </p:cNvSpPr>
          <p:nvPr/>
        </p:nvSpPr>
        <p:spPr bwMode="auto">
          <a:xfrm flipV="1">
            <a:off x="3292475" y="2808288"/>
            <a:ext cx="0" cy="874712"/>
          </a:xfrm>
          <a:prstGeom prst="line">
            <a:avLst/>
          </a:prstGeom>
          <a:noFill/>
          <a:ln w="349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06" name="Rectangle 26"/>
          <p:cNvSpPr>
            <a:spLocks noChangeArrowheads="1"/>
          </p:cNvSpPr>
          <p:nvPr/>
        </p:nvSpPr>
        <p:spPr bwMode="auto">
          <a:xfrm>
            <a:off x="555625" y="2243138"/>
            <a:ext cx="2016125" cy="151130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lIns="90000" tIns="46800" rIns="90000" bIns="46800" anchor="ctr"/>
          <a:lstStyle/>
          <a:p>
            <a:r>
              <a:rPr lang="ja-JP" altLang="en-US" sz="1600">
                <a:latin typeface="ＭＳ Ｐゴシック" pitchFamily="50" charset="-128"/>
              </a:rPr>
              <a:t>左→右、上→下に</a:t>
            </a:r>
          </a:p>
          <a:p>
            <a:r>
              <a:rPr lang="ja-JP" altLang="en-US" sz="1600">
                <a:latin typeface="ＭＳ Ｐゴシック" pitchFamily="50" charset="-128"/>
              </a:rPr>
              <a:t>配置する</a:t>
            </a:r>
          </a:p>
        </p:txBody>
      </p:sp>
      <p:sp>
        <p:nvSpPr>
          <p:cNvPr id="762907" name="Rectangle 27"/>
          <p:cNvSpPr>
            <a:spLocks noChangeArrowheads="1"/>
          </p:cNvSpPr>
          <p:nvPr/>
        </p:nvSpPr>
        <p:spPr bwMode="auto">
          <a:xfrm>
            <a:off x="555625" y="4714875"/>
            <a:ext cx="2016125" cy="151130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lIns="90000" tIns="46800" rIns="90000" bIns="46800" anchor="ctr"/>
          <a:lstStyle/>
          <a:p>
            <a:r>
              <a:rPr lang="ja-JP" altLang="en-US" sz="1600">
                <a:latin typeface="ＭＳ Ｐゴシック" pitchFamily="50" charset="-128"/>
              </a:rPr>
              <a:t>内容にふさわしい</a:t>
            </a:r>
          </a:p>
          <a:p>
            <a:r>
              <a:rPr lang="ja-JP" altLang="en-US" sz="1600">
                <a:latin typeface="ＭＳ Ｐゴシック" pitchFamily="50" charset="-128"/>
              </a:rPr>
              <a:t>表示をする</a:t>
            </a:r>
          </a:p>
        </p:txBody>
      </p:sp>
      <p:sp>
        <p:nvSpPr>
          <p:cNvPr id="762908" name="Rectangle 28"/>
          <p:cNvSpPr>
            <a:spLocks noChangeArrowheads="1"/>
          </p:cNvSpPr>
          <p:nvPr/>
        </p:nvSpPr>
        <p:spPr bwMode="auto">
          <a:xfrm>
            <a:off x="3098800" y="2232025"/>
            <a:ext cx="2306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altLang="ja-JP">
                <a:latin typeface="ＭＳ Ｐゴシック" pitchFamily="50" charset="-128"/>
              </a:rPr>
              <a:t>XX</a:t>
            </a:r>
            <a:r>
              <a:rPr lang="ja-JP" altLang="en-US">
                <a:latin typeface="ＭＳ Ｐゴシック" pitchFamily="50" charset="-128"/>
              </a:rPr>
              <a:t>工場における効率化</a:t>
            </a:r>
          </a:p>
        </p:txBody>
      </p:sp>
      <p:sp>
        <p:nvSpPr>
          <p:cNvPr id="762882" name="Rectangle 2"/>
          <p:cNvSpPr>
            <a:spLocks noChangeArrowheads="1"/>
          </p:cNvSpPr>
          <p:nvPr/>
        </p:nvSpPr>
        <p:spPr bwMode="auto">
          <a:xfrm>
            <a:off x="6135688" y="2205038"/>
            <a:ext cx="2463800" cy="1622425"/>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sz="1600"/>
          </a:p>
        </p:txBody>
      </p:sp>
      <p:sp>
        <p:nvSpPr>
          <p:cNvPr id="762883" name="Line 3"/>
          <p:cNvSpPr>
            <a:spLocks noChangeShapeType="1"/>
          </p:cNvSpPr>
          <p:nvPr/>
        </p:nvSpPr>
        <p:spPr bwMode="auto">
          <a:xfrm>
            <a:off x="6134100" y="2509838"/>
            <a:ext cx="2465388" cy="1587"/>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896" name="Line 16"/>
          <p:cNvSpPr>
            <a:spLocks noChangeShapeType="1"/>
          </p:cNvSpPr>
          <p:nvPr/>
        </p:nvSpPr>
        <p:spPr bwMode="auto">
          <a:xfrm>
            <a:off x="8342313" y="2825750"/>
            <a:ext cx="0" cy="850900"/>
          </a:xfrm>
          <a:prstGeom prst="line">
            <a:avLst/>
          </a:prstGeom>
          <a:noFill/>
          <a:ln w="349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897" name="AutoShape 17"/>
          <p:cNvSpPr>
            <a:spLocks noChangeArrowheads="1"/>
          </p:cNvSpPr>
          <p:nvPr/>
        </p:nvSpPr>
        <p:spPr bwMode="auto">
          <a:xfrm rot="16197757" flipV="1">
            <a:off x="6900069" y="3201194"/>
            <a:ext cx="508000" cy="90488"/>
          </a:xfrm>
          <a:prstGeom prst="triangle">
            <a:avLst>
              <a:gd name="adj" fmla="val 50000"/>
            </a:avLst>
          </a:prstGeom>
          <a:noFill/>
          <a:ln w="9525" algn="ctr">
            <a:solidFill>
              <a:schemeClr val="bg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898" name="Text Box 18"/>
          <p:cNvSpPr txBox="1">
            <a:spLocks noChangeArrowheads="1"/>
          </p:cNvSpPr>
          <p:nvPr/>
        </p:nvSpPr>
        <p:spPr bwMode="auto">
          <a:xfrm>
            <a:off x="7269163" y="2898775"/>
            <a:ext cx="1150937"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en-US" altLang="ja-JP" sz="1200"/>
              <a:t>①</a:t>
            </a:r>
            <a:r>
              <a:rPr lang="ja-JP" altLang="en-US" sz="1200"/>
              <a:t>・・・・・・②・・・・・・③・・・・・・</a:t>
            </a:r>
          </a:p>
        </p:txBody>
      </p:sp>
      <p:sp>
        <p:nvSpPr>
          <p:cNvPr id="762909" name="Rectangle 29"/>
          <p:cNvSpPr>
            <a:spLocks noChangeArrowheads="1"/>
          </p:cNvSpPr>
          <p:nvPr/>
        </p:nvSpPr>
        <p:spPr bwMode="auto">
          <a:xfrm>
            <a:off x="6348413" y="2863850"/>
            <a:ext cx="577850" cy="769938"/>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10" name="Line 30"/>
          <p:cNvSpPr>
            <a:spLocks noChangeShapeType="1"/>
          </p:cNvSpPr>
          <p:nvPr/>
        </p:nvSpPr>
        <p:spPr bwMode="auto">
          <a:xfrm>
            <a:off x="6245225" y="2652713"/>
            <a:ext cx="2159000" cy="0"/>
          </a:xfrm>
          <a:prstGeom prst="line">
            <a:avLst/>
          </a:prstGeom>
          <a:noFill/>
          <a:ln w="3492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11" name="Rectangle 31"/>
          <p:cNvSpPr>
            <a:spLocks noChangeArrowheads="1"/>
          </p:cNvSpPr>
          <p:nvPr/>
        </p:nvSpPr>
        <p:spPr bwMode="auto">
          <a:xfrm>
            <a:off x="6148388" y="2232025"/>
            <a:ext cx="2306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altLang="ja-JP">
                <a:latin typeface="ＭＳ Ｐゴシック" pitchFamily="50" charset="-128"/>
              </a:rPr>
              <a:t>XX</a:t>
            </a:r>
            <a:r>
              <a:rPr lang="ja-JP" altLang="en-US">
                <a:latin typeface="ＭＳ Ｐゴシック" pitchFamily="50" charset="-128"/>
              </a:rPr>
              <a:t>工場における効率化</a:t>
            </a:r>
          </a:p>
        </p:txBody>
      </p:sp>
      <p:sp>
        <p:nvSpPr>
          <p:cNvPr id="762912" name="Rectangle 32"/>
          <p:cNvSpPr>
            <a:spLocks noChangeArrowheads="1"/>
          </p:cNvSpPr>
          <p:nvPr/>
        </p:nvSpPr>
        <p:spPr bwMode="auto">
          <a:xfrm>
            <a:off x="3076575" y="4641850"/>
            <a:ext cx="2463800" cy="1622425"/>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sz="1600"/>
          </a:p>
        </p:txBody>
      </p:sp>
      <p:sp>
        <p:nvSpPr>
          <p:cNvPr id="762913" name="Line 33"/>
          <p:cNvSpPr>
            <a:spLocks noChangeShapeType="1"/>
          </p:cNvSpPr>
          <p:nvPr/>
        </p:nvSpPr>
        <p:spPr bwMode="auto">
          <a:xfrm>
            <a:off x="3074988" y="4946650"/>
            <a:ext cx="2465387" cy="158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14" name="Rectangle 34"/>
          <p:cNvSpPr>
            <a:spLocks noChangeArrowheads="1"/>
          </p:cNvSpPr>
          <p:nvPr/>
        </p:nvSpPr>
        <p:spPr bwMode="auto">
          <a:xfrm>
            <a:off x="3098800" y="4668838"/>
            <a:ext cx="2306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a:latin typeface="ＭＳ Ｐゴシック" pitchFamily="50" charset="-128"/>
              </a:rPr>
              <a:t>売上向上のための施策</a:t>
            </a:r>
          </a:p>
        </p:txBody>
      </p:sp>
      <p:sp>
        <p:nvSpPr>
          <p:cNvPr id="762915" name="AutoShape 35"/>
          <p:cNvSpPr>
            <a:spLocks noChangeArrowheads="1"/>
          </p:cNvSpPr>
          <p:nvPr/>
        </p:nvSpPr>
        <p:spPr bwMode="auto">
          <a:xfrm rot="2095468">
            <a:off x="4629150" y="5461000"/>
            <a:ext cx="855663" cy="488950"/>
          </a:xfrm>
          <a:prstGeom prst="rightArrow">
            <a:avLst>
              <a:gd name="adj1" fmla="val 44500"/>
              <a:gd name="adj2" fmla="val 37317"/>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売上向上</a:t>
            </a:r>
          </a:p>
        </p:txBody>
      </p:sp>
      <p:sp>
        <p:nvSpPr>
          <p:cNvPr id="762916" name="Rectangle 36"/>
          <p:cNvSpPr>
            <a:spLocks noChangeArrowheads="1"/>
          </p:cNvSpPr>
          <p:nvPr/>
        </p:nvSpPr>
        <p:spPr bwMode="auto">
          <a:xfrm>
            <a:off x="3292475" y="5073650"/>
            <a:ext cx="1008063" cy="233363"/>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17" name="Rectangle 37"/>
          <p:cNvSpPr>
            <a:spLocks noChangeArrowheads="1"/>
          </p:cNvSpPr>
          <p:nvPr/>
        </p:nvSpPr>
        <p:spPr bwMode="auto">
          <a:xfrm>
            <a:off x="3292475" y="5357813"/>
            <a:ext cx="1008063" cy="2317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18" name="Rectangle 38"/>
          <p:cNvSpPr>
            <a:spLocks noChangeArrowheads="1"/>
          </p:cNvSpPr>
          <p:nvPr/>
        </p:nvSpPr>
        <p:spPr bwMode="auto">
          <a:xfrm>
            <a:off x="3292475" y="5635625"/>
            <a:ext cx="1008063" cy="233363"/>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19" name="AutoShape 39"/>
          <p:cNvSpPr>
            <a:spLocks noChangeArrowheads="1"/>
          </p:cNvSpPr>
          <p:nvPr/>
        </p:nvSpPr>
        <p:spPr bwMode="auto">
          <a:xfrm rot="16197757" flipV="1">
            <a:off x="4125119" y="5584032"/>
            <a:ext cx="695325" cy="96837"/>
          </a:xfrm>
          <a:prstGeom prst="triangle">
            <a:avLst>
              <a:gd name="adj" fmla="val 50000"/>
            </a:avLst>
          </a:prstGeom>
          <a:noFill/>
          <a:ln w="9525" algn="ctr">
            <a:solidFill>
              <a:schemeClr val="bg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20" name="Rectangle 40"/>
          <p:cNvSpPr>
            <a:spLocks noChangeArrowheads="1"/>
          </p:cNvSpPr>
          <p:nvPr/>
        </p:nvSpPr>
        <p:spPr bwMode="auto">
          <a:xfrm>
            <a:off x="3292475" y="5921375"/>
            <a:ext cx="1008063" cy="2317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21" name="Rectangle 41"/>
          <p:cNvSpPr>
            <a:spLocks noChangeArrowheads="1"/>
          </p:cNvSpPr>
          <p:nvPr/>
        </p:nvSpPr>
        <p:spPr bwMode="auto">
          <a:xfrm>
            <a:off x="6135688" y="4641850"/>
            <a:ext cx="2463800" cy="1622425"/>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sz="1600"/>
          </a:p>
        </p:txBody>
      </p:sp>
      <p:sp>
        <p:nvSpPr>
          <p:cNvPr id="762922" name="Line 42"/>
          <p:cNvSpPr>
            <a:spLocks noChangeShapeType="1"/>
          </p:cNvSpPr>
          <p:nvPr/>
        </p:nvSpPr>
        <p:spPr bwMode="auto">
          <a:xfrm>
            <a:off x="6134100" y="4946650"/>
            <a:ext cx="2465388" cy="158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23" name="Rectangle 43"/>
          <p:cNvSpPr>
            <a:spLocks noChangeArrowheads="1"/>
          </p:cNvSpPr>
          <p:nvPr/>
        </p:nvSpPr>
        <p:spPr bwMode="auto">
          <a:xfrm>
            <a:off x="6157913" y="4668838"/>
            <a:ext cx="2306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a:latin typeface="ＭＳ Ｐゴシック" pitchFamily="50" charset="-128"/>
              </a:rPr>
              <a:t>売上向上のための施策</a:t>
            </a:r>
          </a:p>
        </p:txBody>
      </p:sp>
      <p:sp>
        <p:nvSpPr>
          <p:cNvPr id="762924" name="AutoShape 44"/>
          <p:cNvSpPr>
            <a:spLocks noChangeArrowheads="1"/>
          </p:cNvSpPr>
          <p:nvPr/>
        </p:nvSpPr>
        <p:spPr bwMode="auto">
          <a:xfrm rot="-1470016">
            <a:off x="7646988" y="5438775"/>
            <a:ext cx="855662" cy="488950"/>
          </a:xfrm>
          <a:prstGeom prst="rightArrow">
            <a:avLst>
              <a:gd name="adj1" fmla="val 44500"/>
              <a:gd name="adj2" fmla="val 37317"/>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売上向上</a:t>
            </a:r>
          </a:p>
        </p:txBody>
      </p:sp>
      <p:sp>
        <p:nvSpPr>
          <p:cNvPr id="762925" name="Rectangle 45"/>
          <p:cNvSpPr>
            <a:spLocks noChangeArrowheads="1"/>
          </p:cNvSpPr>
          <p:nvPr/>
        </p:nvSpPr>
        <p:spPr bwMode="auto">
          <a:xfrm>
            <a:off x="6351588" y="5073650"/>
            <a:ext cx="1008062" cy="233363"/>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26" name="Rectangle 46"/>
          <p:cNvSpPr>
            <a:spLocks noChangeArrowheads="1"/>
          </p:cNvSpPr>
          <p:nvPr/>
        </p:nvSpPr>
        <p:spPr bwMode="auto">
          <a:xfrm>
            <a:off x="6351588" y="5357813"/>
            <a:ext cx="1008062" cy="2317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27" name="Rectangle 47"/>
          <p:cNvSpPr>
            <a:spLocks noChangeArrowheads="1"/>
          </p:cNvSpPr>
          <p:nvPr/>
        </p:nvSpPr>
        <p:spPr bwMode="auto">
          <a:xfrm>
            <a:off x="6351588" y="5635625"/>
            <a:ext cx="1008062" cy="233363"/>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28" name="AutoShape 48"/>
          <p:cNvSpPr>
            <a:spLocks noChangeArrowheads="1"/>
          </p:cNvSpPr>
          <p:nvPr/>
        </p:nvSpPr>
        <p:spPr bwMode="auto">
          <a:xfrm rot="16197757" flipV="1">
            <a:off x="7184231" y="5584032"/>
            <a:ext cx="695325" cy="96838"/>
          </a:xfrm>
          <a:prstGeom prst="triangle">
            <a:avLst>
              <a:gd name="adj" fmla="val 50000"/>
            </a:avLst>
          </a:prstGeom>
          <a:noFill/>
          <a:ln w="9525" algn="ctr">
            <a:solidFill>
              <a:schemeClr val="bg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2929" name="Rectangle 49"/>
          <p:cNvSpPr>
            <a:spLocks noChangeArrowheads="1"/>
          </p:cNvSpPr>
          <p:nvPr/>
        </p:nvSpPr>
        <p:spPr bwMode="auto">
          <a:xfrm>
            <a:off x="6351588" y="5921375"/>
            <a:ext cx="1008062" cy="23177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スライド番号プレースホルダー 3"/>
          <p:cNvSpPr>
            <a:spLocks noGrp="1"/>
          </p:cNvSpPr>
          <p:nvPr>
            <p:ph type="sldNum" sz="quarter" idx="10"/>
          </p:nvPr>
        </p:nvSpPr>
        <p:spPr/>
        <p:txBody>
          <a:bodyPr/>
          <a:lstStyle/>
          <a:p>
            <a:fld id="{A3B51625-B2E6-4F97-A34E-D768D645849E}" type="slidenum">
              <a:rPr lang="en-US" altLang="ja-JP"/>
              <a:pPr/>
              <a:t>82</a:t>
            </a:fld>
            <a:endParaRPr lang="en-US" altLang="ja-JP"/>
          </a:p>
        </p:txBody>
      </p:sp>
      <p:sp>
        <p:nvSpPr>
          <p:cNvPr id="763906" name="Rectangle 2"/>
          <p:cNvSpPr>
            <a:spLocks noGrp="1" noChangeArrowheads="1"/>
          </p:cNvSpPr>
          <p:nvPr>
            <p:ph type="title"/>
          </p:nvPr>
        </p:nvSpPr>
        <p:spPr>
          <a:xfrm>
            <a:off x="457200" y="454025"/>
            <a:ext cx="8218488" cy="457200"/>
          </a:xfrm>
        </p:spPr>
        <p:txBody>
          <a:bodyPr/>
          <a:lstStyle/>
          <a:p>
            <a:r>
              <a:rPr lang="ja-JP" altLang="en-US"/>
              <a:t>人間の自然な感覚に従う（</a:t>
            </a:r>
            <a:r>
              <a:rPr lang="en-US" altLang="ja-JP"/>
              <a:t>2/2</a:t>
            </a:r>
            <a:r>
              <a:rPr lang="ja-JP" altLang="en-US"/>
              <a:t>）</a:t>
            </a:r>
          </a:p>
        </p:txBody>
      </p:sp>
      <p:sp>
        <p:nvSpPr>
          <p:cNvPr id="763907" name="Rectangle 3"/>
          <p:cNvSpPr>
            <a:spLocks noChangeArrowheads="1"/>
          </p:cNvSpPr>
          <p:nvPr/>
        </p:nvSpPr>
        <p:spPr bwMode="auto">
          <a:xfrm>
            <a:off x="6156325" y="5935663"/>
            <a:ext cx="2446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sz="1200">
                <a:latin typeface="ＭＳ Ｐゴシック" pitchFamily="50" charset="-128"/>
              </a:rPr>
              <a:t>同一内容を記載する場合、切り口・レベルを揃える</a:t>
            </a:r>
          </a:p>
        </p:txBody>
      </p:sp>
      <p:sp>
        <p:nvSpPr>
          <p:cNvPr id="763908" name="Rectangle 4"/>
          <p:cNvSpPr>
            <a:spLocks noChangeArrowheads="1"/>
          </p:cNvSpPr>
          <p:nvPr/>
        </p:nvSpPr>
        <p:spPr bwMode="auto">
          <a:xfrm>
            <a:off x="538163" y="1773238"/>
            <a:ext cx="2016125" cy="151130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lIns="90000" tIns="46800" rIns="90000" bIns="46800" anchor="ctr"/>
          <a:lstStyle/>
          <a:p>
            <a:r>
              <a:rPr lang="ja-JP" altLang="en-US" sz="1600">
                <a:latin typeface="ＭＳ Ｐゴシック" pitchFamily="50" charset="-128"/>
              </a:rPr>
              <a:t>重要メッセージは　</a:t>
            </a:r>
          </a:p>
          <a:p>
            <a:r>
              <a:rPr lang="ja-JP" altLang="en-US" sz="1600">
                <a:latin typeface="ＭＳ Ｐゴシック" pitchFamily="50" charset="-128"/>
              </a:rPr>
              <a:t>強調する</a:t>
            </a:r>
          </a:p>
        </p:txBody>
      </p:sp>
      <p:sp>
        <p:nvSpPr>
          <p:cNvPr id="763909" name="Line 5"/>
          <p:cNvSpPr>
            <a:spLocks noChangeShapeType="1"/>
          </p:cNvSpPr>
          <p:nvPr/>
        </p:nvSpPr>
        <p:spPr bwMode="auto">
          <a:xfrm flipV="1">
            <a:off x="250825" y="3729038"/>
            <a:ext cx="8424863"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3910" name="Rectangle 6"/>
          <p:cNvSpPr>
            <a:spLocks noChangeArrowheads="1"/>
          </p:cNvSpPr>
          <p:nvPr/>
        </p:nvSpPr>
        <p:spPr bwMode="auto">
          <a:xfrm>
            <a:off x="538163" y="4306888"/>
            <a:ext cx="2016125" cy="151130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lIns="90000" tIns="46800" rIns="90000" bIns="46800" anchor="ctr"/>
          <a:lstStyle/>
          <a:p>
            <a:r>
              <a:rPr lang="ja-JP" altLang="en-US" sz="1600">
                <a:latin typeface="ＭＳ Ｐゴシック" pitchFamily="50" charset="-128"/>
              </a:rPr>
              <a:t>同じ位置づけのものは同じ表現にする</a:t>
            </a:r>
          </a:p>
        </p:txBody>
      </p:sp>
      <p:sp>
        <p:nvSpPr>
          <p:cNvPr id="763911" name="Rectangle 7"/>
          <p:cNvSpPr>
            <a:spLocks noChangeArrowheads="1"/>
          </p:cNvSpPr>
          <p:nvPr/>
        </p:nvSpPr>
        <p:spPr bwMode="auto">
          <a:xfrm>
            <a:off x="6924675" y="1412875"/>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ja-JP" altLang="en-US">
                <a:latin typeface="ＭＳ Ｐゴシック" pitchFamily="50" charset="-128"/>
              </a:rPr>
              <a:t>良い例</a:t>
            </a:r>
          </a:p>
        </p:txBody>
      </p:sp>
      <p:sp>
        <p:nvSpPr>
          <p:cNvPr id="763912" name="Rectangle 8"/>
          <p:cNvSpPr>
            <a:spLocks noChangeArrowheads="1"/>
          </p:cNvSpPr>
          <p:nvPr/>
        </p:nvSpPr>
        <p:spPr bwMode="auto">
          <a:xfrm>
            <a:off x="3767138" y="1412875"/>
            <a:ext cx="935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ja-JP" altLang="en-US">
                <a:latin typeface="ＭＳ Ｐゴシック" pitchFamily="50" charset="-128"/>
              </a:rPr>
              <a:t>悪い例</a:t>
            </a:r>
          </a:p>
        </p:txBody>
      </p:sp>
      <p:sp>
        <p:nvSpPr>
          <p:cNvPr id="763913" name="AutoShape 9"/>
          <p:cNvSpPr>
            <a:spLocks noChangeArrowheads="1"/>
          </p:cNvSpPr>
          <p:nvPr/>
        </p:nvSpPr>
        <p:spPr bwMode="auto">
          <a:xfrm rot="16197757" flipV="1">
            <a:off x="5275262" y="2266951"/>
            <a:ext cx="1077913" cy="144462"/>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3914" name="Rectangle 10"/>
          <p:cNvSpPr>
            <a:spLocks noChangeArrowheads="1"/>
          </p:cNvSpPr>
          <p:nvPr/>
        </p:nvSpPr>
        <p:spPr bwMode="auto">
          <a:xfrm>
            <a:off x="3003550" y="1701800"/>
            <a:ext cx="2463800" cy="1622425"/>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sz="1600"/>
          </a:p>
        </p:txBody>
      </p:sp>
      <p:sp>
        <p:nvSpPr>
          <p:cNvPr id="763915" name="Line 11"/>
          <p:cNvSpPr>
            <a:spLocks noChangeShapeType="1"/>
          </p:cNvSpPr>
          <p:nvPr/>
        </p:nvSpPr>
        <p:spPr bwMode="auto">
          <a:xfrm>
            <a:off x="3001963" y="2006600"/>
            <a:ext cx="2465387" cy="158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3916" name="Rectangle 12"/>
          <p:cNvSpPr>
            <a:spLocks noChangeArrowheads="1"/>
          </p:cNvSpPr>
          <p:nvPr/>
        </p:nvSpPr>
        <p:spPr bwMode="auto">
          <a:xfrm>
            <a:off x="3025775" y="1728788"/>
            <a:ext cx="2306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altLang="ja-JP">
                <a:latin typeface="ＭＳ Ｐゴシック" pitchFamily="50" charset="-128"/>
              </a:rPr>
              <a:t>XX</a:t>
            </a:r>
            <a:r>
              <a:rPr lang="ja-JP" altLang="en-US">
                <a:latin typeface="ＭＳ Ｐゴシック" pitchFamily="50" charset="-128"/>
              </a:rPr>
              <a:t>商品のカスタマイズ化</a:t>
            </a:r>
          </a:p>
        </p:txBody>
      </p:sp>
      <p:sp>
        <p:nvSpPr>
          <p:cNvPr id="763917" name="AutoShape 13"/>
          <p:cNvSpPr>
            <a:spLocks noChangeArrowheads="1"/>
          </p:cNvSpPr>
          <p:nvPr/>
        </p:nvSpPr>
        <p:spPr bwMode="auto">
          <a:xfrm rot="16197757" flipV="1">
            <a:off x="3240088" y="3154363"/>
            <a:ext cx="142875" cy="73025"/>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3918" name="Rectangle 14"/>
          <p:cNvSpPr>
            <a:spLocks noChangeArrowheads="1"/>
          </p:cNvSpPr>
          <p:nvPr/>
        </p:nvSpPr>
        <p:spPr bwMode="auto">
          <a:xfrm>
            <a:off x="3346450" y="3074988"/>
            <a:ext cx="211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sz="1000">
                <a:latin typeface="ＭＳ Ｐゴシック" pitchFamily="50" charset="-128"/>
              </a:rPr>
              <a:t>カスタマイズ化によって・・となる。</a:t>
            </a:r>
          </a:p>
        </p:txBody>
      </p:sp>
      <p:sp>
        <p:nvSpPr>
          <p:cNvPr id="763919" name="Rectangle 15"/>
          <p:cNvSpPr>
            <a:spLocks noChangeArrowheads="1"/>
          </p:cNvSpPr>
          <p:nvPr/>
        </p:nvSpPr>
        <p:spPr bwMode="auto">
          <a:xfrm>
            <a:off x="3143250" y="2349500"/>
            <a:ext cx="996950" cy="479425"/>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en-US" altLang="ja-JP" sz="1200" b="1"/>
              <a:t>XX</a:t>
            </a:r>
            <a:r>
              <a:rPr lang="ja-JP" altLang="en-US" sz="1200" b="1"/>
              <a:t>商品の</a:t>
            </a:r>
          </a:p>
          <a:p>
            <a:r>
              <a:rPr lang="ja-JP" altLang="en-US" sz="1200" b="1"/>
              <a:t>カスタマイズ</a:t>
            </a:r>
          </a:p>
        </p:txBody>
      </p:sp>
      <p:sp>
        <p:nvSpPr>
          <p:cNvPr id="763920" name="Rectangle 16"/>
          <p:cNvSpPr>
            <a:spLocks noChangeArrowheads="1"/>
          </p:cNvSpPr>
          <p:nvPr/>
        </p:nvSpPr>
        <p:spPr bwMode="auto">
          <a:xfrm>
            <a:off x="4284663" y="2205038"/>
            <a:ext cx="935037" cy="209550"/>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・・型への移行</a:t>
            </a:r>
          </a:p>
        </p:txBody>
      </p:sp>
      <p:sp>
        <p:nvSpPr>
          <p:cNvPr id="763921" name="Rectangle 17"/>
          <p:cNvSpPr>
            <a:spLocks noChangeArrowheads="1"/>
          </p:cNvSpPr>
          <p:nvPr/>
        </p:nvSpPr>
        <p:spPr bwMode="auto">
          <a:xfrm>
            <a:off x="4284663" y="2484438"/>
            <a:ext cx="935037" cy="209550"/>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・・の深堀</a:t>
            </a:r>
          </a:p>
        </p:txBody>
      </p:sp>
      <p:sp>
        <p:nvSpPr>
          <p:cNvPr id="763922" name="Rectangle 18"/>
          <p:cNvSpPr>
            <a:spLocks noChangeArrowheads="1"/>
          </p:cNvSpPr>
          <p:nvPr/>
        </p:nvSpPr>
        <p:spPr bwMode="auto">
          <a:xfrm>
            <a:off x="4284663" y="2781300"/>
            <a:ext cx="935037" cy="209550"/>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t>・・の重視</a:t>
            </a:r>
          </a:p>
        </p:txBody>
      </p:sp>
      <p:cxnSp>
        <p:nvCxnSpPr>
          <p:cNvPr id="763923" name="AutoShape 19"/>
          <p:cNvCxnSpPr>
            <a:cxnSpLocks noChangeShapeType="1"/>
            <a:stCxn id="763919" idx="3"/>
            <a:endCxn id="763920" idx="1"/>
          </p:cNvCxnSpPr>
          <p:nvPr/>
        </p:nvCxnSpPr>
        <p:spPr bwMode="auto">
          <a:xfrm flipV="1">
            <a:off x="4149725" y="2309813"/>
            <a:ext cx="125413" cy="279400"/>
          </a:xfrm>
          <a:prstGeom prst="bentConnector3">
            <a:avLst>
              <a:gd name="adj1" fmla="val 49366"/>
            </a:avLst>
          </a:prstGeom>
          <a:noFill/>
          <a:ln w="1905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3924" name="AutoShape 20"/>
          <p:cNvCxnSpPr>
            <a:cxnSpLocks noChangeShapeType="1"/>
            <a:stCxn id="763919" idx="3"/>
            <a:endCxn id="763921" idx="1"/>
          </p:cNvCxnSpPr>
          <p:nvPr/>
        </p:nvCxnSpPr>
        <p:spPr bwMode="auto">
          <a:xfrm>
            <a:off x="4149725" y="2589213"/>
            <a:ext cx="125413" cy="0"/>
          </a:xfrm>
          <a:prstGeom prst="straightConnector1">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3925" name="AutoShape 21"/>
          <p:cNvCxnSpPr>
            <a:cxnSpLocks noChangeShapeType="1"/>
            <a:stCxn id="763919" idx="3"/>
            <a:endCxn id="763922" idx="1"/>
          </p:cNvCxnSpPr>
          <p:nvPr/>
        </p:nvCxnSpPr>
        <p:spPr bwMode="auto">
          <a:xfrm>
            <a:off x="4149725" y="2589213"/>
            <a:ext cx="125413" cy="296862"/>
          </a:xfrm>
          <a:prstGeom prst="bentConnector3">
            <a:avLst>
              <a:gd name="adj1" fmla="val 49366"/>
            </a:avLst>
          </a:prstGeom>
          <a:noFill/>
          <a:ln w="1905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3926" name="Rectangle 22"/>
          <p:cNvSpPr>
            <a:spLocks noChangeArrowheads="1"/>
          </p:cNvSpPr>
          <p:nvPr/>
        </p:nvSpPr>
        <p:spPr bwMode="auto">
          <a:xfrm>
            <a:off x="6116638" y="1701800"/>
            <a:ext cx="2463800" cy="1622425"/>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sz="1600"/>
          </a:p>
        </p:txBody>
      </p:sp>
      <p:sp>
        <p:nvSpPr>
          <p:cNvPr id="763927" name="Line 23"/>
          <p:cNvSpPr>
            <a:spLocks noChangeShapeType="1"/>
          </p:cNvSpPr>
          <p:nvPr/>
        </p:nvSpPr>
        <p:spPr bwMode="auto">
          <a:xfrm>
            <a:off x="6115050" y="2006600"/>
            <a:ext cx="2465388" cy="1588"/>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3928" name="Rectangle 24"/>
          <p:cNvSpPr>
            <a:spLocks noChangeArrowheads="1"/>
          </p:cNvSpPr>
          <p:nvPr/>
        </p:nvSpPr>
        <p:spPr bwMode="auto">
          <a:xfrm>
            <a:off x="6138863" y="1728788"/>
            <a:ext cx="2306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altLang="ja-JP">
                <a:latin typeface="ＭＳ Ｐゴシック" pitchFamily="50" charset="-128"/>
              </a:rPr>
              <a:t>XX</a:t>
            </a:r>
            <a:r>
              <a:rPr lang="ja-JP" altLang="en-US">
                <a:latin typeface="ＭＳ Ｐゴシック" pitchFamily="50" charset="-128"/>
              </a:rPr>
              <a:t>商品のカスタマイズ化</a:t>
            </a:r>
          </a:p>
        </p:txBody>
      </p:sp>
      <p:sp>
        <p:nvSpPr>
          <p:cNvPr id="763929" name="AutoShape 25"/>
          <p:cNvSpPr>
            <a:spLocks noChangeArrowheads="1"/>
          </p:cNvSpPr>
          <p:nvPr/>
        </p:nvSpPr>
        <p:spPr bwMode="auto">
          <a:xfrm rot="16197757" flipV="1">
            <a:off x="6153150" y="3143250"/>
            <a:ext cx="142875" cy="73025"/>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3930" name="Rectangle 26"/>
          <p:cNvSpPr>
            <a:spLocks noChangeArrowheads="1"/>
          </p:cNvSpPr>
          <p:nvPr/>
        </p:nvSpPr>
        <p:spPr bwMode="auto">
          <a:xfrm>
            <a:off x="6259513" y="3041650"/>
            <a:ext cx="2305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sz="1200" b="1">
                <a:latin typeface="ＭＳ Ｐゴシック" pitchFamily="50" charset="-128"/>
              </a:rPr>
              <a:t>カスタマイズ化によって・・となる。</a:t>
            </a:r>
          </a:p>
        </p:txBody>
      </p:sp>
      <p:sp>
        <p:nvSpPr>
          <p:cNvPr id="763931" name="Rectangle 27"/>
          <p:cNvSpPr>
            <a:spLocks noChangeArrowheads="1"/>
          </p:cNvSpPr>
          <p:nvPr/>
        </p:nvSpPr>
        <p:spPr bwMode="auto">
          <a:xfrm>
            <a:off x="6299200" y="2420938"/>
            <a:ext cx="881063" cy="360362"/>
          </a:xfrm>
          <a:prstGeom prst="rect">
            <a:avLst/>
          </a:prstGeom>
          <a:solidFill>
            <a:schemeClr val="bg1"/>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r>
              <a:rPr lang="en-US" altLang="ja-JP" sz="1000"/>
              <a:t>XX</a:t>
            </a:r>
            <a:r>
              <a:rPr lang="ja-JP" altLang="en-US" sz="1000"/>
              <a:t>商品の</a:t>
            </a:r>
          </a:p>
          <a:p>
            <a:r>
              <a:rPr lang="ja-JP" altLang="en-US" sz="1000"/>
              <a:t>カスタマイズ</a:t>
            </a:r>
          </a:p>
        </p:txBody>
      </p:sp>
      <p:sp>
        <p:nvSpPr>
          <p:cNvPr id="763932" name="Rectangle 28"/>
          <p:cNvSpPr>
            <a:spLocks noChangeArrowheads="1"/>
          </p:cNvSpPr>
          <p:nvPr/>
        </p:nvSpPr>
        <p:spPr bwMode="auto">
          <a:xfrm>
            <a:off x="7308850" y="2133600"/>
            <a:ext cx="1117600" cy="279400"/>
          </a:xfrm>
          <a:prstGeom prst="rect">
            <a:avLst/>
          </a:prstGeom>
          <a:solidFill>
            <a:srgbClr val="DDDDDD"/>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b="1"/>
              <a:t>・・型への移行</a:t>
            </a:r>
          </a:p>
        </p:txBody>
      </p:sp>
      <p:sp>
        <p:nvSpPr>
          <p:cNvPr id="763933" name="Rectangle 29"/>
          <p:cNvSpPr>
            <a:spLocks noChangeArrowheads="1"/>
          </p:cNvSpPr>
          <p:nvPr/>
        </p:nvSpPr>
        <p:spPr bwMode="auto">
          <a:xfrm>
            <a:off x="7308850" y="2460625"/>
            <a:ext cx="1117600" cy="280988"/>
          </a:xfrm>
          <a:prstGeom prst="rect">
            <a:avLst/>
          </a:prstGeom>
          <a:solidFill>
            <a:srgbClr val="DDDDDD"/>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b="1"/>
              <a:t>・・の深堀</a:t>
            </a:r>
          </a:p>
        </p:txBody>
      </p:sp>
      <p:sp>
        <p:nvSpPr>
          <p:cNvPr id="763934" name="Rectangle 30"/>
          <p:cNvSpPr>
            <a:spLocks noChangeArrowheads="1"/>
          </p:cNvSpPr>
          <p:nvPr/>
        </p:nvSpPr>
        <p:spPr bwMode="auto">
          <a:xfrm>
            <a:off x="7308850" y="2789238"/>
            <a:ext cx="1117600" cy="279400"/>
          </a:xfrm>
          <a:prstGeom prst="rect">
            <a:avLst/>
          </a:prstGeom>
          <a:solidFill>
            <a:srgbClr val="DDDDDD"/>
          </a:solidFill>
          <a:ln w="19050"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b="1"/>
              <a:t>・・の重視</a:t>
            </a:r>
          </a:p>
        </p:txBody>
      </p:sp>
      <p:cxnSp>
        <p:nvCxnSpPr>
          <p:cNvPr id="763935" name="AutoShape 31"/>
          <p:cNvCxnSpPr>
            <a:cxnSpLocks noChangeShapeType="1"/>
            <a:stCxn id="763931" idx="3"/>
            <a:endCxn id="763932" idx="1"/>
          </p:cNvCxnSpPr>
          <p:nvPr/>
        </p:nvCxnSpPr>
        <p:spPr bwMode="auto">
          <a:xfrm flipV="1">
            <a:off x="7189788" y="2273300"/>
            <a:ext cx="109537" cy="328613"/>
          </a:xfrm>
          <a:prstGeom prst="bentConnector3">
            <a:avLst>
              <a:gd name="adj1" fmla="val 49273"/>
            </a:avLst>
          </a:prstGeom>
          <a:noFill/>
          <a:ln w="1905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3936" name="AutoShape 32"/>
          <p:cNvCxnSpPr>
            <a:cxnSpLocks noChangeShapeType="1"/>
            <a:stCxn id="763931" idx="3"/>
            <a:endCxn id="763933" idx="1"/>
          </p:cNvCxnSpPr>
          <p:nvPr/>
        </p:nvCxnSpPr>
        <p:spPr bwMode="auto">
          <a:xfrm>
            <a:off x="7189788" y="2601913"/>
            <a:ext cx="109537" cy="0"/>
          </a:xfrm>
          <a:prstGeom prst="straightConnector1">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3937" name="AutoShape 33"/>
          <p:cNvCxnSpPr>
            <a:cxnSpLocks noChangeShapeType="1"/>
            <a:stCxn id="763931" idx="3"/>
            <a:endCxn id="763934" idx="1"/>
          </p:cNvCxnSpPr>
          <p:nvPr/>
        </p:nvCxnSpPr>
        <p:spPr bwMode="auto">
          <a:xfrm>
            <a:off x="7189788" y="2601913"/>
            <a:ext cx="109537" cy="327025"/>
          </a:xfrm>
          <a:prstGeom prst="bentConnector3">
            <a:avLst>
              <a:gd name="adj1" fmla="val 49273"/>
            </a:avLst>
          </a:prstGeom>
          <a:noFill/>
          <a:ln w="1905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3938" name="Rectangle 34"/>
          <p:cNvSpPr>
            <a:spLocks noChangeArrowheads="1"/>
          </p:cNvSpPr>
          <p:nvPr/>
        </p:nvSpPr>
        <p:spPr bwMode="auto">
          <a:xfrm>
            <a:off x="6935788" y="3967163"/>
            <a:ext cx="935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ja-JP" altLang="en-US">
                <a:latin typeface="ＭＳ Ｐゴシック" pitchFamily="50" charset="-128"/>
              </a:rPr>
              <a:t>良い例</a:t>
            </a:r>
          </a:p>
        </p:txBody>
      </p:sp>
      <p:sp>
        <p:nvSpPr>
          <p:cNvPr id="763939" name="Rectangle 35"/>
          <p:cNvSpPr>
            <a:spLocks noChangeArrowheads="1"/>
          </p:cNvSpPr>
          <p:nvPr/>
        </p:nvSpPr>
        <p:spPr bwMode="auto">
          <a:xfrm>
            <a:off x="3778250" y="3967163"/>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ja-JP" altLang="en-US">
                <a:latin typeface="ＭＳ Ｐゴシック" pitchFamily="50" charset="-128"/>
              </a:rPr>
              <a:t>悪い例</a:t>
            </a:r>
          </a:p>
        </p:txBody>
      </p:sp>
      <p:sp>
        <p:nvSpPr>
          <p:cNvPr id="763940" name="AutoShape 36"/>
          <p:cNvSpPr>
            <a:spLocks noChangeArrowheads="1"/>
          </p:cNvSpPr>
          <p:nvPr/>
        </p:nvSpPr>
        <p:spPr bwMode="auto">
          <a:xfrm rot="16197757" flipV="1">
            <a:off x="5275263" y="4821238"/>
            <a:ext cx="1077912" cy="144462"/>
          </a:xfrm>
          <a:prstGeom prst="triangle">
            <a:avLst>
              <a:gd name="adj" fmla="val 50000"/>
            </a:avLst>
          </a:prstGeom>
          <a:solidFill>
            <a:schemeClr val="bg2"/>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3941" name="Rectangle 37"/>
          <p:cNvSpPr>
            <a:spLocks noChangeArrowheads="1"/>
          </p:cNvSpPr>
          <p:nvPr/>
        </p:nvSpPr>
        <p:spPr bwMode="auto">
          <a:xfrm>
            <a:off x="3003550" y="4256088"/>
            <a:ext cx="2463800" cy="1622425"/>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sz="1600"/>
          </a:p>
        </p:txBody>
      </p:sp>
      <p:sp>
        <p:nvSpPr>
          <p:cNvPr id="763942" name="Line 38"/>
          <p:cNvSpPr>
            <a:spLocks noChangeShapeType="1"/>
          </p:cNvSpPr>
          <p:nvPr/>
        </p:nvSpPr>
        <p:spPr bwMode="auto">
          <a:xfrm>
            <a:off x="3001963" y="4560888"/>
            <a:ext cx="2465387" cy="1587"/>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3943" name="Rectangle 39"/>
          <p:cNvSpPr>
            <a:spLocks noChangeArrowheads="1"/>
          </p:cNvSpPr>
          <p:nvPr/>
        </p:nvSpPr>
        <p:spPr bwMode="auto">
          <a:xfrm>
            <a:off x="3025775" y="4283075"/>
            <a:ext cx="2306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a:latin typeface="ＭＳ Ｐゴシック" pitchFamily="50" charset="-128"/>
              </a:rPr>
              <a:t>商品</a:t>
            </a:r>
            <a:r>
              <a:rPr lang="en-US" altLang="ja-JP"/>
              <a:t>a</a:t>
            </a:r>
            <a:r>
              <a:rPr lang="ja-JP" altLang="en-US">
                <a:latin typeface="ＭＳ Ｐゴシック" pitchFamily="50" charset="-128"/>
              </a:rPr>
              <a:t>と</a:t>
            </a:r>
            <a:r>
              <a:rPr lang="en-US" altLang="ja-JP"/>
              <a:t>b</a:t>
            </a:r>
            <a:r>
              <a:rPr lang="ja-JP" altLang="en-US">
                <a:latin typeface="ＭＳ Ｐゴシック" pitchFamily="50" charset="-128"/>
              </a:rPr>
              <a:t>の比較</a:t>
            </a:r>
          </a:p>
        </p:txBody>
      </p:sp>
      <p:sp>
        <p:nvSpPr>
          <p:cNvPr id="763944" name="Rectangle 40"/>
          <p:cNvSpPr>
            <a:spLocks noChangeArrowheads="1"/>
          </p:cNvSpPr>
          <p:nvPr/>
        </p:nvSpPr>
        <p:spPr bwMode="auto">
          <a:xfrm>
            <a:off x="6116638" y="4256088"/>
            <a:ext cx="2463800" cy="1622425"/>
          </a:xfrm>
          <a:prstGeom prst="rect">
            <a:avLst/>
          </a:prstGeom>
          <a:solidFill>
            <a:schemeClr val="bg1"/>
          </a:solidFill>
          <a:ln w="19050">
            <a:solidFill>
              <a:srgbClr val="808080"/>
            </a:solidFill>
            <a:miter lim="800000"/>
            <a:headEnd/>
            <a:tailEnd/>
          </a:ln>
          <a:effectLst>
            <a:outerShdw dist="107763" dir="2700000" algn="ctr" rotWithShape="0">
              <a:schemeClr val="bg2">
                <a:alpha val="50000"/>
              </a:schemeClr>
            </a:outerShdw>
          </a:effectLst>
        </p:spPr>
        <p:txBody>
          <a:bodyPr wrap="none" lIns="90000" tIns="46800" rIns="90000" bIns="46800" anchor="ctr"/>
          <a:lstStyle>
            <a:lvl1pPr algn="l" defTabSz="957263">
              <a:defRPr kumimoji="1">
                <a:solidFill>
                  <a:schemeClr val="tx1"/>
                </a:solidFill>
                <a:latin typeface="Arial" charset="0"/>
                <a:ea typeface="ＭＳ Ｐゴシック" pitchFamily="50" charset="-128"/>
              </a:defRPr>
            </a:lvl1pPr>
            <a:lvl2pPr algn="l" defTabSz="957263">
              <a:defRPr kumimoji="1">
                <a:solidFill>
                  <a:schemeClr val="tx1"/>
                </a:solidFill>
                <a:latin typeface="Arial" charset="0"/>
                <a:ea typeface="ＭＳ Ｐゴシック" pitchFamily="50" charset="-128"/>
              </a:defRPr>
            </a:lvl2pPr>
            <a:lvl3pPr algn="l" defTabSz="957263">
              <a:defRPr kumimoji="1">
                <a:solidFill>
                  <a:schemeClr val="tx1"/>
                </a:solidFill>
                <a:latin typeface="Arial" charset="0"/>
                <a:ea typeface="ＭＳ Ｐゴシック" pitchFamily="50" charset="-128"/>
              </a:defRPr>
            </a:lvl3pPr>
            <a:lvl4pPr algn="l" defTabSz="957263">
              <a:defRPr kumimoji="1">
                <a:solidFill>
                  <a:schemeClr val="tx1"/>
                </a:solidFill>
                <a:latin typeface="Arial" charset="0"/>
                <a:ea typeface="ＭＳ Ｐゴシック" pitchFamily="50" charset="-128"/>
              </a:defRPr>
            </a:lvl4pPr>
            <a:lvl5pPr algn="l" defTabSz="957263">
              <a:defRPr kumimoji="1">
                <a:solidFill>
                  <a:schemeClr val="tx1"/>
                </a:solidFill>
                <a:latin typeface="Arial" charset="0"/>
                <a:ea typeface="ＭＳ Ｐゴシック" pitchFamily="50" charset="-128"/>
              </a:defRPr>
            </a:lvl5pPr>
            <a:lvl6pPr defTabSz="957263" fontAlgn="base">
              <a:spcBef>
                <a:spcPct val="0"/>
              </a:spcBef>
              <a:spcAft>
                <a:spcPct val="0"/>
              </a:spcAft>
              <a:defRPr kumimoji="1">
                <a:solidFill>
                  <a:schemeClr val="tx1"/>
                </a:solidFill>
                <a:latin typeface="Arial" charset="0"/>
                <a:ea typeface="ＭＳ Ｐゴシック" pitchFamily="50" charset="-128"/>
              </a:defRPr>
            </a:lvl6pPr>
            <a:lvl7pPr defTabSz="957263" fontAlgn="base">
              <a:spcBef>
                <a:spcPct val="0"/>
              </a:spcBef>
              <a:spcAft>
                <a:spcPct val="0"/>
              </a:spcAft>
              <a:defRPr kumimoji="1">
                <a:solidFill>
                  <a:schemeClr val="tx1"/>
                </a:solidFill>
                <a:latin typeface="Arial" charset="0"/>
                <a:ea typeface="ＭＳ Ｐゴシック" pitchFamily="50" charset="-128"/>
              </a:defRPr>
            </a:lvl7pPr>
            <a:lvl8pPr defTabSz="957263" fontAlgn="base">
              <a:spcBef>
                <a:spcPct val="0"/>
              </a:spcBef>
              <a:spcAft>
                <a:spcPct val="0"/>
              </a:spcAft>
              <a:defRPr kumimoji="1">
                <a:solidFill>
                  <a:schemeClr val="tx1"/>
                </a:solidFill>
                <a:latin typeface="Arial" charset="0"/>
                <a:ea typeface="ＭＳ Ｐゴシック" pitchFamily="50" charset="-128"/>
              </a:defRPr>
            </a:lvl8pPr>
            <a:lvl9pPr defTabSz="957263"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sz="1600"/>
          </a:p>
        </p:txBody>
      </p:sp>
      <p:sp>
        <p:nvSpPr>
          <p:cNvPr id="763945" name="Line 41"/>
          <p:cNvSpPr>
            <a:spLocks noChangeShapeType="1"/>
          </p:cNvSpPr>
          <p:nvPr/>
        </p:nvSpPr>
        <p:spPr bwMode="auto">
          <a:xfrm>
            <a:off x="6115050" y="4560888"/>
            <a:ext cx="2465388" cy="1587"/>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63946" name="Rectangle 42"/>
          <p:cNvSpPr>
            <a:spLocks noChangeArrowheads="1"/>
          </p:cNvSpPr>
          <p:nvPr/>
        </p:nvSpPr>
        <p:spPr bwMode="auto">
          <a:xfrm>
            <a:off x="6138863" y="4283075"/>
            <a:ext cx="2306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ja-JP" altLang="en-US">
                <a:latin typeface="ＭＳ Ｐゴシック" pitchFamily="50" charset="-128"/>
              </a:rPr>
              <a:t>商品</a:t>
            </a:r>
            <a:r>
              <a:rPr lang="en-US" altLang="ja-JP"/>
              <a:t>a</a:t>
            </a:r>
            <a:r>
              <a:rPr lang="ja-JP" altLang="en-US">
                <a:latin typeface="ＭＳ Ｐゴシック" pitchFamily="50" charset="-128"/>
              </a:rPr>
              <a:t>と</a:t>
            </a:r>
            <a:r>
              <a:rPr lang="en-US" altLang="ja-JP"/>
              <a:t>b</a:t>
            </a:r>
            <a:r>
              <a:rPr lang="ja-JP" altLang="en-US">
                <a:latin typeface="ＭＳ Ｐゴシック" pitchFamily="50" charset="-128"/>
              </a:rPr>
              <a:t>の比較</a:t>
            </a:r>
          </a:p>
        </p:txBody>
      </p:sp>
      <p:sp>
        <p:nvSpPr>
          <p:cNvPr id="763947" name="Text Box 43"/>
          <p:cNvSpPr txBox="1">
            <a:spLocks noChangeArrowheads="1"/>
          </p:cNvSpPr>
          <p:nvPr/>
        </p:nvSpPr>
        <p:spPr bwMode="auto">
          <a:xfrm>
            <a:off x="3355975" y="4606925"/>
            <a:ext cx="569913"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u="sng"/>
              <a:t>商品</a:t>
            </a:r>
            <a:r>
              <a:rPr lang="en-US" altLang="ja-JP" sz="1200" u="sng"/>
              <a:t>a</a:t>
            </a:r>
          </a:p>
        </p:txBody>
      </p:sp>
      <p:sp>
        <p:nvSpPr>
          <p:cNvPr id="763948" name="Text Box 44"/>
          <p:cNvSpPr txBox="1">
            <a:spLocks noChangeArrowheads="1"/>
          </p:cNvSpPr>
          <p:nvPr/>
        </p:nvSpPr>
        <p:spPr bwMode="auto">
          <a:xfrm>
            <a:off x="4360863" y="4606925"/>
            <a:ext cx="569912"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u="sng"/>
              <a:t>商品</a:t>
            </a:r>
            <a:r>
              <a:rPr lang="en-US" altLang="ja-JP" sz="1200" u="sng"/>
              <a:t>b</a:t>
            </a:r>
          </a:p>
        </p:txBody>
      </p:sp>
      <p:sp>
        <p:nvSpPr>
          <p:cNvPr id="763949" name="Text Box 45"/>
          <p:cNvSpPr txBox="1">
            <a:spLocks noChangeArrowheads="1"/>
          </p:cNvSpPr>
          <p:nvPr/>
        </p:nvSpPr>
        <p:spPr bwMode="auto">
          <a:xfrm>
            <a:off x="3070225" y="4827588"/>
            <a:ext cx="12811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000"/>
              <a:t>■</a:t>
            </a:r>
            <a:r>
              <a:rPr lang="ja-JP" altLang="en-US" sz="1000"/>
              <a:t>商品　・・・・</a:t>
            </a:r>
          </a:p>
          <a:p>
            <a:pPr algn="l"/>
            <a:r>
              <a:rPr lang="ja-JP" altLang="en-US" sz="1000"/>
              <a:t>■価格　・・・・</a:t>
            </a:r>
          </a:p>
          <a:p>
            <a:pPr algn="l"/>
            <a:r>
              <a:rPr lang="ja-JP" altLang="en-US" sz="1000"/>
              <a:t>■場所　・・・・</a:t>
            </a:r>
          </a:p>
          <a:p>
            <a:pPr algn="l"/>
            <a:r>
              <a:rPr lang="ja-JP" altLang="en-US" sz="1000"/>
              <a:t>■プロモーション　・・</a:t>
            </a:r>
          </a:p>
        </p:txBody>
      </p:sp>
      <p:sp>
        <p:nvSpPr>
          <p:cNvPr id="763950" name="Text Box 46"/>
          <p:cNvSpPr txBox="1">
            <a:spLocks noChangeArrowheads="1"/>
          </p:cNvSpPr>
          <p:nvPr/>
        </p:nvSpPr>
        <p:spPr bwMode="auto">
          <a:xfrm>
            <a:off x="4308475" y="4827588"/>
            <a:ext cx="982663"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000"/>
              <a:t>■</a:t>
            </a:r>
            <a:r>
              <a:rPr lang="ja-JP" altLang="en-US" sz="1000"/>
              <a:t>商品　・・・・</a:t>
            </a:r>
          </a:p>
          <a:p>
            <a:pPr algn="l"/>
            <a:r>
              <a:rPr lang="ja-JP" altLang="en-US" sz="1000"/>
              <a:t>■価格　・・・・</a:t>
            </a:r>
          </a:p>
          <a:p>
            <a:pPr algn="l"/>
            <a:r>
              <a:rPr lang="ja-JP" altLang="en-US" sz="1000"/>
              <a:t>■場所　・・・・</a:t>
            </a:r>
          </a:p>
          <a:p>
            <a:pPr algn="l"/>
            <a:r>
              <a:rPr lang="ja-JP" altLang="en-US" sz="1000"/>
              <a:t>■テレビ　・・・・</a:t>
            </a:r>
          </a:p>
          <a:p>
            <a:pPr algn="l"/>
            <a:r>
              <a:rPr lang="ja-JP" altLang="en-US" sz="1000"/>
              <a:t>■ラジオ　・・・・</a:t>
            </a:r>
          </a:p>
          <a:p>
            <a:pPr algn="l"/>
            <a:r>
              <a:rPr lang="ja-JP" altLang="en-US" sz="1000"/>
              <a:t>■ </a:t>
            </a:r>
            <a:r>
              <a:rPr lang="en-US" altLang="ja-JP" sz="1000"/>
              <a:t>Web</a:t>
            </a:r>
            <a:r>
              <a:rPr lang="ja-JP" altLang="en-US" sz="1000"/>
              <a:t>　・・・・</a:t>
            </a:r>
          </a:p>
        </p:txBody>
      </p:sp>
      <p:sp>
        <p:nvSpPr>
          <p:cNvPr id="763951" name="Text Box 47"/>
          <p:cNvSpPr txBox="1">
            <a:spLocks noChangeArrowheads="1"/>
          </p:cNvSpPr>
          <p:nvPr/>
        </p:nvSpPr>
        <p:spPr bwMode="auto">
          <a:xfrm>
            <a:off x="6426200" y="4606925"/>
            <a:ext cx="569913"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u="sng"/>
              <a:t>商品</a:t>
            </a:r>
            <a:r>
              <a:rPr lang="en-US" altLang="ja-JP" sz="1200" u="sng"/>
              <a:t>a</a:t>
            </a:r>
          </a:p>
        </p:txBody>
      </p:sp>
      <p:sp>
        <p:nvSpPr>
          <p:cNvPr id="763952" name="Text Box 48"/>
          <p:cNvSpPr txBox="1">
            <a:spLocks noChangeArrowheads="1"/>
          </p:cNvSpPr>
          <p:nvPr/>
        </p:nvSpPr>
        <p:spPr bwMode="auto">
          <a:xfrm>
            <a:off x="7431088" y="4606925"/>
            <a:ext cx="569912"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u="sng"/>
              <a:t>商品</a:t>
            </a:r>
            <a:r>
              <a:rPr lang="en-US" altLang="ja-JP" sz="1200" u="sng"/>
              <a:t>b</a:t>
            </a:r>
          </a:p>
        </p:txBody>
      </p:sp>
      <p:sp>
        <p:nvSpPr>
          <p:cNvPr id="763953" name="Text Box 49"/>
          <p:cNvSpPr txBox="1">
            <a:spLocks noChangeArrowheads="1"/>
          </p:cNvSpPr>
          <p:nvPr/>
        </p:nvSpPr>
        <p:spPr bwMode="auto">
          <a:xfrm>
            <a:off x="6140450" y="4827588"/>
            <a:ext cx="12811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000"/>
              <a:t>■</a:t>
            </a:r>
            <a:r>
              <a:rPr lang="ja-JP" altLang="en-US" sz="1000"/>
              <a:t>商品　・・・・</a:t>
            </a:r>
          </a:p>
          <a:p>
            <a:pPr algn="l"/>
            <a:r>
              <a:rPr lang="ja-JP" altLang="en-US" sz="1000"/>
              <a:t>■価格　・・・・</a:t>
            </a:r>
          </a:p>
          <a:p>
            <a:pPr algn="l"/>
            <a:r>
              <a:rPr lang="ja-JP" altLang="en-US" sz="1000"/>
              <a:t>■場所　・・・・</a:t>
            </a:r>
          </a:p>
          <a:p>
            <a:pPr algn="l"/>
            <a:r>
              <a:rPr lang="ja-JP" altLang="en-US" sz="1000"/>
              <a:t>■プロモーション　・・</a:t>
            </a:r>
          </a:p>
        </p:txBody>
      </p:sp>
      <p:sp>
        <p:nvSpPr>
          <p:cNvPr id="763954" name="Text Box 50"/>
          <p:cNvSpPr txBox="1">
            <a:spLocks noChangeArrowheads="1"/>
          </p:cNvSpPr>
          <p:nvPr/>
        </p:nvSpPr>
        <p:spPr bwMode="auto">
          <a:xfrm>
            <a:off x="7378700" y="4827588"/>
            <a:ext cx="12811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en-US" altLang="ja-JP" sz="1000"/>
              <a:t>■</a:t>
            </a:r>
            <a:r>
              <a:rPr lang="ja-JP" altLang="en-US" sz="1000"/>
              <a:t>商品　・・・・</a:t>
            </a:r>
          </a:p>
          <a:p>
            <a:pPr algn="l"/>
            <a:r>
              <a:rPr lang="ja-JP" altLang="en-US" sz="1000"/>
              <a:t>■価格　・・・・</a:t>
            </a:r>
          </a:p>
          <a:p>
            <a:pPr algn="l"/>
            <a:r>
              <a:rPr lang="ja-JP" altLang="en-US" sz="1000"/>
              <a:t>■場所　・・・・</a:t>
            </a:r>
          </a:p>
          <a:p>
            <a:pPr algn="l"/>
            <a:r>
              <a:rPr lang="ja-JP" altLang="en-US" sz="1000"/>
              <a:t>■プロモーション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p:cNvSpPr>
            <a:spLocks noGrp="1"/>
          </p:cNvSpPr>
          <p:nvPr>
            <p:ph type="sldNum" sz="quarter" idx="10"/>
          </p:nvPr>
        </p:nvSpPr>
        <p:spPr/>
        <p:txBody>
          <a:bodyPr/>
          <a:lstStyle/>
          <a:p>
            <a:fld id="{C6D7FAED-1C44-452C-84DA-393DAB894469}" type="slidenum">
              <a:rPr lang="en-US" altLang="ja-JP"/>
              <a:pPr/>
              <a:t>83</a:t>
            </a:fld>
            <a:endParaRPr lang="en-US" altLang="ja-JP"/>
          </a:p>
        </p:txBody>
      </p:sp>
      <p:pic>
        <p:nvPicPr>
          <p:cNvPr id="68814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520950"/>
            <a:ext cx="3527425" cy="2646363"/>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8130" name="Rectangle 2"/>
          <p:cNvSpPr>
            <a:spLocks noGrp="1" noChangeArrowheads="1"/>
          </p:cNvSpPr>
          <p:nvPr>
            <p:ph type="title"/>
          </p:nvPr>
        </p:nvSpPr>
        <p:spPr/>
        <p:txBody>
          <a:bodyPr/>
          <a:lstStyle/>
          <a:p>
            <a:r>
              <a:rPr lang="en-US" altLang="ja-JP"/>
              <a:t>2.</a:t>
            </a:r>
            <a:r>
              <a:rPr lang="ja-JP" altLang="en-US"/>
              <a:t>スライド作成（付随資料）</a:t>
            </a:r>
            <a:br>
              <a:rPr lang="ja-JP" altLang="en-US"/>
            </a:br>
            <a:r>
              <a:rPr lang="ja-JP" altLang="en-US"/>
              <a:t>目次</a:t>
            </a:r>
          </a:p>
        </p:txBody>
      </p:sp>
      <p:sp>
        <p:nvSpPr>
          <p:cNvPr id="688131" name="Rectangle 3"/>
          <p:cNvSpPr>
            <a:spLocks noGrp="1" noChangeArrowheads="1"/>
          </p:cNvSpPr>
          <p:nvPr>
            <p:ph type="body" idx="1"/>
          </p:nvPr>
        </p:nvSpPr>
        <p:spPr>
          <a:xfrm>
            <a:off x="457200" y="1128713"/>
            <a:ext cx="8229600" cy="641350"/>
          </a:xfrm>
        </p:spPr>
        <p:txBody>
          <a:bodyPr/>
          <a:lstStyle/>
          <a:p>
            <a:r>
              <a:rPr lang="ja-JP" altLang="en-US"/>
              <a:t>目次は、聞き手が「プレゼンの全体感」と「各章の位置づけ」を理解するのに役立つ。</a:t>
            </a:r>
          </a:p>
        </p:txBody>
      </p:sp>
      <p:sp>
        <p:nvSpPr>
          <p:cNvPr id="688135" name="Text Box 7"/>
          <p:cNvSpPr txBox="1">
            <a:spLocks noChangeArrowheads="1"/>
          </p:cNvSpPr>
          <p:nvPr/>
        </p:nvSpPr>
        <p:spPr bwMode="auto">
          <a:xfrm>
            <a:off x="1511300" y="2133600"/>
            <a:ext cx="20161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プレゼンの最初に・・・</a:t>
            </a:r>
          </a:p>
        </p:txBody>
      </p:sp>
      <p:sp>
        <p:nvSpPr>
          <p:cNvPr id="688136" name="Text Box 8"/>
          <p:cNvSpPr txBox="1">
            <a:spLocks noChangeArrowheads="1"/>
          </p:cNvSpPr>
          <p:nvPr/>
        </p:nvSpPr>
        <p:spPr bwMode="auto">
          <a:xfrm>
            <a:off x="5164138" y="2133600"/>
            <a:ext cx="29194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大きな区切りが終わるごとに・・・</a:t>
            </a:r>
          </a:p>
        </p:txBody>
      </p:sp>
      <p:sp>
        <p:nvSpPr>
          <p:cNvPr id="688137" name="Rectangle 9"/>
          <p:cNvSpPr>
            <a:spLocks noChangeArrowheads="1"/>
          </p:cNvSpPr>
          <p:nvPr/>
        </p:nvSpPr>
        <p:spPr bwMode="auto">
          <a:xfrm>
            <a:off x="5724525" y="4076700"/>
            <a:ext cx="1727200" cy="431800"/>
          </a:xfrm>
          <a:prstGeom prst="rect">
            <a:avLst/>
          </a:prstGeom>
          <a:solidFill>
            <a:srgbClr val="FF6600">
              <a:alpha val="30000"/>
            </a:srgbClr>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88138" name="Text Box 10"/>
          <p:cNvSpPr txBox="1">
            <a:spLocks noChangeArrowheads="1"/>
          </p:cNvSpPr>
          <p:nvPr/>
        </p:nvSpPr>
        <p:spPr bwMode="auto">
          <a:xfrm>
            <a:off x="925513" y="5287963"/>
            <a:ext cx="31877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sz="1600"/>
              <a:t>目次を見せ、プレゼンの全体構成を聞き手に理解してもらう</a:t>
            </a:r>
          </a:p>
        </p:txBody>
      </p:sp>
      <p:sp>
        <p:nvSpPr>
          <p:cNvPr id="688139" name="Text Box 11"/>
          <p:cNvSpPr txBox="1">
            <a:spLocks noChangeArrowheads="1"/>
          </p:cNvSpPr>
          <p:nvPr/>
        </p:nvSpPr>
        <p:spPr bwMode="auto">
          <a:xfrm>
            <a:off x="5029200" y="5287963"/>
            <a:ext cx="31877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sz="1600"/>
              <a:t>目次を再度見せ、これから話す塊の全体の中の位置づけを示す</a:t>
            </a:r>
          </a:p>
        </p:txBody>
      </p:sp>
      <p:pic>
        <p:nvPicPr>
          <p:cNvPr id="68814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520950"/>
            <a:ext cx="3527425" cy="2646363"/>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スライド番号プレースホルダー 3"/>
          <p:cNvSpPr>
            <a:spLocks noGrp="1"/>
          </p:cNvSpPr>
          <p:nvPr>
            <p:ph type="sldNum" sz="quarter" idx="10"/>
          </p:nvPr>
        </p:nvSpPr>
        <p:spPr/>
        <p:txBody>
          <a:bodyPr/>
          <a:lstStyle/>
          <a:p>
            <a:fld id="{88CE4EA1-416A-4D37-9D24-24A18BA1C729}" type="slidenum">
              <a:rPr lang="en-US" altLang="ja-JP"/>
              <a:pPr/>
              <a:t>84</a:t>
            </a:fld>
            <a:endParaRPr lang="en-US" altLang="ja-JP"/>
          </a:p>
        </p:txBody>
      </p:sp>
      <p:sp>
        <p:nvSpPr>
          <p:cNvPr id="687106" name="Rectangle 2"/>
          <p:cNvSpPr>
            <a:spLocks noGrp="1" noChangeArrowheads="1"/>
          </p:cNvSpPr>
          <p:nvPr>
            <p:ph type="title"/>
          </p:nvPr>
        </p:nvSpPr>
        <p:spPr>
          <a:xfrm>
            <a:off x="457200" y="454025"/>
            <a:ext cx="8218488" cy="457200"/>
          </a:xfrm>
        </p:spPr>
        <p:txBody>
          <a:bodyPr/>
          <a:lstStyle/>
          <a:p>
            <a:r>
              <a:rPr lang="ja-JP" altLang="en-US"/>
              <a:t>サマリ</a:t>
            </a:r>
          </a:p>
        </p:txBody>
      </p:sp>
      <p:sp>
        <p:nvSpPr>
          <p:cNvPr id="687107" name="Rectangle 3"/>
          <p:cNvSpPr>
            <a:spLocks noGrp="1" noChangeArrowheads="1"/>
          </p:cNvSpPr>
          <p:nvPr>
            <p:ph type="body" idx="1"/>
          </p:nvPr>
        </p:nvSpPr>
        <p:spPr>
          <a:xfrm>
            <a:off x="457200" y="1128713"/>
            <a:ext cx="8229600" cy="915987"/>
          </a:xfrm>
        </p:spPr>
        <p:txBody>
          <a:bodyPr/>
          <a:lstStyle/>
          <a:p>
            <a:r>
              <a:rPr lang="ja-JP" altLang="en-US"/>
              <a:t>聞き手が忙しいエグゼクティブの場合や、プレゼンを受けて社内稟議書を書く場合は、最初に「この</a:t>
            </a:r>
            <a:r>
              <a:rPr lang="en-US" altLang="ja-JP"/>
              <a:t>1</a:t>
            </a:r>
            <a:r>
              <a:rPr lang="ja-JP" altLang="en-US"/>
              <a:t>ページだけ読めば言いたいことが分かる」というサマリを入れておく。</a:t>
            </a:r>
          </a:p>
        </p:txBody>
      </p:sp>
      <p:sp>
        <p:nvSpPr>
          <p:cNvPr id="687108" name="Text Box 4"/>
          <p:cNvSpPr txBox="1">
            <a:spLocks noChangeArrowheads="1"/>
          </p:cNvSpPr>
          <p:nvPr/>
        </p:nvSpPr>
        <p:spPr bwMode="auto">
          <a:xfrm>
            <a:off x="1457325" y="2060575"/>
            <a:ext cx="19081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文章のみで書く場合</a:t>
            </a:r>
          </a:p>
        </p:txBody>
      </p:sp>
      <p:sp>
        <p:nvSpPr>
          <p:cNvPr id="687109" name="Text Box 5"/>
          <p:cNvSpPr txBox="1">
            <a:spLocks noChangeArrowheads="1"/>
          </p:cNvSpPr>
          <p:nvPr/>
        </p:nvSpPr>
        <p:spPr bwMode="auto">
          <a:xfrm>
            <a:off x="5634038" y="2060575"/>
            <a:ext cx="234156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図表と組み合わせる場合</a:t>
            </a:r>
          </a:p>
        </p:txBody>
      </p:sp>
      <p:sp>
        <p:nvSpPr>
          <p:cNvPr id="687110" name="Rectangle 6"/>
          <p:cNvSpPr>
            <a:spLocks noChangeArrowheads="1"/>
          </p:cNvSpPr>
          <p:nvPr/>
        </p:nvSpPr>
        <p:spPr bwMode="auto">
          <a:xfrm>
            <a:off x="395288" y="2420938"/>
            <a:ext cx="4032250" cy="360045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687111" name="Text Box 7"/>
          <p:cNvSpPr txBox="1">
            <a:spLocks noChangeArrowheads="1"/>
          </p:cNvSpPr>
          <p:nvPr/>
        </p:nvSpPr>
        <p:spPr bwMode="auto">
          <a:xfrm>
            <a:off x="684213" y="2492375"/>
            <a:ext cx="1981200" cy="349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indent="-100013"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b="1"/>
              <a:t>1.	</a:t>
            </a:r>
            <a:r>
              <a:rPr lang="ja-JP" altLang="en-US" b="1"/>
              <a:t>環境分析</a:t>
            </a:r>
          </a:p>
          <a:p>
            <a:pPr lvl="1">
              <a:buFontTx/>
              <a:buChar char="•"/>
            </a:pPr>
            <a:r>
              <a:rPr lang="en-US" altLang="ja-JP"/>
              <a:t>XXX</a:t>
            </a:r>
          </a:p>
          <a:p>
            <a:pPr lvl="1">
              <a:buFontTx/>
              <a:buChar char="•"/>
            </a:pPr>
            <a:r>
              <a:rPr lang="en-US" altLang="ja-JP"/>
              <a:t>XXX</a:t>
            </a:r>
          </a:p>
          <a:p>
            <a:pPr lvl="1">
              <a:buFontTx/>
              <a:buChar char="•"/>
            </a:pPr>
            <a:r>
              <a:rPr lang="en-US" altLang="ja-JP"/>
              <a:t>XXX</a:t>
            </a:r>
          </a:p>
          <a:p>
            <a:r>
              <a:rPr lang="en-US" altLang="ja-JP" b="1"/>
              <a:t>2.	</a:t>
            </a:r>
            <a:r>
              <a:rPr lang="ja-JP" altLang="en-US" b="1"/>
              <a:t>新規事業のコンセプト</a:t>
            </a:r>
          </a:p>
          <a:p>
            <a:pPr lvl="1">
              <a:buFontTx/>
              <a:buChar char="•"/>
            </a:pPr>
            <a:r>
              <a:rPr lang="en-US" altLang="ja-JP"/>
              <a:t>XXX</a:t>
            </a:r>
          </a:p>
          <a:p>
            <a:pPr lvl="1">
              <a:buFontTx/>
              <a:buChar char="•"/>
            </a:pPr>
            <a:r>
              <a:rPr lang="en-US" altLang="ja-JP"/>
              <a:t>XXX</a:t>
            </a:r>
          </a:p>
          <a:p>
            <a:pPr lvl="1">
              <a:buFontTx/>
              <a:buChar char="•"/>
            </a:pPr>
            <a:r>
              <a:rPr lang="en-US" altLang="ja-JP"/>
              <a:t>XXX</a:t>
            </a:r>
          </a:p>
          <a:p>
            <a:r>
              <a:rPr lang="en-US" altLang="ja-JP" b="1"/>
              <a:t>3.	</a:t>
            </a:r>
            <a:r>
              <a:rPr lang="ja-JP" altLang="en-US" b="1"/>
              <a:t>事業シミュレーション</a:t>
            </a:r>
          </a:p>
          <a:p>
            <a:pPr lvl="1">
              <a:buFontTx/>
              <a:buChar char="•"/>
            </a:pPr>
            <a:r>
              <a:rPr lang="en-US" altLang="ja-JP"/>
              <a:t>XXX</a:t>
            </a:r>
          </a:p>
          <a:p>
            <a:pPr lvl="1">
              <a:buFontTx/>
              <a:buChar char="•"/>
            </a:pPr>
            <a:r>
              <a:rPr lang="en-US" altLang="ja-JP"/>
              <a:t>XXX</a:t>
            </a:r>
          </a:p>
          <a:p>
            <a:pPr lvl="1">
              <a:buFontTx/>
              <a:buChar char="•"/>
            </a:pPr>
            <a:r>
              <a:rPr lang="en-US" altLang="ja-JP"/>
              <a:t>XXX</a:t>
            </a:r>
          </a:p>
          <a:p>
            <a:r>
              <a:rPr lang="en-US" altLang="ja-JP" b="1"/>
              <a:t>4.	</a:t>
            </a:r>
            <a:r>
              <a:rPr lang="ja-JP" altLang="en-US" b="1"/>
              <a:t>実行計画</a:t>
            </a:r>
          </a:p>
          <a:p>
            <a:pPr lvl="1">
              <a:buFontTx/>
              <a:buChar char="•"/>
            </a:pPr>
            <a:r>
              <a:rPr lang="en-US" altLang="ja-JP"/>
              <a:t>XXX</a:t>
            </a:r>
          </a:p>
          <a:p>
            <a:pPr lvl="1">
              <a:buFontTx/>
              <a:buChar char="•"/>
            </a:pPr>
            <a:r>
              <a:rPr lang="en-US" altLang="ja-JP"/>
              <a:t>XXX</a:t>
            </a:r>
          </a:p>
          <a:p>
            <a:pPr lvl="1">
              <a:buFontTx/>
              <a:buChar char="•"/>
            </a:pPr>
            <a:r>
              <a:rPr lang="en-US" altLang="ja-JP"/>
              <a:t>XXX</a:t>
            </a:r>
          </a:p>
        </p:txBody>
      </p:sp>
      <p:sp>
        <p:nvSpPr>
          <p:cNvPr id="687112" name="Text Box 8"/>
          <p:cNvSpPr txBox="1">
            <a:spLocks noChangeArrowheads="1"/>
          </p:cNvSpPr>
          <p:nvPr/>
        </p:nvSpPr>
        <p:spPr bwMode="auto">
          <a:xfrm>
            <a:off x="2844800" y="2779713"/>
            <a:ext cx="1438275"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章のタイトルを入れる</a:t>
            </a:r>
          </a:p>
        </p:txBody>
      </p:sp>
      <p:sp>
        <p:nvSpPr>
          <p:cNvPr id="687113" name="Text Box 9"/>
          <p:cNvSpPr txBox="1">
            <a:spLocks noChangeArrowheads="1"/>
          </p:cNvSpPr>
          <p:nvPr/>
        </p:nvSpPr>
        <p:spPr bwMode="auto">
          <a:xfrm>
            <a:off x="2844800" y="4786313"/>
            <a:ext cx="1439863"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a:t>各章で「言いたいこと」を</a:t>
            </a:r>
            <a:r>
              <a:rPr lang="en-US" altLang="ja-JP"/>
              <a:t>3</a:t>
            </a:r>
            <a:r>
              <a:rPr lang="ja-JP" altLang="en-US"/>
              <a:t>～</a:t>
            </a:r>
            <a:r>
              <a:rPr lang="en-US" altLang="ja-JP"/>
              <a:t>5</a:t>
            </a:r>
            <a:r>
              <a:rPr lang="ja-JP" altLang="en-US"/>
              <a:t>行程度でまとめる</a:t>
            </a:r>
          </a:p>
        </p:txBody>
      </p:sp>
      <p:sp>
        <p:nvSpPr>
          <p:cNvPr id="687114" name="Line 10"/>
          <p:cNvSpPr>
            <a:spLocks noChangeShapeType="1"/>
          </p:cNvSpPr>
          <p:nvPr/>
        </p:nvSpPr>
        <p:spPr bwMode="auto">
          <a:xfrm flipH="1" flipV="1">
            <a:off x="1835150" y="2636838"/>
            <a:ext cx="1081088" cy="4318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87116" name="Line 12"/>
          <p:cNvSpPr>
            <a:spLocks noChangeShapeType="1"/>
          </p:cNvSpPr>
          <p:nvPr/>
        </p:nvSpPr>
        <p:spPr bwMode="auto">
          <a:xfrm flipH="1">
            <a:off x="2627313" y="3068638"/>
            <a:ext cx="288925" cy="287337"/>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87117" name="AutoShape 13"/>
          <p:cNvSpPr>
            <a:spLocks/>
          </p:cNvSpPr>
          <p:nvPr/>
        </p:nvSpPr>
        <p:spPr bwMode="auto">
          <a:xfrm>
            <a:off x="1763713" y="4508500"/>
            <a:ext cx="144462" cy="504825"/>
          </a:xfrm>
          <a:prstGeom prst="rightBracket">
            <a:avLst>
              <a:gd name="adj" fmla="val 29121"/>
            </a:avLst>
          </a:prstGeom>
          <a:noFill/>
          <a:ln w="9525">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87118" name="AutoShape 14"/>
          <p:cNvSpPr>
            <a:spLocks/>
          </p:cNvSpPr>
          <p:nvPr/>
        </p:nvSpPr>
        <p:spPr bwMode="auto">
          <a:xfrm>
            <a:off x="1763713" y="5372100"/>
            <a:ext cx="144462" cy="504825"/>
          </a:xfrm>
          <a:prstGeom prst="rightBracket">
            <a:avLst>
              <a:gd name="adj" fmla="val 29121"/>
            </a:avLst>
          </a:prstGeom>
          <a:noFill/>
          <a:ln w="9525">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87119" name="Line 15"/>
          <p:cNvSpPr>
            <a:spLocks noChangeShapeType="1"/>
          </p:cNvSpPr>
          <p:nvPr/>
        </p:nvSpPr>
        <p:spPr bwMode="auto">
          <a:xfrm flipH="1" flipV="1">
            <a:off x="1908175" y="4797425"/>
            <a:ext cx="935038" cy="358775"/>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87120" name="Line 16"/>
          <p:cNvSpPr>
            <a:spLocks noChangeShapeType="1"/>
          </p:cNvSpPr>
          <p:nvPr/>
        </p:nvSpPr>
        <p:spPr bwMode="auto">
          <a:xfrm flipH="1">
            <a:off x="1908175" y="5156200"/>
            <a:ext cx="935038" cy="504825"/>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87121" name="Rectangle 17"/>
          <p:cNvSpPr>
            <a:spLocks noChangeArrowheads="1"/>
          </p:cNvSpPr>
          <p:nvPr/>
        </p:nvSpPr>
        <p:spPr bwMode="auto">
          <a:xfrm>
            <a:off x="4787900" y="2420938"/>
            <a:ext cx="4032250" cy="3600450"/>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687122" name="Rectangle 18"/>
          <p:cNvSpPr>
            <a:spLocks noChangeArrowheads="1"/>
          </p:cNvSpPr>
          <p:nvPr/>
        </p:nvSpPr>
        <p:spPr bwMode="auto">
          <a:xfrm>
            <a:off x="6300788" y="2492375"/>
            <a:ext cx="1008062" cy="6477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200" b="1"/>
              <a:t>市場</a:t>
            </a:r>
          </a:p>
          <a:p>
            <a:pPr>
              <a:buFontTx/>
              <a:buChar char="•"/>
            </a:pPr>
            <a:r>
              <a:rPr lang="en-US" altLang="ja-JP" sz="1200"/>
              <a:t>XXX</a:t>
            </a:r>
          </a:p>
          <a:p>
            <a:pPr>
              <a:buFontTx/>
              <a:buChar char="•"/>
            </a:pPr>
            <a:r>
              <a:rPr lang="en-US" altLang="ja-JP" sz="1200"/>
              <a:t>XXX</a:t>
            </a:r>
          </a:p>
        </p:txBody>
      </p:sp>
      <p:sp>
        <p:nvSpPr>
          <p:cNvPr id="687123" name="Rectangle 19"/>
          <p:cNvSpPr>
            <a:spLocks noChangeArrowheads="1"/>
          </p:cNvSpPr>
          <p:nvPr/>
        </p:nvSpPr>
        <p:spPr bwMode="auto">
          <a:xfrm>
            <a:off x="5219700" y="3716338"/>
            <a:ext cx="1008063" cy="6477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200" b="1"/>
              <a:t>競合</a:t>
            </a:r>
          </a:p>
          <a:p>
            <a:pPr>
              <a:buFontTx/>
              <a:buChar char="•"/>
            </a:pPr>
            <a:r>
              <a:rPr lang="en-US" altLang="ja-JP" sz="1200"/>
              <a:t>XXX</a:t>
            </a:r>
          </a:p>
          <a:p>
            <a:pPr>
              <a:buFontTx/>
              <a:buChar char="•"/>
            </a:pPr>
            <a:r>
              <a:rPr lang="en-US" altLang="ja-JP" sz="1200"/>
              <a:t>XXX</a:t>
            </a:r>
          </a:p>
        </p:txBody>
      </p:sp>
      <p:sp>
        <p:nvSpPr>
          <p:cNvPr id="687124" name="Rectangle 20"/>
          <p:cNvSpPr>
            <a:spLocks noChangeArrowheads="1"/>
          </p:cNvSpPr>
          <p:nvPr/>
        </p:nvSpPr>
        <p:spPr bwMode="auto">
          <a:xfrm>
            <a:off x="7380288" y="3716338"/>
            <a:ext cx="1008062" cy="647700"/>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200" b="1"/>
              <a:t>自社</a:t>
            </a:r>
          </a:p>
          <a:p>
            <a:pPr>
              <a:buFontTx/>
              <a:buChar char="•"/>
            </a:pPr>
            <a:r>
              <a:rPr lang="en-US" altLang="ja-JP" sz="1200"/>
              <a:t>XXX</a:t>
            </a:r>
          </a:p>
          <a:p>
            <a:pPr>
              <a:buFontTx/>
              <a:buChar char="•"/>
            </a:pPr>
            <a:r>
              <a:rPr lang="en-US" altLang="ja-JP" sz="1200"/>
              <a:t>XXX</a:t>
            </a:r>
          </a:p>
        </p:txBody>
      </p:sp>
      <p:sp>
        <p:nvSpPr>
          <p:cNvPr id="687125" name="Text Box 21"/>
          <p:cNvSpPr txBox="1">
            <a:spLocks noChangeArrowheads="1"/>
          </p:cNvSpPr>
          <p:nvPr/>
        </p:nvSpPr>
        <p:spPr bwMode="auto">
          <a:xfrm>
            <a:off x="4854575" y="2474913"/>
            <a:ext cx="1373188"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en-US" altLang="ja-JP" b="1"/>
              <a:t>1.</a:t>
            </a:r>
            <a:r>
              <a:rPr lang="ja-JP" altLang="en-US" b="1"/>
              <a:t>新規事業の考え方</a:t>
            </a:r>
          </a:p>
        </p:txBody>
      </p:sp>
      <p:sp>
        <p:nvSpPr>
          <p:cNvPr id="687126" name="Oval 22"/>
          <p:cNvSpPr>
            <a:spLocks noChangeArrowheads="1"/>
          </p:cNvSpPr>
          <p:nvPr/>
        </p:nvSpPr>
        <p:spPr bwMode="auto">
          <a:xfrm>
            <a:off x="6372225" y="3355975"/>
            <a:ext cx="863600" cy="576263"/>
          </a:xfrm>
          <a:prstGeom prst="ellipse">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200" b="1"/>
              <a:t>XX</a:t>
            </a:r>
            <a:r>
              <a:rPr lang="ja-JP" altLang="en-US" sz="1200" b="1"/>
              <a:t>への</a:t>
            </a:r>
          </a:p>
          <a:p>
            <a:r>
              <a:rPr lang="ja-JP" altLang="en-US" sz="1200" b="1"/>
              <a:t>参入</a:t>
            </a:r>
          </a:p>
        </p:txBody>
      </p:sp>
      <p:cxnSp>
        <p:nvCxnSpPr>
          <p:cNvPr id="687127" name="AutoShape 23"/>
          <p:cNvCxnSpPr>
            <a:cxnSpLocks noChangeShapeType="1"/>
            <a:stCxn id="687122" idx="2"/>
            <a:endCxn id="687126" idx="0"/>
          </p:cNvCxnSpPr>
          <p:nvPr/>
        </p:nvCxnSpPr>
        <p:spPr bwMode="auto">
          <a:xfrm flipH="1">
            <a:off x="6804025" y="3140075"/>
            <a:ext cx="1588" cy="21590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128" name="AutoShape 24"/>
          <p:cNvCxnSpPr>
            <a:cxnSpLocks noChangeShapeType="1"/>
            <a:stCxn id="687123" idx="3"/>
            <a:endCxn id="687126" idx="3"/>
          </p:cNvCxnSpPr>
          <p:nvPr/>
        </p:nvCxnSpPr>
        <p:spPr bwMode="auto">
          <a:xfrm flipV="1">
            <a:off x="6227763" y="3848100"/>
            <a:ext cx="271462" cy="192088"/>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129" name="AutoShape 25"/>
          <p:cNvCxnSpPr>
            <a:cxnSpLocks noChangeShapeType="1"/>
            <a:stCxn id="687124" idx="1"/>
            <a:endCxn id="687126" idx="5"/>
          </p:cNvCxnSpPr>
          <p:nvPr/>
        </p:nvCxnSpPr>
        <p:spPr bwMode="auto">
          <a:xfrm flipH="1" flipV="1">
            <a:off x="7108825" y="3848100"/>
            <a:ext cx="271463" cy="192088"/>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7130" name="Text Box 26"/>
          <p:cNvSpPr txBox="1">
            <a:spLocks noChangeArrowheads="1"/>
          </p:cNvSpPr>
          <p:nvPr/>
        </p:nvSpPr>
        <p:spPr bwMode="auto">
          <a:xfrm>
            <a:off x="4854575" y="4495800"/>
            <a:ext cx="19494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en-US" altLang="ja-JP" b="1"/>
              <a:t>2.</a:t>
            </a:r>
            <a:r>
              <a:rPr lang="ja-JP" altLang="en-US" b="1"/>
              <a:t>事業シミュレーション</a:t>
            </a:r>
          </a:p>
        </p:txBody>
      </p:sp>
      <p:sp>
        <p:nvSpPr>
          <p:cNvPr id="687131" name="Text Box 27"/>
          <p:cNvSpPr txBox="1">
            <a:spLocks noChangeArrowheads="1"/>
          </p:cNvSpPr>
          <p:nvPr/>
        </p:nvSpPr>
        <p:spPr bwMode="auto">
          <a:xfrm>
            <a:off x="6877050" y="4495800"/>
            <a:ext cx="19494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en-US" altLang="ja-JP" b="1"/>
              <a:t>3.</a:t>
            </a:r>
            <a:r>
              <a:rPr lang="ja-JP" altLang="en-US" b="1"/>
              <a:t>実行計画</a:t>
            </a:r>
          </a:p>
        </p:txBody>
      </p:sp>
      <p:sp>
        <p:nvSpPr>
          <p:cNvPr id="687133" name="AutoShape 29"/>
          <p:cNvSpPr>
            <a:spLocks noChangeAspect="1" noChangeArrowheads="1" noTextEdit="1"/>
          </p:cNvSpPr>
          <p:nvPr/>
        </p:nvSpPr>
        <p:spPr bwMode="auto">
          <a:xfrm>
            <a:off x="4845050" y="4752975"/>
            <a:ext cx="24638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7135" name="Rectangle 31"/>
          <p:cNvSpPr>
            <a:spLocks noChangeArrowheads="1"/>
          </p:cNvSpPr>
          <p:nvPr/>
        </p:nvSpPr>
        <p:spPr bwMode="auto">
          <a:xfrm>
            <a:off x="4865688" y="4773613"/>
            <a:ext cx="2422525" cy="1230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687209" name="Group 105"/>
          <p:cNvGrpSpPr>
            <a:grpSpLocks/>
          </p:cNvGrpSpPr>
          <p:nvPr/>
        </p:nvGrpSpPr>
        <p:grpSpPr bwMode="auto">
          <a:xfrm>
            <a:off x="4933950" y="4829175"/>
            <a:ext cx="1725613" cy="1111250"/>
            <a:chOff x="3108" y="3087"/>
            <a:chExt cx="1087" cy="700"/>
          </a:xfrm>
        </p:grpSpPr>
        <p:sp>
          <p:nvSpPr>
            <p:cNvPr id="687136" name="Rectangle 32"/>
            <p:cNvSpPr>
              <a:spLocks noChangeArrowheads="1"/>
            </p:cNvSpPr>
            <p:nvPr/>
          </p:nvSpPr>
          <p:spPr bwMode="auto">
            <a:xfrm>
              <a:off x="3283" y="3111"/>
              <a:ext cx="912" cy="6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7137" name="Rectangle 33"/>
            <p:cNvSpPr>
              <a:spLocks noChangeArrowheads="1"/>
            </p:cNvSpPr>
            <p:nvPr/>
          </p:nvSpPr>
          <p:spPr bwMode="auto">
            <a:xfrm>
              <a:off x="3283" y="3111"/>
              <a:ext cx="912" cy="652"/>
            </a:xfrm>
            <a:prstGeom prst="rect">
              <a:avLst/>
            </a:pr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7138" name="Rectangle 34"/>
            <p:cNvSpPr>
              <a:spLocks noChangeArrowheads="1"/>
            </p:cNvSpPr>
            <p:nvPr/>
          </p:nvSpPr>
          <p:spPr bwMode="auto">
            <a:xfrm>
              <a:off x="3306" y="3473"/>
              <a:ext cx="33" cy="223"/>
            </a:xfrm>
            <a:prstGeom prst="rect">
              <a:avLst/>
            </a:prstGeom>
            <a:solidFill>
              <a:srgbClr val="FF99CC"/>
            </a:solidFill>
            <a:ln w="4763">
              <a:solidFill>
                <a:srgbClr val="969696"/>
              </a:solidFill>
              <a:miter lim="800000"/>
              <a:headEnd/>
              <a:tailEnd/>
            </a:ln>
          </p:spPr>
          <p:txBody>
            <a:bodyPr/>
            <a:lstStyle/>
            <a:p>
              <a:endParaRPr lang="ja-JP" altLang="en-US"/>
            </a:p>
          </p:txBody>
        </p:sp>
        <p:sp>
          <p:nvSpPr>
            <p:cNvPr id="687139" name="Rectangle 35"/>
            <p:cNvSpPr>
              <a:spLocks noChangeArrowheads="1"/>
            </p:cNvSpPr>
            <p:nvPr/>
          </p:nvSpPr>
          <p:spPr bwMode="auto">
            <a:xfrm>
              <a:off x="3421" y="3473"/>
              <a:ext cx="33" cy="78"/>
            </a:xfrm>
            <a:prstGeom prst="rect">
              <a:avLst/>
            </a:prstGeom>
            <a:solidFill>
              <a:srgbClr val="FF99CC"/>
            </a:solidFill>
            <a:ln w="4763">
              <a:solidFill>
                <a:srgbClr val="969696"/>
              </a:solidFill>
              <a:miter lim="800000"/>
              <a:headEnd/>
              <a:tailEnd/>
            </a:ln>
          </p:spPr>
          <p:txBody>
            <a:bodyPr/>
            <a:lstStyle/>
            <a:p>
              <a:endParaRPr lang="ja-JP" altLang="en-US"/>
            </a:p>
          </p:txBody>
        </p:sp>
        <p:sp>
          <p:nvSpPr>
            <p:cNvPr id="687140" name="Rectangle 36"/>
            <p:cNvSpPr>
              <a:spLocks noChangeArrowheads="1"/>
            </p:cNvSpPr>
            <p:nvPr/>
          </p:nvSpPr>
          <p:spPr bwMode="auto">
            <a:xfrm>
              <a:off x="3533" y="3473"/>
              <a:ext cx="34" cy="49"/>
            </a:xfrm>
            <a:prstGeom prst="rect">
              <a:avLst/>
            </a:prstGeom>
            <a:solidFill>
              <a:srgbClr val="FF99CC"/>
            </a:solidFill>
            <a:ln w="4763">
              <a:solidFill>
                <a:srgbClr val="969696"/>
              </a:solidFill>
              <a:miter lim="800000"/>
              <a:headEnd/>
              <a:tailEnd/>
            </a:ln>
          </p:spPr>
          <p:txBody>
            <a:bodyPr/>
            <a:lstStyle/>
            <a:p>
              <a:endParaRPr lang="ja-JP" altLang="en-US"/>
            </a:p>
          </p:txBody>
        </p:sp>
        <p:sp>
          <p:nvSpPr>
            <p:cNvPr id="687141" name="Rectangle 37"/>
            <p:cNvSpPr>
              <a:spLocks noChangeArrowheads="1"/>
            </p:cNvSpPr>
            <p:nvPr/>
          </p:nvSpPr>
          <p:spPr bwMode="auto">
            <a:xfrm>
              <a:off x="3648" y="3473"/>
              <a:ext cx="34" cy="41"/>
            </a:xfrm>
            <a:prstGeom prst="rect">
              <a:avLst/>
            </a:prstGeom>
            <a:solidFill>
              <a:srgbClr val="FF99CC"/>
            </a:solidFill>
            <a:ln w="4763">
              <a:solidFill>
                <a:srgbClr val="969696"/>
              </a:solidFill>
              <a:miter lim="800000"/>
              <a:headEnd/>
              <a:tailEnd/>
            </a:ln>
          </p:spPr>
          <p:txBody>
            <a:bodyPr/>
            <a:lstStyle/>
            <a:p>
              <a:endParaRPr lang="ja-JP" altLang="en-US"/>
            </a:p>
          </p:txBody>
        </p:sp>
        <p:sp>
          <p:nvSpPr>
            <p:cNvPr id="687142" name="Rectangle 38"/>
            <p:cNvSpPr>
              <a:spLocks noChangeArrowheads="1"/>
            </p:cNvSpPr>
            <p:nvPr/>
          </p:nvSpPr>
          <p:spPr bwMode="auto">
            <a:xfrm>
              <a:off x="3763" y="3473"/>
              <a:ext cx="33" cy="27"/>
            </a:xfrm>
            <a:prstGeom prst="rect">
              <a:avLst/>
            </a:prstGeom>
            <a:solidFill>
              <a:srgbClr val="FF99CC"/>
            </a:solidFill>
            <a:ln w="4763">
              <a:solidFill>
                <a:srgbClr val="969696"/>
              </a:solidFill>
              <a:miter lim="800000"/>
              <a:headEnd/>
              <a:tailEnd/>
            </a:ln>
          </p:spPr>
          <p:txBody>
            <a:bodyPr/>
            <a:lstStyle/>
            <a:p>
              <a:endParaRPr lang="ja-JP" altLang="en-US"/>
            </a:p>
          </p:txBody>
        </p:sp>
        <p:sp>
          <p:nvSpPr>
            <p:cNvPr id="687143" name="Rectangle 39"/>
            <p:cNvSpPr>
              <a:spLocks noChangeArrowheads="1"/>
            </p:cNvSpPr>
            <p:nvPr/>
          </p:nvSpPr>
          <p:spPr bwMode="auto">
            <a:xfrm>
              <a:off x="3875" y="3473"/>
              <a:ext cx="34" cy="22"/>
            </a:xfrm>
            <a:prstGeom prst="rect">
              <a:avLst/>
            </a:prstGeom>
            <a:solidFill>
              <a:srgbClr val="FF99CC"/>
            </a:solidFill>
            <a:ln w="4763">
              <a:solidFill>
                <a:srgbClr val="969696"/>
              </a:solidFill>
              <a:miter lim="800000"/>
              <a:headEnd/>
              <a:tailEnd/>
            </a:ln>
          </p:spPr>
          <p:txBody>
            <a:bodyPr/>
            <a:lstStyle/>
            <a:p>
              <a:endParaRPr lang="ja-JP" altLang="en-US"/>
            </a:p>
          </p:txBody>
        </p:sp>
        <p:sp>
          <p:nvSpPr>
            <p:cNvPr id="687144" name="Rectangle 40"/>
            <p:cNvSpPr>
              <a:spLocks noChangeArrowheads="1"/>
            </p:cNvSpPr>
            <p:nvPr/>
          </p:nvSpPr>
          <p:spPr bwMode="auto">
            <a:xfrm>
              <a:off x="3990" y="3473"/>
              <a:ext cx="34" cy="22"/>
            </a:xfrm>
            <a:prstGeom prst="rect">
              <a:avLst/>
            </a:prstGeom>
            <a:solidFill>
              <a:srgbClr val="FF99CC"/>
            </a:solidFill>
            <a:ln w="4763">
              <a:solidFill>
                <a:srgbClr val="969696"/>
              </a:solidFill>
              <a:miter lim="800000"/>
              <a:headEnd/>
              <a:tailEnd/>
            </a:ln>
          </p:spPr>
          <p:txBody>
            <a:bodyPr/>
            <a:lstStyle/>
            <a:p>
              <a:endParaRPr lang="ja-JP" altLang="en-US"/>
            </a:p>
          </p:txBody>
        </p:sp>
        <p:sp>
          <p:nvSpPr>
            <p:cNvPr id="687145" name="Rectangle 41"/>
            <p:cNvSpPr>
              <a:spLocks noChangeArrowheads="1"/>
            </p:cNvSpPr>
            <p:nvPr/>
          </p:nvSpPr>
          <p:spPr bwMode="auto">
            <a:xfrm>
              <a:off x="4103" y="3473"/>
              <a:ext cx="34" cy="22"/>
            </a:xfrm>
            <a:prstGeom prst="rect">
              <a:avLst/>
            </a:prstGeom>
            <a:solidFill>
              <a:srgbClr val="FF99CC"/>
            </a:solidFill>
            <a:ln w="4763">
              <a:solidFill>
                <a:srgbClr val="969696"/>
              </a:solidFill>
              <a:miter lim="800000"/>
              <a:headEnd/>
              <a:tailEnd/>
            </a:ln>
          </p:spPr>
          <p:txBody>
            <a:bodyPr/>
            <a:lstStyle/>
            <a:p>
              <a:endParaRPr lang="ja-JP" altLang="en-US"/>
            </a:p>
          </p:txBody>
        </p:sp>
        <p:sp>
          <p:nvSpPr>
            <p:cNvPr id="687146" name="Rectangle 42"/>
            <p:cNvSpPr>
              <a:spLocks noChangeArrowheads="1"/>
            </p:cNvSpPr>
            <p:nvPr/>
          </p:nvSpPr>
          <p:spPr bwMode="auto">
            <a:xfrm>
              <a:off x="3454" y="3471"/>
              <a:ext cx="32" cy="2"/>
            </a:xfrm>
            <a:prstGeom prst="rect">
              <a:avLst/>
            </a:prstGeom>
            <a:solidFill>
              <a:srgbClr val="9999FF"/>
            </a:solidFill>
            <a:ln w="4763">
              <a:solidFill>
                <a:srgbClr val="969696"/>
              </a:solidFill>
              <a:miter lim="800000"/>
              <a:headEnd/>
              <a:tailEnd/>
            </a:ln>
          </p:spPr>
          <p:txBody>
            <a:bodyPr/>
            <a:lstStyle/>
            <a:p>
              <a:endParaRPr lang="ja-JP" altLang="en-US"/>
            </a:p>
          </p:txBody>
        </p:sp>
        <p:sp>
          <p:nvSpPr>
            <p:cNvPr id="687147" name="Rectangle 43"/>
            <p:cNvSpPr>
              <a:spLocks noChangeArrowheads="1"/>
            </p:cNvSpPr>
            <p:nvPr/>
          </p:nvSpPr>
          <p:spPr bwMode="auto">
            <a:xfrm>
              <a:off x="3567" y="3447"/>
              <a:ext cx="34" cy="26"/>
            </a:xfrm>
            <a:prstGeom prst="rect">
              <a:avLst/>
            </a:prstGeom>
            <a:solidFill>
              <a:srgbClr val="9999FF"/>
            </a:solidFill>
            <a:ln w="4763">
              <a:solidFill>
                <a:srgbClr val="969696"/>
              </a:solidFill>
              <a:miter lim="800000"/>
              <a:headEnd/>
              <a:tailEnd/>
            </a:ln>
          </p:spPr>
          <p:txBody>
            <a:bodyPr/>
            <a:lstStyle/>
            <a:p>
              <a:endParaRPr lang="ja-JP" altLang="en-US"/>
            </a:p>
          </p:txBody>
        </p:sp>
        <p:sp>
          <p:nvSpPr>
            <p:cNvPr id="687148" name="Rectangle 44"/>
            <p:cNvSpPr>
              <a:spLocks noChangeArrowheads="1"/>
            </p:cNvSpPr>
            <p:nvPr/>
          </p:nvSpPr>
          <p:spPr bwMode="auto">
            <a:xfrm>
              <a:off x="3682" y="3366"/>
              <a:ext cx="33" cy="107"/>
            </a:xfrm>
            <a:prstGeom prst="rect">
              <a:avLst/>
            </a:prstGeom>
            <a:solidFill>
              <a:srgbClr val="9999FF"/>
            </a:solidFill>
            <a:ln w="4763">
              <a:solidFill>
                <a:srgbClr val="969696"/>
              </a:solidFill>
              <a:miter lim="800000"/>
              <a:headEnd/>
              <a:tailEnd/>
            </a:ln>
          </p:spPr>
          <p:txBody>
            <a:bodyPr/>
            <a:lstStyle/>
            <a:p>
              <a:endParaRPr lang="ja-JP" altLang="en-US"/>
            </a:p>
          </p:txBody>
        </p:sp>
        <p:sp>
          <p:nvSpPr>
            <p:cNvPr id="687149" name="Rectangle 45"/>
            <p:cNvSpPr>
              <a:spLocks noChangeArrowheads="1"/>
            </p:cNvSpPr>
            <p:nvPr/>
          </p:nvSpPr>
          <p:spPr bwMode="auto">
            <a:xfrm>
              <a:off x="3796" y="3224"/>
              <a:ext cx="32" cy="249"/>
            </a:xfrm>
            <a:prstGeom prst="rect">
              <a:avLst/>
            </a:prstGeom>
            <a:solidFill>
              <a:srgbClr val="9999FF"/>
            </a:solidFill>
            <a:ln w="4763">
              <a:solidFill>
                <a:srgbClr val="969696"/>
              </a:solidFill>
              <a:miter lim="800000"/>
              <a:headEnd/>
              <a:tailEnd/>
            </a:ln>
          </p:spPr>
          <p:txBody>
            <a:bodyPr/>
            <a:lstStyle/>
            <a:p>
              <a:endParaRPr lang="ja-JP" altLang="en-US"/>
            </a:p>
          </p:txBody>
        </p:sp>
        <p:sp>
          <p:nvSpPr>
            <p:cNvPr id="687150" name="Rectangle 46"/>
            <p:cNvSpPr>
              <a:spLocks noChangeArrowheads="1"/>
            </p:cNvSpPr>
            <p:nvPr/>
          </p:nvSpPr>
          <p:spPr bwMode="auto">
            <a:xfrm>
              <a:off x="3909" y="3184"/>
              <a:ext cx="34" cy="289"/>
            </a:xfrm>
            <a:prstGeom prst="rect">
              <a:avLst/>
            </a:prstGeom>
            <a:solidFill>
              <a:srgbClr val="9999FF"/>
            </a:solidFill>
            <a:ln w="4763">
              <a:solidFill>
                <a:srgbClr val="969696"/>
              </a:solidFill>
              <a:miter lim="800000"/>
              <a:headEnd/>
              <a:tailEnd/>
            </a:ln>
          </p:spPr>
          <p:txBody>
            <a:bodyPr/>
            <a:lstStyle/>
            <a:p>
              <a:endParaRPr lang="ja-JP" altLang="en-US"/>
            </a:p>
          </p:txBody>
        </p:sp>
        <p:sp>
          <p:nvSpPr>
            <p:cNvPr id="687151" name="Rectangle 47"/>
            <p:cNvSpPr>
              <a:spLocks noChangeArrowheads="1"/>
            </p:cNvSpPr>
            <p:nvPr/>
          </p:nvSpPr>
          <p:spPr bwMode="auto">
            <a:xfrm>
              <a:off x="4024" y="3184"/>
              <a:ext cx="32" cy="289"/>
            </a:xfrm>
            <a:prstGeom prst="rect">
              <a:avLst/>
            </a:prstGeom>
            <a:solidFill>
              <a:srgbClr val="9999FF"/>
            </a:solidFill>
            <a:ln w="4763">
              <a:solidFill>
                <a:srgbClr val="969696"/>
              </a:solidFill>
              <a:miter lim="800000"/>
              <a:headEnd/>
              <a:tailEnd/>
            </a:ln>
          </p:spPr>
          <p:txBody>
            <a:bodyPr/>
            <a:lstStyle/>
            <a:p>
              <a:endParaRPr lang="ja-JP" altLang="en-US"/>
            </a:p>
          </p:txBody>
        </p:sp>
        <p:sp>
          <p:nvSpPr>
            <p:cNvPr id="687152" name="Rectangle 48"/>
            <p:cNvSpPr>
              <a:spLocks noChangeArrowheads="1"/>
            </p:cNvSpPr>
            <p:nvPr/>
          </p:nvSpPr>
          <p:spPr bwMode="auto">
            <a:xfrm>
              <a:off x="4137" y="3184"/>
              <a:ext cx="34" cy="289"/>
            </a:xfrm>
            <a:prstGeom prst="rect">
              <a:avLst/>
            </a:prstGeom>
            <a:solidFill>
              <a:srgbClr val="9999FF"/>
            </a:solidFill>
            <a:ln w="4763">
              <a:solidFill>
                <a:srgbClr val="969696"/>
              </a:solidFill>
              <a:miter lim="800000"/>
              <a:headEnd/>
              <a:tailEnd/>
            </a:ln>
          </p:spPr>
          <p:txBody>
            <a:bodyPr/>
            <a:lstStyle/>
            <a:p>
              <a:endParaRPr lang="ja-JP" altLang="en-US"/>
            </a:p>
          </p:txBody>
        </p:sp>
        <p:sp>
          <p:nvSpPr>
            <p:cNvPr id="687153" name="Freeform 49"/>
            <p:cNvSpPr>
              <a:spLocks/>
            </p:cNvSpPr>
            <p:nvPr/>
          </p:nvSpPr>
          <p:spPr bwMode="auto">
            <a:xfrm>
              <a:off x="3283" y="3111"/>
              <a:ext cx="11" cy="652"/>
            </a:xfrm>
            <a:custGeom>
              <a:avLst/>
              <a:gdLst>
                <a:gd name="T0" fmla="*/ 0 w 5"/>
                <a:gd name="T1" fmla="*/ 0 h 243"/>
                <a:gd name="T2" fmla="*/ 0 w 5"/>
                <a:gd name="T3" fmla="*/ 243 h 243"/>
                <a:gd name="T4" fmla="*/ 5 w 5"/>
                <a:gd name="T5" fmla="*/ 243 h 243"/>
              </a:gdLst>
              <a:ahLst/>
              <a:cxnLst>
                <a:cxn ang="0">
                  <a:pos x="T0" y="T1"/>
                </a:cxn>
                <a:cxn ang="0">
                  <a:pos x="T2" y="T3"/>
                </a:cxn>
                <a:cxn ang="0">
                  <a:pos x="T4" y="T5"/>
                </a:cxn>
              </a:cxnLst>
              <a:rect l="0" t="0" r="r" b="b"/>
              <a:pathLst>
                <a:path w="5" h="243">
                  <a:moveTo>
                    <a:pt x="0" y="0"/>
                  </a:moveTo>
                  <a:lnTo>
                    <a:pt x="0" y="243"/>
                  </a:lnTo>
                  <a:lnTo>
                    <a:pt x="5" y="24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7154" name="Line 50"/>
            <p:cNvSpPr>
              <a:spLocks noChangeShapeType="1"/>
            </p:cNvSpPr>
            <p:nvPr/>
          </p:nvSpPr>
          <p:spPr bwMode="auto">
            <a:xfrm>
              <a:off x="3283" y="3691"/>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55" name="Line 51"/>
            <p:cNvSpPr>
              <a:spLocks noChangeShapeType="1"/>
            </p:cNvSpPr>
            <p:nvPr/>
          </p:nvSpPr>
          <p:spPr bwMode="auto">
            <a:xfrm>
              <a:off x="3283" y="3618"/>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56" name="Line 52"/>
            <p:cNvSpPr>
              <a:spLocks noChangeShapeType="1"/>
            </p:cNvSpPr>
            <p:nvPr/>
          </p:nvSpPr>
          <p:spPr bwMode="auto">
            <a:xfrm>
              <a:off x="3283" y="3546"/>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57" name="Line 53"/>
            <p:cNvSpPr>
              <a:spLocks noChangeShapeType="1"/>
            </p:cNvSpPr>
            <p:nvPr/>
          </p:nvSpPr>
          <p:spPr bwMode="auto">
            <a:xfrm>
              <a:off x="3283" y="3473"/>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58" name="Line 54"/>
            <p:cNvSpPr>
              <a:spLocks noChangeShapeType="1"/>
            </p:cNvSpPr>
            <p:nvPr/>
          </p:nvSpPr>
          <p:spPr bwMode="auto">
            <a:xfrm>
              <a:off x="3283" y="3401"/>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59" name="Line 55"/>
            <p:cNvSpPr>
              <a:spLocks noChangeShapeType="1"/>
            </p:cNvSpPr>
            <p:nvPr/>
          </p:nvSpPr>
          <p:spPr bwMode="auto">
            <a:xfrm>
              <a:off x="3283" y="3329"/>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60" name="Line 56"/>
            <p:cNvSpPr>
              <a:spLocks noChangeShapeType="1"/>
            </p:cNvSpPr>
            <p:nvPr/>
          </p:nvSpPr>
          <p:spPr bwMode="auto">
            <a:xfrm>
              <a:off x="3283" y="3256"/>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61" name="Line 57"/>
            <p:cNvSpPr>
              <a:spLocks noChangeShapeType="1"/>
            </p:cNvSpPr>
            <p:nvPr/>
          </p:nvSpPr>
          <p:spPr bwMode="auto">
            <a:xfrm>
              <a:off x="3283" y="3184"/>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62" name="Line 58"/>
            <p:cNvSpPr>
              <a:spLocks noChangeShapeType="1"/>
            </p:cNvSpPr>
            <p:nvPr/>
          </p:nvSpPr>
          <p:spPr bwMode="auto">
            <a:xfrm>
              <a:off x="3283" y="3111"/>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63" name="Line 59"/>
            <p:cNvSpPr>
              <a:spLocks noChangeShapeType="1"/>
            </p:cNvSpPr>
            <p:nvPr/>
          </p:nvSpPr>
          <p:spPr bwMode="auto">
            <a:xfrm>
              <a:off x="4195" y="3111"/>
              <a:ext cx="0" cy="6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64" name="Line 60"/>
            <p:cNvSpPr>
              <a:spLocks noChangeShapeType="1"/>
            </p:cNvSpPr>
            <p:nvPr/>
          </p:nvSpPr>
          <p:spPr bwMode="auto">
            <a:xfrm>
              <a:off x="4184" y="3763"/>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65" name="Line 61"/>
            <p:cNvSpPr>
              <a:spLocks noChangeShapeType="1"/>
            </p:cNvSpPr>
            <p:nvPr/>
          </p:nvSpPr>
          <p:spPr bwMode="auto">
            <a:xfrm>
              <a:off x="4184" y="3656"/>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66" name="Line 62"/>
            <p:cNvSpPr>
              <a:spLocks noChangeShapeType="1"/>
            </p:cNvSpPr>
            <p:nvPr/>
          </p:nvSpPr>
          <p:spPr bwMode="auto">
            <a:xfrm>
              <a:off x="4184" y="3546"/>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67" name="Line 63"/>
            <p:cNvSpPr>
              <a:spLocks noChangeShapeType="1"/>
            </p:cNvSpPr>
            <p:nvPr/>
          </p:nvSpPr>
          <p:spPr bwMode="auto">
            <a:xfrm>
              <a:off x="4184" y="3439"/>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68" name="Line 64"/>
            <p:cNvSpPr>
              <a:spLocks noChangeShapeType="1"/>
            </p:cNvSpPr>
            <p:nvPr/>
          </p:nvSpPr>
          <p:spPr bwMode="auto">
            <a:xfrm>
              <a:off x="4184" y="3329"/>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69" name="Line 65"/>
            <p:cNvSpPr>
              <a:spLocks noChangeShapeType="1"/>
            </p:cNvSpPr>
            <p:nvPr/>
          </p:nvSpPr>
          <p:spPr bwMode="auto">
            <a:xfrm>
              <a:off x="4184" y="3221"/>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70" name="Line 66"/>
            <p:cNvSpPr>
              <a:spLocks noChangeShapeType="1"/>
            </p:cNvSpPr>
            <p:nvPr/>
          </p:nvSpPr>
          <p:spPr bwMode="auto">
            <a:xfrm>
              <a:off x="4184" y="3111"/>
              <a:ext cx="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171" name="Freeform 67"/>
            <p:cNvSpPr>
              <a:spLocks/>
            </p:cNvSpPr>
            <p:nvPr/>
          </p:nvSpPr>
          <p:spPr bwMode="auto">
            <a:xfrm>
              <a:off x="3339" y="3181"/>
              <a:ext cx="800" cy="496"/>
            </a:xfrm>
            <a:custGeom>
              <a:avLst/>
              <a:gdLst>
                <a:gd name="T0" fmla="*/ 0 w 355"/>
                <a:gd name="T1" fmla="*/ 158 h 185"/>
                <a:gd name="T2" fmla="*/ 51 w 355"/>
                <a:gd name="T3" fmla="*/ 178 h 185"/>
                <a:gd name="T4" fmla="*/ 102 w 355"/>
                <a:gd name="T5" fmla="*/ 185 h 185"/>
                <a:gd name="T6" fmla="*/ 152 w 355"/>
                <a:gd name="T7" fmla="*/ 173 h 185"/>
                <a:gd name="T8" fmla="*/ 203 w 355"/>
                <a:gd name="T9" fmla="*/ 136 h 185"/>
                <a:gd name="T10" fmla="*/ 253 w 355"/>
                <a:gd name="T11" fmla="*/ 91 h 185"/>
                <a:gd name="T12" fmla="*/ 304 w 355"/>
                <a:gd name="T13" fmla="*/ 45 h 185"/>
                <a:gd name="T14" fmla="*/ 355 w 355"/>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185">
                  <a:moveTo>
                    <a:pt x="0" y="158"/>
                  </a:moveTo>
                  <a:lnTo>
                    <a:pt x="51" y="178"/>
                  </a:lnTo>
                  <a:lnTo>
                    <a:pt x="102" y="185"/>
                  </a:lnTo>
                  <a:lnTo>
                    <a:pt x="152" y="173"/>
                  </a:lnTo>
                  <a:lnTo>
                    <a:pt x="203" y="136"/>
                  </a:lnTo>
                  <a:lnTo>
                    <a:pt x="253" y="91"/>
                  </a:lnTo>
                  <a:lnTo>
                    <a:pt x="304" y="45"/>
                  </a:lnTo>
                  <a:lnTo>
                    <a:pt x="355" y="0"/>
                  </a:lnTo>
                </a:path>
              </a:pathLst>
            </a:custGeom>
            <a:noFill/>
            <a:ln w="4763">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7172" name="Freeform 68"/>
            <p:cNvSpPr>
              <a:spLocks/>
            </p:cNvSpPr>
            <p:nvPr/>
          </p:nvSpPr>
          <p:spPr bwMode="auto">
            <a:xfrm>
              <a:off x="3333" y="3597"/>
              <a:ext cx="13" cy="16"/>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lnTo>
                    <a:pt x="16" y="8"/>
                  </a:lnTo>
                  <a:lnTo>
                    <a:pt x="8" y="16"/>
                  </a:lnTo>
                  <a:lnTo>
                    <a:pt x="0" y="8"/>
                  </a:lnTo>
                  <a:lnTo>
                    <a:pt x="8" y="0"/>
                  </a:lnTo>
                  <a:close/>
                </a:path>
              </a:pathLst>
            </a:custGeom>
            <a:solidFill>
              <a:srgbClr val="FF9900"/>
            </a:solidFill>
            <a:ln w="4763">
              <a:solidFill>
                <a:srgbClr val="FF9900"/>
              </a:solidFill>
              <a:prstDash val="solid"/>
              <a:round/>
              <a:headEnd/>
              <a:tailEnd/>
            </a:ln>
          </p:spPr>
          <p:txBody>
            <a:bodyPr/>
            <a:lstStyle/>
            <a:p>
              <a:endParaRPr lang="ja-JP" altLang="en-US"/>
            </a:p>
          </p:txBody>
        </p:sp>
        <p:sp>
          <p:nvSpPr>
            <p:cNvPr id="687173" name="Freeform 69"/>
            <p:cNvSpPr>
              <a:spLocks/>
            </p:cNvSpPr>
            <p:nvPr/>
          </p:nvSpPr>
          <p:spPr bwMode="auto">
            <a:xfrm>
              <a:off x="3447" y="3650"/>
              <a:ext cx="14" cy="16"/>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lnTo>
                    <a:pt x="16" y="8"/>
                  </a:lnTo>
                  <a:lnTo>
                    <a:pt x="8" y="16"/>
                  </a:lnTo>
                  <a:lnTo>
                    <a:pt x="0" y="8"/>
                  </a:lnTo>
                  <a:lnTo>
                    <a:pt x="8" y="0"/>
                  </a:lnTo>
                  <a:close/>
                </a:path>
              </a:pathLst>
            </a:custGeom>
            <a:solidFill>
              <a:srgbClr val="FF9900"/>
            </a:solidFill>
            <a:ln w="4763">
              <a:solidFill>
                <a:srgbClr val="FF9900"/>
              </a:solidFill>
              <a:prstDash val="solid"/>
              <a:round/>
              <a:headEnd/>
              <a:tailEnd/>
            </a:ln>
          </p:spPr>
          <p:txBody>
            <a:bodyPr/>
            <a:lstStyle/>
            <a:p>
              <a:endParaRPr lang="ja-JP" altLang="en-US"/>
            </a:p>
          </p:txBody>
        </p:sp>
        <p:sp>
          <p:nvSpPr>
            <p:cNvPr id="687174" name="Freeform 70"/>
            <p:cNvSpPr>
              <a:spLocks/>
            </p:cNvSpPr>
            <p:nvPr/>
          </p:nvSpPr>
          <p:spPr bwMode="auto">
            <a:xfrm>
              <a:off x="3562" y="3669"/>
              <a:ext cx="14" cy="16"/>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lnTo>
                    <a:pt x="16" y="8"/>
                  </a:lnTo>
                  <a:lnTo>
                    <a:pt x="8" y="16"/>
                  </a:lnTo>
                  <a:lnTo>
                    <a:pt x="0" y="8"/>
                  </a:lnTo>
                  <a:lnTo>
                    <a:pt x="8" y="0"/>
                  </a:lnTo>
                  <a:close/>
                </a:path>
              </a:pathLst>
            </a:custGeom>
            <a:solidFill>
              <a:srgbClr val="FF9900"/>
            </a:solidFill>
            <a:ln w="4763">
              <a:solidFill>
                <a:srgbClr val="FF9900"/>
              </a:solidFill>
              <a:prstDash val="solid"/>
              <a:round/>
              <a:headEnd/>
              <a:tailEnd/>
            </a:ln>
          </p:spPr>
          <p:txBody>
            <a:bodyPr/>
            <a:lstStyle/>
            <a:p>
              <a:endParaRPr lang="ja-JP" altLang="en-US"/>
            </a:p>
          </p:txBody>
        </p:sp>
        <p:sp>
          <p:nvSpPr>
            <p:cNvPr id="687175" name="Freeform 71"/>
            <p:cNvSpPr>
              <a:spLocks/>
            </p:cNvSpPr>
            <p:nvPr/>
          </p:nvSpPr>
          <p:spPr bwMode="auto">
            <a:xfrm>
              <a:off x="3675" y="3637"/>
              <a:ext cx="13" cy="16"/>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lnTo>
                    <a:pt x="16" y="8"/>
                  </a:lnTo>
                  <a:lnTo>
                    <a:pt x="8" y="16"/>
                  </a:lnTo>
                  <a:lnTo>
                    <a:pt x="0" y="8"/>
                  </a:lnTo>
                  <a:lnTo>
                    <a:pt x="8" y="0"/>
                  </a:lnTo>
                  <a:close/>
                </a:path>
              </a:pathLst>
            </a:custGeom>
            <a:solidFill>
              <a:srgbClr val="FF9900"/>
            </a:solidFill>
            <a:ln w="4763">
              <a:solidFill>
                <a:srgbClr val="FF9900"/>
              </a:solidFill>
              <a:prstDash val="solid"/>
              <a:round/>
              <a:headEnd/>
              <a:tailEnd/>
            </a:ln>
          </p:spPr>
          <p:txBody>
            <a:bodyPr/>
            <a:lstStyle/>
            <a:p>
              <a:endParaRPr lang="ja-JP" altLang="en-US"/>
            </a:p>
          </p:txBody>
        </p:sp>
        <p:sp>
          <p:nvSpPr>
            <p:cNvPr id="687176" name="Freeform 72"/>
            <p:cNvSpPr>
              <a:spLocks/>
            </p:cNvSpPr>
            <p:nvPr/>
          </p:nvSpPr>
          <p:spPr bwMode="auto">
            <a:xfrm>
              <a:off x="3790" y="3538"/>
              <a:ext cx="13" cy="16"/>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lnTo>
                    <a:pt x="16" y="8"/>
                  </a:lnTo>
                  <a:lnTo>
                    <a:pt x="8" y="16"/>
                  </a:lnTo>
                  <a:lnTo>
                    <a:pt x="0" y="8"/>
                  </a:lnTo>
                  <a:lnTo>
                    <a:pt x="8" y="0"/>
                  </a:lnTo>
                  <a:close/>
                </a:path>
              </a:pathLst>
            </a:custGeom>
            <a:solidFill>
              <a:srgbClr val="FF9900"/>
            </a:solidFill>
            <a:ln w="4763">
              <a:solidFill>
                <a:srgbClr val="FF9900"/>
              </a:solidFill>
              <a:prstDash val="solid"/>
              <a:round/>
              <a:headEnd/>
              <a:tailEnd/>
            </a:ln>
          </p:spPr>
          <p:txBody>
            <a:bodyPr/>
            <a:lstStyle/>
            <a:p>
              <a:endParaRPr lang="ja-JP" altLang="en-US"/>
            </a:p>
          </p:txBody>
        </p:sp>
        <p:sp>
          <p:nvSpPr>
            <p:cNvPr id="687177" name="Freeform 73"/>
            <p:cNvSpPr>
              <a:spLocks/>
            </p:cNvSpPr>
            <p:nvPr/>
          </p:nvSpPr>
          <p:spPr bwMode="auto">
            <a:xfrm>
              <a:off x="3902" y="3417"/>
              <a:ext cx="14" cy="16"/>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lnTo>
                    <a:pt x="16" y="8"/>
                  </a:lnTo>
                  <a:lnTo>
                    <a:pt x="8" y="16"/>
                  </a:lnTo>
                  <a:lnTo>
                    <a:pt x="0" y="8"/>
                  </a:lnTo>
                  <a:lnTo>
                    <a:pt x="8" y="0"/>
                  </a:lnTo>
                  <a:close/>
                </a:path>
              </a:pathLst>
            </a:custGeom>
            <a:solidFill>
              <a:srgbClr val="FF9900"/>
            </a:solidFill>
            <a:ln w="4763">
              <a:solidFill>
                <a:srgbClr val="FF9900"/>
              </a:solidFill>
              <a:prstDash val="solid"/>
              <a:round/>
              <a:headEnd/>
              <a:tailEnd/>
            </a:ln>
          </p:spPr>
          <p:txBody>
            <a:bodyPr/>
            <a:lstStyle/>
            <a:p>
              <a:endParaRPr lang="ja-JP" altLang="en-US"/>
            </a:p>
          </p:txBody>
        </p:sp>
        <p:sp>
          <p:nvSpPr>
            <p:cNvPr id="687178" name="Freeform 74"/>
            <p:cNvSpPr>
              <a:spLocks/>
            </p:cNvSpPr>
            <p:nvPr/>
          </p:nvSpPr>
          <p:spPr bwMode="auto">
            <a:xfrm>
              <a:off x="4017" y="3294"/>
              <a:ext cx="14" cy="16"/>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lnTo>
                    <a:pt x="16" y="8"/>
                  </a:lnTo>
                  <a:lnTo>
                    <a:pt x="8" y="16"/>
                  </a:lnTo>
                  <a:lnTo>
                    <a:pt x="0" y="8"/>
                  </a:lnTo>
                  <a:lnTo>
                    <a:pt x="8" y="0"/>
                  </a:lnTo>
                  <a:close/>
                </a:path>
              </a:pathLst>
            </a:custGeom>
            <a:solidFill>
              <a:srgbClr val="FF9900"/>
            </a:solidFill>
            <a:ln w="4763">
              <a:solidFill>
                <a:srgbClr val="FF9900"/>
              </a:solidFill>
              <a:prstDash val="solid"/>
              <a:round/>
              <a:headEnd/>
              <a:tailEnd/>
            </a:ln>
          </p:spPr>
          <p:txBody>
            <a:bodyPr/>
            <a:lstStyle/>
            <a:p>
              <a:endParaRPr lang="ja-JP" altLang="en-US"/>
            </a:p>
          </p:txBody>
        </p:sp>
        <p:sp>
          <p:nvSpPr>
            <p:cNvPr id="687179" name="Freeform 75"/>
            <p:cNvSpPr>
              <a:spLocks/>
            </p:cNvSpPr>
            <p:nvPr/>
          </p:nvSpPr>
          <p:spPr bwMode="auto">
            <a:xfrm>
              <a:off x="4132" y="3173"/>
              <a:ext cx="13" cy="16"/>
            </a:xfrm>
            <a:custGeom>
              <a:avLst/>
              <a:gdLst>
                <a:gd name="T0" fmla="*/ 8 w 16"/>
                <a:gd name="T1" fmla="*/ 0 h 16"/>
                <a:gd name="T2" fmla="*/ 16 w 16"/>
                <a:gd name="T3" fmla="*/ 8 h 16"/>
                <a:gd name="T4" fmla="*/ 8 w 16"/>
                <a:gd name="T5" fmla="*/ 16 h 16"/>
                <a:gd name="T6" fmla="*/ 0 w 16"/>
                <a:gd name="T7" fmla="*/ 8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lnTo>
                    <a:pt x="16" y="8"/>
                  </a:lnTo>
                  <a:lnTo>
                    <a:pt x="8" y="16"/>
                  </a:lnTo>
                  <a:lnTo>
                    <a:pt x="0" y="8"/>
                  </a:lnTo>
                  <a:lnTo>
                    <a:pt x="8" y="0"/>
                  </a:lnTo>
                  <a:close/>
                </a:path>
              </a:pathLst>
            </a:custGeom>
            <a:solidFill>
              <a:srgbClr val="FF9900"/>
            </a:solidFill>
            <a:ln w="4763">
              <a:solidFill>
                <a:srgbClr val="FF9900"/>
              </a:solidFill>
              <a:prstDash val="solid"/>
              <a:round/>
              <a:headEnd/>
              <a:tailEnd/>
            </a:ln>
          </p:spPr>
          <p:txBody>
            <a:bodyPr/>
            <a:lstStyle/>
            <a:p>
              <a:endParaRPr lang="ja-JP" altLang="en-US"/>
            </a:p>
          </p:txBody>
        </p:sp>
        <p:sp>
          <p:nvSpPr>
            <p:cNvPr id="687180" name="Rectangle 76"/>
            <p:cNvSpPr>
              <a:spLocks noChangeArrowheads="1"/>
            </p:cNvSpPr>
            <p:nvPr/>
          </p:nvSpPr>
          <p:spPr bwMode="auto">
            <a:xfrm>
              <a:off x="3108" y="3739"/>
              <a:ext cx="15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500">
                  <a:solidFill>
                    <a:srgbClr val="FF0000"/>
                  </a:solidFill>
                  <a:latin typeface="Tahoma" pitchFamily="34" charset="0"/>
                </a:rPr>
                <a:t>(¥2,000)</a:t>
              </a:r>
              <a:endParaRPr lang="en-US" altLang="ja-JP"/>
            </a:p>
          </p:txBody>
        </p:sp>
        <p:sp>
          <p:nvSpPr>
            <p:cNvPr id="687181" name="Rectangle 77"/>
            <p:cNvSpPr>
              <a:spLocks noChangeArrowheads="1"/>
            </p:cNvSpPr>
            <p:nvPr/>
          </p:nvSpPr>
          <p:spPr bwMode="auto">
            <a:xfrm>
              <a:off x="3108" y="3666"/>
              <a:ext cx="15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500">
                  <a:solidFill>
                    <a:srgbClr val="FF0000"/>
                  </a:solidFill>
                  <a:latin typeface="Tahoma" pitchFamily="34" charset="0"/>
                </a:rPr>
                <a:t>(¥1,500)</a:t>
              </a:r>
              <a:endParaRPr lang="en-US" altLang="ja-JP"/>
            </a:p>
          </p:txBody>
        </p:sp>
        <p:sp>
          <p:nvSpPr>
            <p:cNvPr id="687182" name="Rectangle 78"/>
            <p:cNvSpPr>
              <a:spLocks noChangeArrowheads="1"/>
            </p:cNvSpPr>
            <p:nvPr/>
          </p:nvSpPr>
          <p:spPr bwMode="auto">
            <a:xfrm>
              <a:off x="3108" y="3594"/>
              <a:ext cx="15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500">
                  <a:solidFill>
                    <a:srgbClr val="FF0000"/>
                  </a:solidFill>
                  <a:latin typeface="Tahoma" pitchFamily="34" charset="0"/>
                </a:rPr>
                <a:t>(¥1,000)</a:t>
              </a:r>
              <a:endParaRPr lang="en-US" altLang="ja-JP"/>
            </a:p>
          </p:txBody>
        </p:sp>
        <p:sp>
          <p:nvSpPr>
            <p:cNvPr id="687183" name="Rectangle 79"/>
            <p:cNvSpPr>
              <a:spLocks noChangeArrowheads="1"/>
            </p:cNvSpPr>
            <p:nvPr/>
          </p:nvSpPr>
          <p:spPr bwMode="auto">
            <a:xfrm>
              <a:off x="3142" y="3522"/>
              <a:ext cx="11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500">
                  <a:solidFill>
                    <a:srgbClr val="FF0000"/>
                  </a:solidFill>
                  <a:latin typeface="Tahoma" pitchFamily="34" charset="0"/>
                </a:rPr>
                <a:t>(¥500)</a:t>
              </a:r>
              <a:endParaRPr lang="en-US" altLang="ja-JP"/>
            </a:p>
          </p:txBody>
        </p:sp>
        <p:sp>
          <p:nvSpPr>
            <p:cNvPr id="687184" name="Rectangle 80"/>
            <p:cNvSpPr>
              <a:spLocks noChangeArrowheads="1"/>
            </p:cNvSpPr>
            <p:nvPr/>
          </p:nvSpPr>
          <p:spPr bwMode="auto">
            <a:xfrm>
              <a:off x="3201" y="3449"/>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500">
                  <a:solidFill>
                    <a:srgbClr val="000000"/>
                  </a:solidFill>
                  <a:latin typeface="Tahoma" pitchFamily="34" charset="0"/>
                </a:rPr>
                <a:t>¥0</a:t>
              </a:r>
              <a:endParaRPr lang="en-US" altLang="ja-JP"/>
            </a:p>
          </p:txBody>
        </p:sp>
        <p:sp>
          <p:nvSpPr>
            <p:cNvPr id="687185" name="Rectangle 81"/>
            <p:cNvSpPr>
              <a:spLocks noChangeArrowheads="1"/>
            </p:cNvSpPr>
            <p:nvPr/>
          </p:nvSpPr>
          <p:spPr bwMode="auto">
            <a:xfrm>
              <a:off x="3157" y="3377"/>
              <a:ext cx="8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500">
                  <a:solidFill>
                    <a:srgbClr val="000000"/>
                  </a:solidFill>
                  <a:latin typeface="Tahoma" pitchFamily="34" charset="0"/>
                </a:rPr>
                <a:t>¥500</a:t>
              </a:r>
              <a:endParaRPr lang="en-US" altLang="ja-JP"/>
            </a:p>
          </p:txBody>
        </p:sp>
        <p:sp>
          <p:nvSpPr>
            <p:cNvPr id="687186" name="Rectangle 82"/>
            <p:cNvSpPr>
              <a:spLocks noChangeArrowheads="1"/>
            </p:cNvSpPr>
            <p:nvPr/>
          </p:nvSpPr>
          <p:spPr bwMode="auto">
            <a:xfrm>
              <a:off x="3123" y="3304"/>
              <a:ext cx="1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500">
                  <a:solidFill>
                    <a:srgbClr val="000000"/>
                  </a:solidFill>
                  <a:latin typeface="Tahoma" pitchFamily="34" charset="0"/>
                </a:rPr>
                <a:t>¥1,000</a:t>
              </a:r>
              <a:endParaRPr lang="en-US" altLang="ja-JP"/>
            </a:p>
          </p:txBody>
        </p:sp>
        <p:sp>
          <p:nvSpPr>
            <p:cNvPr id="687187" name="Rectangle 83"/>
            <p:cNvSpPr>
              <a:spLocks noChangeArrowheads="1"/>
            </p:cNvSpPr>
            <p:nvPr/>
          </p:nvSpPr>
          <p:spPr bwMode="auto">
            <a:xfrm>
              <a:off x="3123" y="3232"/>
              <a:ext cx="1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500">
                  <a:solidFill>
                    <a:srgbClr val="000000"/>
                  </a:solidFill>
                  <a:latin typeface="Tahoma" pitchFamily="34" charset="0"/>
                </a:rPr>
                <a:t>¥1,500</a:t>
              </a:r>
              <a:endParaRPr lang="en-US" altLang="ja-JP"/>
            </a:p>
          </p:txBody>
        </p:sp>
        <p:sp>
          <p:nvSpPr>
            <p:cNvPr id="687188" name="Rectangle 84"/>
            <p:cNvSpPr>
              <a:spLocks noChangeArrowheads="1"/>
            </p:cNvSpPr>
            <p:nvPr/>
          </p:nvSpPr>
          <p:spPr bwMode="auto">
            <a:xfrm>
              <a:off x="3123" y="3160"/>
              <a:ext cx="1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500">
                  <a:solidFill>
                    <a:srgbClr val="000000"/>
                  </a:solidFill>
                  <a:latin typeface="Tahoma" pitchFamily="34" charset="0"/>
                </a:rPr>
                <a:t>¥2,000</a:t>
              </a:r>
              <a:endParaRPr lang="en-US" altLang="ja-JP"/>
            </a:p>
          </p:txBody>
        </p:sp>
        <p:sp>
          <p:nvSpPr>
            <p:cNvPr id="687189" name="Rectangle 85"/>
            <p:cNvSpPr>
              <a:spLocks noChangeArrowheads="1"/>
            </p:cNvSpPr>
            <p:nvPr/>
          </p:nvSpPr>
          <p:spPr bwMode="auto">
            <a:xfrm>
              <a:off x="3123" y="3087"/>
              <a:ext cx="1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500">
                  <a:solidFill>
                    <a:srgbClr val="000000"/>
                  </a:solidFill>
                  <a:latin typeface="Tahoma" pitchFamily="34" charset="0"/>
                </a:rPr>
                <a:t>¥2,500</a:t>
              </a:r>
              <a:endParaRPr lang="en-US" altLang="ja-JP"/>
            </a:p>
          </p:txBody>
        </p:sp>
      </p:grpSp>
      <p:grpSp>
        <p:nvGrpSpPr>
          <p:cNvPr id="687201" name="Group 97"/>
          <p:cNvGrpSpPr>
            <a:grpSpLocks/>
          </p:cNvGrpSpPr>
          <p:nvPr/>
        </p:nvGrpSpPr>
        <p:grpSpPr bwMode="auto">
          <a:xfrm>
            <a:off x="6950075" y="4908550"/>
            <a:ext cx="1366838" cy="304800"/>
            <a:chOff x="4468" y="3102"/>
            <a:chExt cx="861" cy="192"/>
          </a:xfrm>
        </p:grpSpPr>
        <p:sp>
          <p:nvSpPr>
            <p:cNvPr id="687197" name="Rectangle 93"/>
            <p:cNvSpPr>
              <a:spLocks noChangeArrowheads="1"/>
            </p:cNvSpPr>
            <p:nvPr/>
          </p:nvSpPr>
          <p:spPr bwMode="auto">
            <a:xfrm>
              <a:off x="4468" y="3130"/>
              <a:ext cx="476" cy="136"/>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200"/>
                <a:t>XX</a:t>
              </a:r>
              <a:r>
                <a:rPr lang="ja-JP" altLang="en-US" sz="1200"/>
                <a:t>年</a:t>
              </a:r>
              <a:r>
                <a:rPr lang="en-US" altLang="ja-JP" sz="1200"/>
                <a:t>XX</a:t>
              </a:r>
              <a:r>
                <a:rPr lang="ja-JP" altLang="en-US" sz="1200"/>
                <a:t>月</a:t>
              </a:r>
            </a:p>
          </p:txBody>
        </p:sp>
        <p:sp>
          <p:nvSpPr>
            <p:cNvPr id="687200" name="Text Box 96"/>
            <p:cNvSpPr txBox="1">
              <a:spLocks noChangeArrowheads="1"/>
            </p:cNvSpPr>
            <p:nvPr/>
          </p:nvSpPr>
          <p:spPr bwMode="auto">
            <a:xfrm>
              <a:off x="4934" y="3102"/>
              <a:ext cx="395"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en-US" altLang="ja-JP"/>
                <a:t>XXX</a:t>
              </a:r>
            </a:p>
          </p:txBody>
        </p:sp>
      </p:grpSp>
      <p:grpSp>
        <p:nvGrpSpPr>
          <p:cNvPr id="687202" name="Group 98"/>
          <p:cNvGrpSpPr>
            <a:grpSpLocks/>
          </p:cNvGrpSpPr>
          <p:nvPr/>
        </p:nvGrpSpPr>
        <p:grpSpPr bwMode="auto">
          <a:xfrm>
            <a:off x="6950075" y="5213350"/>
            <a:ext cx="1366838" cy="304800"/>
            <a:chOff x="4468" y="3102"/>
            <a:chExt cx="861" cy="192"/>
          </a:xfrm>
        </p:grpSpPr>
        <p:sp>
          <p:nvSpPr>
            <p:cNvPr id="687203" name="Rectangle 99"/>
            <p:cNvSpPr>
              <a:spLocks noChangeArrowheads="1"/>
            </p:cNvSpPr>
            <p:nvPr/>
          </p:nvSpPr>
          <p:spPr bwMode="auto">
            <a:xfrm>
              <a:off x="4468" y="3130"/>
              <a:ext cx="476" cy="136"/>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200"/>
                <a:t>XX</a:t>
              </a:r>
              <a:r>
                <a:rPr lang="ja-JP" altLang="en-US" sz="1200"/>
                <a:t>年</a:t>
              </a:r>
              <a:r>
                <a:rPr lang="en-US" altLang="ja-JP" sz="1200"/>
                <a:t>XX</a:t>
              </a:r>
              <a:r>
                <a:rPr lang="ja-JP" altLang="en-US" sz="1200"/>
                <a:t>月</a:t>
              </a:r>
            </a:p>
          </p:txBody>
        </p:sp>
        <p:sp>
          <p:nvSpPr>
            <p:cNvPr id="687204" name="Text Box 100"/>
            <p:cNvSpPr txBox="1">
              <a:spLocks noChangeArrowheads="1"/>
            </p:cNvSpPr>
            <p:nvPr/>
          </p:nvSpPr>
          <p:spPr bwMode="auto">
            <a:xfrm>
              <a:off x="4934" y="3102"/>
              <a:ext cx="395"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en-US" altLang="ja-JP"/>
                <a:t>XXX</a:t>
              </a:r>
            </a:p>
          </p:txBody>
        </p:sp>
      </p:grpSp>
      <p:grpSp>
        <p:nvGrpSpPr>
          <p:cNvPr id="687205" name="Group 101"/>
          <p:cNvGrpSpPr>
            <a:grpSpLocks/>
          </p:cNvGrpSpPr>
          <p:nvPr/>
        </p:nvGrpSpPr>
        <p:grpSpPr bwMode="auto">
          <a:xfrm>
            <a:off x="6950075" y="5500688"/>
            <a:ext cx="1366838" cy="304800"/>
            <a:chOff x="4468" y="3102"/>
            <a:chExt cx="861" cy="192"/>
          </a:xfrm>
        </p:grpSpPr>
        <p:sp>
          <p:nvSpPr>
            <p:cNvPr id="687206" name="Rectangle 102"/>
            <p:cNvSpPr>
              <a:spLocks noChangeArrowheads="1"/>
            </p:cNvSpPr>
            <p:nvPr/>
          </p:nvSpPr>
          <p:spPr bwMode="auto">
            <a:xfrm>
              <a:off x="4468" y="3130"/>
              <a:ext cx="476" cy="136"/>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200"/>
                <a:t>XX</a:t>
              </a:r>
              <a:r>
                <a:rPr lang="ja-JP" altLang="en-US" sz="1200"/>
                <a:t>年</a:t>
              </a:r>
              <a:r>
                <a:rPr lang="en-US" altLang="ja-JP" sz="1200"/>
                <a:t>XX</a:t>
              </a:r>
              <a:r>
                <a:rPr lang="ja-JP" altLang="en-US" sz="1200"/>
                <a:t>月</a:t>
              </a:r>
            </a:p>
          </p:txBody>
        </p:sp>
        <p:sp>
          <p:nvSpPr>
            <p:cNvPr id="687207" name="Text Box 103"/>
            <p:cNvSpPr txBox="1">
              <a:spLocks noChangeArrowheads="1"/>
            </p:cNvSpPr>
            <p:nvPr/>
          </p:nvSpPr>
          <p:spPr bwMode="auto">
            <a:xfrm>
              <a:off x="4934" y="3102"/>
              <a:ext cx="395"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88900" indent="-889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en-US" altLang="ja-JP"/>
                <a:t>XXX</a:t>
              </a:r>
            </a:p>
          </p:txBody>
        </p:sp>
      </p:grpSp>
      <p:sp>
        <p:nvSpPr>
          <p:cNvPr id="687210" name="Text Box 106"/>
          <p:cNvSpPr txBox="1">
            <a:spLocks noChangeArrowheads="1"/>
          </p:cNvSpPr>
          <p:nvPr/>
        </p:nvSpPr>
        <p:spPr bwMode="auto">
          <a:xfrm>
            <a:off x="1908175" y="6092825"/>
            <a:ext cx="5184775"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sz="1600"/>
              <a:t>聞き手によっては「</a:t>
            </a:r>
            <a:r>
              <a:rPr lang="en-US" altLang="ja-JP" sz="1600"/>
              <a:t>A3</a:t>
            </a:r>
            <a:r>
              <a:rPr lang="ja-JP" altLang="en-US" sz="1600"/>
              <a:t>で</a:t>
            </a:r>
            <a:r>
              <a:rPr lang="en-US" altLang="ja-JP" sz="1600"/>
              <a:t>1</a:t>
            </a:r>
            <a:r>
              <a:rPr lang="ja-JP" altLang="en-US" sz="1600"/>
              <a:t>枚」などという指定があるため、聞き手に確認すること</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スライド番号プレースホルダー 3"/>
          <p:cNvSpPr>
            <a:spLocks noGrp="1"/>
          </p:cNvSpPr>
          <p:nvPr>
            <p:ph type="sldNum" sz="quarter" idx="10"/>
          </p:nvPr>
        </p:nvSpPr>
        <p:spPr/>
        <p:txBody>
          <a:bodyPr/>
          <a:lstStyle/>
          <a:p>
            <a:fld id="{E6BDF277-6C9A-43A4-A5BE-354CD895CB06}" type="slidenum">
              <a:rPr lang="en-US" altLang="ja-JP"/>
              <a:pPr/>
              <a:t>85</a:t>
            </a:fld>
            <a:endParaRPr lang="en-US" altLang="ja-JP"/>
          </a:p>
        </p:txBody>
      </p:sp>
      <p:sp>
        <p:nvSpPr>
          <p:cNvPr id="743563" name="Rectangle 139"/>
          <p:cNvSpPr>
            <a:spLocks noChangeArrowheads="1"/>
          </p:cNvSpPr>
          <p:nvPr/>
        </p:nvSpPr>
        <p:spPr bwMode="auto">
          <a:xfrm>
            <a:off x="2843213" y="5227638"/>
            <a:ext cx="4608512" cy="1009650"/>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26" name="Rectangle 2"/>
          <p:cNvSpPr>
            <a:spLocks noGrp="1" noChangeArrowheads="1"/>
          </p:cNvSpPr>
          <p:nvPr>
            <p:ph type="title"/>
          </p:nvPr>
        </p:nvSpPr>
        <p:spPr>
          <a:xfrm>
            <a:off x="457200" y="454025"/>
            <a:ext cx="8218488" cy="457200"/>
          </a:xfrm>
        </p:spPr>
        <p:txBody>
          <a:bodyPr/>
          <a:lstStyle/>
          <a:p>
            <a:r>
              <a:rPr lang="en-US" altLang="ja-JP"/>
              <a:t>Appendix</a:t>
            </a:r>
            <a:r>
              <a:rPr lang="ja-JP" altLang="en-US"/>
              <a:t>（付録）</a:t>
            </a:r>
          </a:p>
        </p:txBody>
      </p:sp>
      <p:sp>
        <p:nvSpPr>
          <p:cNvPr id="743427" name="Rectangle 3"/>
          <p:cNvSpPr>
            <a:spLocks noGrp="1" noChangeArrowheads="1"/>
          </p:cNvSpPr>
          <p:nvPr>
            <p:ph type="body" idx="1"/>
          </p:nvPr>
        </p:nvSpPr>
        <p:spPr>
          <a:xfrm>
            <a:off x="457200" y="1128713"/>
            <a:ext cx="8229600" cy="915987"/>
          </a:xfrm>
        </p:spPr>
        <p:txBody>
          <a:bodyPr/>
          <a:lstStyle/>
          <a:p>
            <a:r>
              <a:rPr lang="ja-JP" altLang="en-US"/>
              <a:t>肉付けとなる情報や詳細説明のうち、それほど重要でないものや、プレゼン実施時に説明するには細かすぎるものを、</a:t>
            </a:r>
            <a:r>
              <a:rPr lang="en-US" altLang="ja-JP"/>
              <a:t>Appendix</a:t>
            </a:r>
            <a:r>
              <a:rPr lang="ja-JP" altLang="en-US"/>
              <a:t>（付録）として本編の後ろにまとめておく。</a:t>
            </a:r>
          </a:p>
        </p:txBody>
      </p:sp>
      <p:sp>
        <p:nvSpPr>
          <p:cNvPr id="743428" name="Rectangle 4"/>
          <p:cNvSpPr>
            <a:spLocks noChangeArrowheads="1"/>
          </p:cNvSpPr>
          <p:nvPr/>
        </p:nvSpPr>
        <p:spPr bwMode="auto">
          <a:xfrm>
            <a:off x="3143250" y="2708275"/>
            <a:ext cx="647700" cy="1439863"/>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29" name="Rectangle 5"/>
          <p:cNvSpPr>
            <a:spLocks noChangeArrowheads="1"/>
          </p:cNvSpPr>
          <p:nvPr/>
        </p:nvSpPr>
        <p:spPr bwMode="auto">
          <a:xfrm>
            <a:off x="3875088" y="2708275"/>
            <a:ext cx="647700" cy="1439863"/>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30" name="Rectangle 6"/>
          <p:cNvSpPr>
            <a:spLocks noChangeArrowheads="1"/>
          </p:cNvSpPr>
          <p:nvPr/>
        </p:nvSpPr>
        <p:spPr bwMode="auto">
          <a:xfrm>
            <a:off x="4606925" y="2708275"/>
            <a:ext cx="647700" cy="1439863"/>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31" name="Rectangle 7"/>
          <p:cNvSpPr>
            <a:spLocks noChangeArrowheads="1"/>
          </p:cNvSpPr>
          <p:nvPr/>
        </p:nvSpPr>
        <p:spPr bwMode="auto">
          <a:xfrm>
            <a:off x="5338763" y="2708275"/>
            <a:ext cx="647700" cy="1439863"/>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32" name="Rectangle 8"/>
          <p:cNvSpPr>
            <a:spLocks noChangeArrowheads="1"/>
          </p:cNvSpPr>
          <p:nvPr/>
        </p:nvSpPr>
        <p:spPr bwMode="auto">
          <a:xfrm>
            <a:off x="6070600" y="2708275"/>
            <a:ext cx="647700" cy="1439863"/>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33" name="Rectangle 9"/>
          <p:cNvSpPr>
            <a:spLocks noChangeArrowheads="1"/>
          </p:cNvSpPr>
          <p:nvPr/>
        </p:nvSpPr>
        <p:spPr bwMode="auto">
          <a:xfrm>
            <a:off x="6804025" y="2708275"/>
            <a:ext cx="647700" cy="1439863"/>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43434" name="Group 10"/>
          <p:cNvGrpSpPr>
            <a:grpSpLocks/>
          </p:cNvGrpSpPr>
          <p:nvPr/>
        </p:nvGrpSpPr>
        <p:grpSpPr bwMode="auto">
          <a:xfrm>
            <a:off x="3248025" y="2852738"/>
            <a:ext cx="409575" cy="1223962"/>
            <a:chOff x="2046" y="1616"/>
            <a:chExt cx="258" cy="771"/>
          </a:xfrm>
        </p:grpSpPr>
        <p:sp>
          <p:nvSpPr>
            <p:cNvPr id="743435" name="Line 11"/>
            <p:cNvSpPr>
              <a:spLocks noChangeShapeType="1"/>
            </p:cNvSpPr>
            <p:nvPr/>
          </p:nvSpPr>
          <p:spPr bwMode="auto">
            <a:xfrm>
              <a:off x="2192"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43436" name="AutoShape 12"/>
            <p:cNvSpPr>
              <a:spLocks noChangeArrowheads="1"/>
            </p:cNvSpPr>
            <p:nvPr/>
          </p:nvSpPr>
          <p:spPr bwMode="auto">
            <a:xfrm>
              <a:off x="2080"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43437" name="AutoShape 13"/>
            <p:cNvSpPr>
              <a:spLocks noChangeArrowheads="1"/>
            </p:cNvSpPr>
            <p:nvPr/>
          </p:nvSpPr>
          <p:spPr bwMode="auto">
            <a:xfrm>
              <a:off x="2080"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43438" name="AutoShape 14"/>
            <p:cNvCxnSpPr>
              <a:cxnSpLocks noChangeShapeType="1"/>
              <a:stCxn id="743436" idx="2"/>
              <a:endCxn id="743437" idx="0"/>
            </p:cNvCxnSpPr>
            <p:nvPr/>
          </p:nvCxnSpPr>
          <p:spPr bwMode="auto">
            <a:xfrm>
              <a:off x="2192"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3439" name="Rectangle 15"/>
            <p:cNvSpPr>
              <a:spLocks noChangeArrowheads="1"/>
            </p:cNvSpPr>
            <p:nvPr/>
          </p:nvSpPr>
          <p:spPr bwMode="auto">
            <a:xfrm>
              <a:off x="2046"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40" name="Rectangle 16"/>
            <p:cNvSpPr>
              <a:spLocks noChangeArrowheads="1"/>
            </p:cNvSpPr>
            <p:nvPr/>
          </p:nvSpPr>
          <p:spPr bwMode="auto">
            <a:xfrm>
              <a:off x="2089"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41" name="Rectangle 17"/>
            <p:cNvSpPr>
              <a:spLocks noChangeArrowheads="1"/>
            </p:cNvSpPr>
            <p:nvPr/>
          </p:nvSpPr>
          <p:spPr bwMode="auto">
            <a:xfrm>
              <a:off x="2132"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43442" name="Group 18"/>
          <p:cNvGrpSpPr>
            <a:grpSpLocks/>
          </p:cNvGrpSpPr>
          <p:nvPr/>
        </p:nvGrpSpPr>
        <p:grpSpPr bwMode="auto">
          <a:xfrm>
            <a:off x="3975100" y="2852738"/>
            <a:ext cx="409575" cy="1223962"/>
            <a:chOff x="2495" y="1616"/>
            <a:chExt cx="258" cy="771"/>
          </a:xfrm>
        </p:grpSpPr>
        <p:sp>
          <p:nvSpPr>
            <p:cNvPr id="743443" name="Line 19"/>
            <p:cNvSpPr>
              <a:spLocks noChangeShapeType="1"/>
            </p:cNvSpPr>
            <p:nvPr/>
          </p:nvSpPr>
          <p:spPr bwMode="auto">
            <a:xfrm>
              <a:off x="2641"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43444" name="AutoShape 20"/>
            <p:cNvSpPr>
              <a:spLocks noChangeArrowheads="1"/>
            </p:cNvSpPr>
            <p:nvPr/>
          </p:nvSpPr>
          <p:spPr bwMode="auto">
            <a:xfrm>
              <a:off x="2529"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43445" name="AutoShape 21"/>
            <p:cNvSpPr>
              <a:spLocks noChangeArrowheads="1"/>
            </p:cNvSpPr>
            <p:nvPr/>
          </p:nvSpPr>
          <p:spPr bwMode="auto">
            <a:xfrm>
              <a:off x="2529"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43446" name="AutoShape 22"/>
            <p:cNvCxnSpPr>
              <a:cxnSpLocks noChangeShapeType="1"/>
              <a:stCxn id="743444" idx="2"/>
              <a:endCxn id="743445" idx="0"/>
            </p:cNvCxnSpPr>
            <p:nvPr/>
          </p:nvCxnSpPr>
          <p:spPr bwMode="auto">
            <a:xfrm>
              <a:off x="2641"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3447" name="Rectangle 23"/>
            <p:cNvSpPr>
              <a:spLocks noChangeArrowheads="1"/>
            </p:cNvSpPr>
            <p:nvPr/>
          </p:nvSpPr>
          <p:spPr bwMode="auto">
            <a:xfrm>
              <a:off x="2495"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48" name="Rectangle 24"/>
            <p:cNvSpPr>
              <a:spLocks noChangeArrowheads="1"/>
            </p:cNvSpPr>
            <p:nvPr/>
          </p:nvSpPr>
          <p:spPr bwMode="auto">
            <a:xfrm>
              <a:off x="2538"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49" name="Rectangle 25"/>
            <p:cNvSpPr>
              <a:spLocks noChangeArrowheads="1"/>
            </p:cNvSpPr>
            <p:nvPr/>
          </p:nvSpPr>
          <p:spPr bwMode="auto">
            <a:xfrm>
              <a:off x="2581"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43450" name="Group 26"/>
          <p:cNvGrpSpPr>
            <a:grpSpLocks/>
          </p:cNvGrpSpPr>
          <p:nvPr/>
        </p:nvGrpSpPr>
        <p:grpSpPr bwMode="auto">
          <a:xfrm>
            <a:off x="4702175" y="2852738"/>
            <a:ext cx="409575" cy="1223962"/>
            <a:chOff x="2962" y="1616"/>
            <a:chExt cx="258" cy="771"/>
          </a:xfrm>
        </p:grpSpPr>
        <p:sp>
          <p:nvSpPr>
            <p:cNvPr id="743451" name="Line 27"/>
            <p:cNvSpPr>
              <a:spLocks noChangeShapeType="1"/>
            </p:cNvSpPr>
            <p:nvPr/>
          </p:nvSpPr>
          <p:spPr bwMode="auto">
            <a:xfrm>
              <a:off x="3108"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43452" name="AutoShape 28"/>
            <p:cNvSpPr>
              <a:spLocks noChangeArrowheads="1"/>
            </p:cNvSpPr>
            <p:nvPr/>
          </p:nvSpPr>
          <p:spPr bwMode="auto">
            <a:xfrm>
              <a:off x="2996"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43453" name="AutoShape 29"/>
            <p:cNvSpPr>
              <a:spLocks noChangeArrowheads="1"/>
            </p:cNvSpPr>
            <p:nvPr/>
          </p:nvSpPr>
          <p:spPr bwMode="auto">
            <a:xfrm>
              <a:off x="2996"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43454" name="AutoShape 30"/>
            <p:cNvCxnSpPr>
              <a:cxnSpLocks noChangeShapeType="1"/>
              <a:stCxn id="743452" idx="2"/>
              <a:endCxn id="743453" idx="0"/>
            </p:cNvCxnSpPr>
            <p:nvPr/>
          </p:nvCxnSpPr>
          <p:spPr bwMode="auto">
            <a:xfrm>
              <a:off x="3108"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3455" name="Rectangle 31"/>
            <p:cNvSpPr>
              <a:spLocks noChangeArrowheads="1"/>
            </p:cNvSpPr>
            <p:nvPr/>
          </p:nvSpPr>
          <p:spPr bwMode="auto">
            <a:xfrm>
              <a:off x="2962"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56" name="Rectangle 32"/>
            <p:cNvSpPr>
              <a:spLocks noChangeArrowheads="1"/>
            </p:cNvSpPr>
            <p:nvPr/>
          </p:nvSpPr>
          <p:spPr bwMode="auto">
            <a:xfrm>
              <a:off x="3005"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57" name="Rectangle 33"/>
            <p:cNvSpPr>
              <a:spLocks noChangeArrowheads="1"/>
            </p:cNvSpPr>
            <p:nvPr/>
          </p:nvSpPr>
          <p:spPr bwMode="auto">
            <a:xfrm>
              <a:off x="3048"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43458" name="Group 34"/>
          <p:cNvGrpSpPr>
            <a:grpSpLocks/>
          </p:cNvGrpSpPr>
          <p:nvPr/>
        </p:nvGrpSpPr>
        <p:grpSpPr bwMode="auto">
          <a:xfrm>
            <a:off x="5429250" y="2852738"/>
            <a:ext cx="409575" cy="1223962"/>
            <a:chOff x="3411" y="1616"/>
            <a:chExt cx="258" cy="771"/>
          </a:xfrm>
        </p:grpSpPr>
        <p:sp>
          <p:nvSpPr>
            <p:cNvPr id="743459" name="Line 35"/>
            <p:cNvSpPr>
              <a:spLocks noChangeShapeType="1"/>
            </p:cNvSpPr>
            <p:nvPr/>
          </p:nvSpPr>
          <p:spPr bwMode="auto">
            <a:xfrm>
              <a:off x="3557"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43460" name="AutoShape 36"/>
            <p:cNvSpPr>
              <a:spLocks noChangeArrowheads="1"/>
            </p:cNvSpPr>
            <p:nvPr/>
          </p:nvSpPr>
          <p:spPr bwMode="auto">
            <a:xfrm>
              <a:off x="3445"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43461" name="AutoShape 37"/>
            <p:cNvSpPr>
              <a:spLocks noChangeArrowheads="1"/>
            </p:cNvSpPr>
            <p:nvPr/>
          </p:nvSpPr>
          <p:spPr bwMode="auto">
            <a:xfrm>
              <a:off x="3445"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43462" name="AutoShape 38"/>
            <p:cNvCxnSpPr>
              <a:cxnSpLocks noChangeShapeType="1"/>
              <a:stCxn id="743460" idx="2"/>
              <a:endCxn id="743461" idx="0"/>
            </p:cNvCxnSpPr>
            <p:nvPr/>
          </p:nvCxnSpPr>
          <p:spPr bwMode="auto">
            <a:xfrm>
              <a:off x="3557"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3463" name="Rectangle 39"/>
            <p:cNvSpPr>
              <a:spLocks noChangeArrowheads="1"/>
            </p:cNvSpPr>
            <p:nvPr/>
          </p:nvSpPr>
          <p:spPr bwMode="auto">
            <a:xfrm>
              <a:off x="3411"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64" name="Rectangle 40"/>
            <p:cNvSpPr>
              <a:spLocks noChangeArrowheads="1"/>
            </p:cNvSpPr>
            <p:nvPr/>
          </p:nvSpPr>
          <p:spPr bwMode="auto">
            <a:xfrm>
              <a:off x="3454"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65" name="Rectangle 41"/>
            <p:cNvSpPr>
              <a:spLocks noChangeArrowheads="1"/>
            </p:cNvSpPr>
            <p:nvPr/>
          </p:nvSpPr>
          <p:spPr bwMode="auto">
            <a:xfrm>
              <a:off x="3497"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43466" name="Group 42"/>
          <p:cNvGrpSpPr>
            <a:grpSpLocks/>
          </p:cNvGrpSpPr>
          <p:nvPr/>
        </p:nvGrpSpPr>
        <p:grpSpPr bwMode="auto">
          <a:xfrm>
            <a:off x="6156325" y="2852738"/>
            <a:ext cx="409575" cy="1223962"/>
            <a:chOff x="3878" y="1616"/>
            <a:chExt cx="258" cy="771"/>
          </a:xfrm>
        </p:grpSpPr>
        <p:sp>
          <p:nvSpPr>
            <p:cNvPr id="743467" name="Line 43"/>
            <p:cNvSpPr>
              <a:spLocks noChangeShapeType="1"/>
            </p:cNvSpPr>
            <p:nvPr/>
          </p:nvSpPr>
          <p:spPr bwMode="auto">
            <a:xfrm>
              <a:off x="4024"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43468" name="AutoShape 44"/>
            <p:cNvSpPr>
              <a:spLocks noChangeArrowheads="1"/>
            </p:cNvSpPr>
            <p:nvPr/>
          </p:nvSpPr>
          <p:spPr bwMode="auto">
            <a:xfrm>
              <a:off x="3912"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43469" name="AutoShape 45"/>
            <p:cNvSpPr>
              <a:spLocks noChangeArrowheads="1"/>
            </p:cNvSpPr>
            <p:nvPr/>
          </p:nvSpPr>
          <p:spPr bwMode="auto">
            <a:xfrm>
              <a:off x="3912"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43470" name="AutoShape 46"/>
            <p:cNvCxnSpPr>
              <a:cxnSpLocks noChangeShapeType="1"/>
              <a:stCxn id="743468" idx="2"/>
              <a:endCxn id="743469" idx="0"/>
            </p:cNvCxnSpPr>
            <p:nvPr/>
          </p:nvCxnSpPr>
          <p:spPr bwMode="auto">
            <a:xfrm>
              <a:off x="4024"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3471" name="Rectangle 47"/>
            <p:cNvSpPr>
              <a:spLocks noChangeArrowheads="1"/>
            </p:cNvSpPr>
            <p:nvPr/>
          </p:nvSpPr>
          <p:spPr bwMode="auto">
            <a:xfrm>
              <a:off x="3878"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72" name="Rectangle 48"/>
            <p:cNvSpPr>
              <a:spLocks noChangeArrowheads="1"/>
            </p:cNvSpPr>
            <p:nvPr/>
          </p:nvSpPr>
          <p:spPr bwMode="auto">
            <a:xfrm>
              <a:off x="3921"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73" name="Rectangle 49"/>
            <p:cNvSpPr>
              <a:spLocks noChangeArrowheads="1"/>
            </p:cNvSpPr>
            <p:nvPr/>
          </p:nvSpPr>
          <p:spPr bwMode="auto">
            <a:xfrm>
              <a:off x="3964"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43474" name="Group 50"/>
          <p:cNvGrpSpPr>
            <a:grpSpLocks/>
          </p:cNvGrpSpPr>
          <p:nvPr/>
        </p:nvGrpSpPr>
        <p:grpSpPr bwMode="auto">
          <a:xfrm>
            <a:off x="6899275" y="2852738"/>
            <a:ext cx="409575" cy="1223962"/>
            <a:chOff x="4327" y="1616"/>
            <a:chExt cx="258" cy="771"/>
          </a:xfrm>
        </p:grpSpPr>
        <p:sp>
          <p:nvSpPr>
            <p:cNvPr id="743475" name="Line 51"/>
            <p:cNvSpPr>
              <a:spLocks noChangeShapeType="1"/>
            </p:cNvSpPr>
            <p:nvPr/>
          </p:nvSpPr>
          <p:spPr bwMode="auto">
            <a:xfrm>
              <a:off x="4473"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43476" name="AutoShape 52"/>
            <p:cNvSpPr>
              <a:spLocks noChangeArrowheads="1"/>
            </p:cNvSpPr>
            <p:nvPr/>
          </p:nvSpPr>
          <p:spPr bwMode="auto">
            <a:xfrm>
              <a:off x="4361"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43477" name="AutoShape 53"/>
            <p:cNvSpPr>
              <a:spLocks noChangeArrowheads="1"/>
            </p:cNvSpPr>
            <p:nvPr/>
          </p:nvSpPr>
          <p:spPr bwMode="auto">
            <a:xfrm>
              <a:off x="4361"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43478" name="AutoShape 54"/>
            <p:cNvCxnSpPr>
              <a:cxnSpLocks noChangeShapeType="1"/>
              <a:stCxn id="743476" idx="2"/>
              <a:endCxn id="743477" idx="0"/>
            </p:cNvCxnSpPr>
            <p:nvPr/>
          </p:nvCxnSpPr>
          <p:spPr bwMode="auto">
            <a:xfrm>
              <a:off x="4473"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3479" name="Rectangle 55"/>
            <p:cNvSpPr>
              <a:spLocks noChangeArrowheads="1"/>
            </p:cNvSpPr>
            <p:nvPr/>
          </p:nvSpPr>
          <p:spPr bwMode="auto">
            <a:xfrm>
              <a:off x="4327"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80" name="Rectangle 56"/>
            <p:cNvSpPr>
              <a:spLocks noChangeArrowheads="1"/>
            </p:cNvSpPr>
            <p:nvPr/>
          </p:nvSpPr>
          <p:spPr bwMode="auto">
            <a:xfrm>
              <a:off x="4370"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81" name="Rectangle 57"/>
            <p:cNvSpPr>
              <a:spLocks noChangeArrowheads="1"/>
            </p:cNvSpPr>
            <p:nvPr/>
          </p:nvSpPr>
          <p:spPr bwMode="auto">
            <a:xfrm>
              <a:off x="4413"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sp>
        <p:nvSpPr>
          <p:cNvPr id="743482" name="Rectangle 58"/>
          <p:cNvSpPr>
            <a:spLocks noChangeArrowheads="1"/>
          </p:cNvSpPr>
          <p:nvPr/>
        </p:nvSpPr>
        <p:spPr bwMode="auto">
          <a:xfrm>
            <a:off x="2411413" y="2708275"/>
            <a:ext cx="647700" cy="1439863"/>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83" name="Rectangle 59"/>
          <p:cNvSpPr>
            <a:spLocks noChangeArrowheads="1"/>
          </p:cNvSpPr>
          <p:nvPr/>
        </p:nvSpPr>
        <p:spPr bwMode="auto">
          <a:xfrm>
            <a:off x="1692275" y="2708275"/>
            <a:ext cx="647700" cy="1439863"/>
          </a:xfrm>
          <a:prstGeom prst="rect">
            <a:avLst/>
          </a:prstGeom>
          <a:solidFill>
            <a:srgbClr val="DDDDDD"/>
          </a:solidFill>
          <a:ln>
            <a:noFill/>
          </a:ln>
          <a:effectLst/>
          <a:extLs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84" name="AutoShape 60"/>
          <p:cNvSpPr>
            <a:spLocks noChangeArrowheads="1"/>
          </p:cNvSpPr>
          <p:nvPr/>
        </p:nvSpPr>
        <p:spPr bwMode="auto">
          <a:xfrm>
            <a:off x="1690688" y="2276475"/>
            <a:ext cx="1460500" cy="431800"/>
          </a:xfrm>
          <a:prstGeom prst="homePlate">
            <a:avLst>
              <a:gd name="adj" fmla="val 42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現状把握</a:t>
            </a:r>
          </a:p>
        </p:txBody>
      </p:sp>
      <p:sp>
        <p:nvSpPr>
          <p:cNvPr id="743485" name="AutoShape 61"/>
          <p:cNvSpPr>
            <a:spLocks noChangeArrowheads="1"/>
          </p:cNvSpPr>
          <p:nvPr/>
        </p:nvSpPr>
        <p:spPr bwMode="auto">
          <a:xfrm>
            <a:off x="3151188" y="2276475"/>
            <a:ext cx="1457325" cy="431800"/>
          </a:xfrm>
          <a:prstGeom prst="homePlate">
            <a:avLst>
              <a:gd name="adj" fmla="val 42328"/>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問題分析</a:t>
            </a:r>
          </a:p>
        </p:txBody>
      </p:sp>
      <p:sp>
        <p:nvSpPr>
          <p:cNvPr id="743486" name="AutoShape 62"/>
          <p:cNvSpPr>
            <a:spLocks noChangeArrowheads="1"/>
          </p:cNvSpPr>
          <p:nvPr/>
        </p:nvSpPr>
        <p:spPr bwMode="auto">
          <a:xfrm>
            <a:off x="4606925" y="2276475"/>
            <a:ext cx="1460500" cy="431800"/>
          </a:xfrm>
          <a:prstGeom prst="homePlate">
            <a:avLst>
              <a:gd name="adj" fmla="val 42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解決策検討</a:t>
            </a:r>
          </a:p>
        </p:txBody>
      </p:sp>
      <p:sp>
        <p:nvSpPr>
          <p:cNvPr id="743487" name="AutoShape 63"/>
          <p:cNvSpPr>
            <a:spLocks noChangeArrowheads="1"/>
          </p:cNvSpPr>
          <p:nvPr/>
        </p:nvSpPr>
        <p:spPr bwMode="auto">
          <a:xfrm>
            <a:off x="6064250" y="2276475"/>
            <a:ext cx="1460500" cy="431800"/>
          </a:xfrm>
          <a:prstGeom prst="homePlate">
            <a:avLst>
              <a:gd name="adj" fmla="val 42420"/>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実効性検討</a:t>
            </a:r>
          </a:p>
        </p:txBody>
      </p:sp>
      <p:sp>
        <p:nvSpPr>
          <p:cNvPr id="743488" name="Text Box 64"/>
          <p:cNvSpPr txBox="1">
            <a:spLocks noChangeArrowheads="1"/>
          </p:cNvSpPr>
          <p:nvPr/>
        </p:nvSpPr>
        <p:spPr bwMode="auto">
          <a:xfrm>
            <a:off x="966788" y="3619500"/>
            <a:ext cx="6302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肉付け</a:t>
            </a:r>
            <a:br>
              <a:rPr lang="ja-JP" altLang="en-US" sz="1200"/>
            </a:br>
            <a:r>
              <a:rPr lang="ja-JP" altLang="en-US" sz="1200"/>
              <a:t>材料</a:t>
            </a:r>
          </a:p>
        </p:txBody>
      </p:sp>
      <p:grpSp>
        <p:nvGrpSpPr>
          <p:cNvPr id="743489" name="Group 65"/>
          <p:cNvGrpSpPr>
            <a:grpSpLocks/>
          </p:cNvGrpSpPr>
          <p:nvPr/>
        </p:nvGrpSpPr>
        <p:grpSpPr bwMode="auto">
          <a:xfrm>
            <a:off x="1793875" y="2852738"/>
            <a:ext cx="409575" cy="1223962"/>
            <a:chOff x="1130" y="1616"/>
            <a:chExt cx="258" cy="771"/>
          </a:xfrm>
        </p:grpSpPr>
        <p:sp>
          <p:nvSpPr>
            <p:cNvPr id="743490" name="Line 66"/>
            <p:cNvSpPr>
              <a:spLocks noChangeShapeType="1"/>
            </p:cNvSpPr>
            <p:nvPr/>
          </p:nvSpPr>
          <p:spPr bwMode="auto">
            <a:xfrm>
              <a:off x="1276"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43491" name="AutoShape 67"/>
            <p:cNvSpPr>
              <a:spLocks noChangeArrowheads="1"/>
            </p:cNvSpPr>
            <p:nvPr/>
          </p:nvSpPr>
          <p:spPr bwMode="auto">
            <a:xfrm>
              <a:off x="1164"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43492" name="AutoShape 68"/>
            <p:cNvSpPr>
              <a:spLocks noChangeArrowheads="1"/>
            </p:cNvSpPr>
            <p:nvPr/>
          </p:nvSpPr>
          <p:spPr bwMode="auto">
            <a:xfrm>
              <a:off x="1164"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43493" name="AutoShape 69"/>
            <p:cNvCxnSpPr>
              <a:cxnSpLocks noChangeShapeType="1"/>
              <a:stCxn id="743491" idx="2"/>
              <a:endCxn id="743492" idx="0"/>
            </p:cNvCxnSpPr>
            <p:nvPr/>
          </p:nvCxnSpPr>
          <p:spPr bwMode="auto">
            <a:xfrm>
              <a:off x="1276"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3494" name="Rectangle 70"/>
            <p:cNvSpPr>
              <a:spLocks noChangeArrowheads="1"/>
            </p:cNvSpPr>
            <p:nvPr/>
          </p:nvSpPr>
          <p:spPr bwMode="auto">
            <a:xfrm>
              <a:off x="1130"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95" name="Rectangle 71"/>
            <p:cNvSpPr>
              <a:spLocks noChangeArrowheads="1"/>
            </p:cNvSpPr>
            <p:nvPr/>
          </p:nvSpPr>
          <p:spPr bwMode="auto">
            <a:xfrm>
              <a:off x="1173"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496" name="Rectangle 72"/>
            <p:cNvSpPr>
              <a:spLocks noChangeArrowheads="1"/>
            </p:cNvSpPr>
            <p:nvPr/>
          </p:nvSpPr>
          <p:spPr bwMode="auto">
            <a:xfrm>
              <a:off x="1216"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grpSp>
        <p:nvGrpSpPr>
          <p:cNvPr id="743497" name="Group 73"/>
          <p:cNvGrpSpPr>
            <a:grpSpLocks/>
          </p:cNvGrpSpPr>
          <p:nvPr/>
        </p:nvGrpSpPr>
        <p:grpSpPr bwMode="auto">
          <a:xfrm>
            <a:off x="2520950" y="2852738"/>
            <a:ext cx="409575" cy="1223962"/>
            <a:chOff x="1579" y="1616"/>
            <a:chExt cx="258" cy="771"/>
          </a:xfrm>
        </p:grpSpPr>
        <p:sp>
          <p:nvSpPr>
            <p:cNvPr id="743498" name="Line 74"/>
            <p:cNvSpPr>
              <a:spLocks noChangeShapeType="1"/>
            </p:cNvSpPr>
            <p:nvPr/>
          </p:nvSpPr>
          <p:spPr bwMode="auto">
            <a:xfrm>
              <a:off x="1725" y="2024"/>
              <a:ext cx="0" cy="9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743499" name="AutoShape 75"/>
            <p:cNvSpPr>
              <a:spLocks noChangeArrowheads="1"/>
            </p:cNvSpPr>
            <p:nvPr/>
          </p:nvSpPr>
          <p:spPr bwMode="auto">
            <a:xfrm>
              <a:off x="1613" y="1616"/>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743500" name="AutoShape 76"/>
            <p:cNvSpPr>
              <a:spLocks noChangeArrowheads="1"/>
            </p:cNvSpPr>
            <p:nvPr/>
          </p:nvSpPr>
          <p:spPr bwMode="auto">
            <a:xfrm>
              <a:off x="1613" y="1888"/>
              <a:ext cx="224" cy="136"/>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cxnSp>
          <p:nvCxnSpPr>
            <p:cNvPr id="743501" name="AutoShape 77"/>
            <p:cNvCxnSpPr>
              <a:cxnSpLocks noChangeShapeType="1"/>
              <a:stCxn id="743499" idx="2"/>
              <a:endCxn id="743500" idx="0"/>
            </p:cNvCxnSpPr>
            <p:nvPr/>
          </p:nvCxnSpPr>
          <p:spPr bwMode="auto">
            <a:xfrm>
              <a:off x="1725" y="1752"/>
              <a:ext cx="0" cy="136"/>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3502" name="Rectangle 78"/>
            <p:cNvSpPr>
              <a:spLocks noChangeArrowheads="1"/>
            </p:cNvSpPr>
            <p:nvPr/>
          </p:nvSpPr>
          <p:spPr bwMode="auto">
            <a:xfrm>
              <a:off x="1579" y="2115"/>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503" name="Rectangle 79"/>
            <p:cNvSpPr>
              <a:spLocks noChangeArrowheads="1"/>
            </p:cNvSpPr>
            <p:nvPr/>
          </p:nvSpPr>
          <p:spPr bwMode="auto">
            <a:xfrm>
              <a:off x="1622" y="2161"/>
              <a:ext cx="171"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504" name="Rectangle 80"/>
            <p:cNvSpPr>
              <a:spLocks noChangeArrowheads="1"/>
            </p:cNvSpPr>
            <p:nvPr/>
          </p:nvSpPr>
          <p:spPr bwMode="auto">
            <a:xfrm>
              <a:off x="1665" y="2206"/>
              <a:ext cx="170" cy="181"/>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grpSp>
      <p:sp>
        <p:nvSpPr>
          <p:cNvPr id="743505" name="Text Box 81"/>
          <p:cNvSpPr txBox="1">
            <a:spLocks noChangeArrowheads="1"/>
          </p:cNvSpPr>
          <p:nvPr/>
        </p:nvSpPr>
        <p:spPr bwMode="auto">
          <a:xfrm>
            <a:off x="1038225" y="2794000"/>
            <a:ext cx="4857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疑問</a:t>
            </a:r>
          </a:p>
        </p:txBody>
      </p:sp>
      <p:sp>
        <p:nvSpPr>
          <p:cNvPr id="743506" name="Text Box 82"/>
          <p:cNvSpPr txBox="1">
            <a:spLocks noChangeArrowheads="1"/>
          </p:cNvSpPr>
          <p:nvPr/>
        </p:nvSpPr>
        <p:spPr bwMode="auto">
          <a:xfrm>
            <a:off x="1046163" y="3225800"/>
            <a:ext cx="471487"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答え</a:t>
            </a:r>
          </a:p>
        </p:txBody>
      </p:sp>
      <p:grpSp>
        <p:nvGrpSpPr>
          <p:cNvPr id="743507" name="Group 83"/>
          <p:cNvGrpSpPr>
            <a:grpSpLocks/>
          </p:cNvGrpSpPr>
          <p:nvPr/>
        </p:nvGrpSpPr>
        <p:grpSpPr bwMode="auto">
          <a:xfrm>
            <a:off x="1692275" y="4579938"/>
            <a:ext cx="647700" cy="576262"/>
            <a:chOff x="1066" y="2704"/>
            <a:chExt cx="408" cy="363"/>
          </a:xfrm>
        </p:grpSpPr>
        <p:sp>
          <p:nvSpPr>
            <p:cNvPr id="743508" name="Rectangle 84"/>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09" name="Line 85"/>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43510" name="AutoShape 86"/>
          <p:cNvSpPr>
            <a:spLocks noChangeArrowheads="1"/>
          </p:cNvSpPr>
          <p:nvPr/>
        </p:nvSpPr>
        <p:spPr bwMode="auto">
          <a:xfrm flipV="1">
            <a:off x="1800225" y="4292600"/>
            <a:ext cx="431800" cy="71438"/>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43511" name="Group 87"/>
          <p:cNvGrpSpPr>
            <a:grpSpLocks/>
          </p:cNvGrpSpPr>
          <p:nvPr/>
        </p:nvGrpSpPr>
        <p:grpSpPr bwMode="auto">
          <a:xfrm>
            <a:off x="2422525" y="4579938"/>
            <a:ext cx="647700" cy="576262"/>
            <a:chOff x="1066" y="2704"/>
            <a:chExt cx="408" cy="363"/>
          </a:xfrm>
        </p:grpSpPr>
        <p:sp>
          <p:nvSpPr>
            <p:cNvPr id="743512" name="Rectangle 88"/>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13" name="Line 89"/>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43514" name="AutoShape 90"/>
          <p:cNvSpPr>
            <a:spLocks noChangeArrowheads="1"/>
          </p:cNvSpPr>
          <p:nvPr/>
        </p:nvSpPr>
        <p:spPr bwMode="auto">
          <a:xfrm flipV="1">
            <a:off x="2530475" y="4292600"/>
            <a:ext cx="431800" cy="71438"/>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43515" name="Group 91"/>
          <p:cNvGrpSpPr>
            <a:grpSpLocks/>
          </p:cNvGrpSpPr>
          <p:nvPr/>
        </p:nvGrpSpPr>
        <p:grpSpPr bwMode="auto">
          <a:xfrm>
            <a:off x="3152775" y="4579938"/>
            <a:ext cx="647700" cy="576262"/>
            <a:chOff x="1066" y="2704"/>
            <a:chExt cx="408" cy="363"/>
          </a:xfrm>
        </p:grpSpPr>
        <p:sp>
          <p:nvSpPr>
            <p:cNvPr id="743516" name="Rectangle 92"/>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17" name="Line 93"/>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43518" name="AutoShape 94"/>
          <p:cNvSpPr>
            <a:spLocks noChangeArrowheads="1"/>
          </p:cNvSpPr>
          <p:nvPr/>
        </p:nvSpPr>
        <p:spPr bwMode="auto">
          <a:xfrm flipV="1">
            <a:off x="3260725" y="4292600"/>
            <a:ext cx="431800" cy="71438"/>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43519" name="Group 95"/>
          <p:cNvGrpSpPr>
            <a:grpSpLocks/>
          </p:cNvGrpSpPr>
          <p:nvPr/>
        </p:nvGrpSpPr>
        <p:grpSpPr bwMode="auto">
          <a:xfrm>
            <a:off x="3883025" y="4579938"/>
            <a:ext cx="647700" cy="576262"/>
            <a:chOff x="1066" y="2704"/>
            <a:chExt cx="408" cy="363"/>
          </a:xfrm>
        </p:grpSpPr>
        <p:sp>
          <p:nvSpPr>
            <p:cNvPr id="743520" name="Rectangle 96"/>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21" name="Line 97"/>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43522" name="AutoShape 98"/>
          <p:cNvSpPr>
            <a:spLocks noChangeArrowheads="1"/>
          </p:cNvSpPr>
          <p:nvPr/>
        </p:nvSpPr>
        <p:spPr bwMode="auto">
          <a:xfrm flipV="1">
            <a:off x="3990975" y="4292600"/>
            <a:ext cx="431800" cy="71438"/>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43523" name="Group 99"/>
          <p:cNvGrpSpPr>
            <a:grpSpLocks/>
          </p:cNvGrpSpPr>
          <p:nvPr/>
        </p:nvGrpSpPr>
        <p:grpSpPr bwMode="auto">
          <a:xfrm>
            <a:off x="4613275" y="4579938"/>
            <a:ext cx="647700" cy="576262"/>
            <a:chOff x="1066" y="2704"/>
            <a:chExt cx="408" cy="363"/>
          </a:xfrm>
        </p:grpSpPr>
        <p:sp>
          <p:nvSpPr>
            <p:cNvPr id="743524" name="Rectangle 100"/>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25" name="Line 101"/>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43526" name="AutoShape 102"/>
          <p:cNvSpPr>
            <a:spLocks noChangeArrowheads="1"/>
          </p:cNvSpPr>
          <p:nvPr/>
        </p:nvSpPr>
        <p:spPr bwMode="auto">
          <a:xfrm flipV="1">
            <a:off x="4721225" y="4292600"/>
            <a:ext cx="431800" cy="71438"/>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43527" name="Group 103"/>
          <p:cNvGrpSpPr>
            <a:grpSpLocks/>
          </p:cNvGrpSpPr>
          <p:nvPr/>
        </p:nvGrpSpPr>
        <p:grpSpPr bwMode="auto">
          <a:xfrm>
            <a:off x="5343525" y="4579938"/>
            <a:ext cx="647700" cy="576262"/>
            <a:chOff x="1066" y="2704"/>
            <a:chExt cx="408" cy="363"/>
          </a:xfrm>
        </p:grpSpPr>
        <p:sp>
          <p:nvSpPr>
            <p:cNvPr id="743528" name="Rectangle 104"/>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29" name="Line 105"/>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43530" name="AutoShape 106"/>
          <p:cNvSpPr>
            <a:spLocks noChangeArrowheads="1"/>
          </p:cNvSpPr>
          <p:nvPr/>
        </p:nvSpPr>
        <p:spPr bwMode="auto">
          <a:xfrm flipV="1">
            <a:off x="5451475" y="4292600"/>
            <a:ext cx="431800" cy="71438"/>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43531" name="Group 107"/>
          <p:cNvGrpSpPr>
            <a:grpSpLocks/>
          </p:cNvGrpSpPr>
          <p:nvPr/>
        </p:nvGrpSpPr>
        <p:grpSpPr bwMode="auto">
          <a:xfrm>
            <a:off x="6073775" y="4579938"/>
            <a:ext cx="647700" cy="576262"/>
            <a:chOff x="1066" y="2704"/>
            <a:chExt cx="408" cy="363"/>
          </a:xfrm>
        </p:grpSpPr>
        <p:sp>
          <p:nvSpPr>
            <p:cNvPr id="743532" name="Rectangle 108"/>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33" name="Line 109"/>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43534" name="AutoShape 110"/>
          <p:cNvSpPr>
            <a:spLocks noChangeArrowheads="1"/>
          </p:cNvSpPr>
          <p:nvPr/>
        </p:nvSpPr>
        <p:spPr bwMode="auto">
          <a:xfrm flipV="1">
            <a:off x="6181725" y="4292600"/>
            <a:ext cx="431800" cy="71438"/>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743535" name="Group 111"/>
          <p:cNvGrpSpPr>
            <a:grpSpLocks/>
          </p:cNvGrpSpPr>
          <p:nvPr/>
        </p:nvGrpSpPr>
        <p:grpSpPr bwMode="auto">
          <a:xfrm>
            <a:off x="6804025" y="4579938"/>
            <a:ext cx="647700" cy="576262"/>
            <a:chOff x="1066" y="2704"/>
            <a:chExt cx="408" cy="363"/>
          </a:xfrm>
        </p:grpSpPr>
        <p:sp>
          <p:nvSpPr>
            <p:cNvPr id="743536" name="Rectangle 112"/>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37" name="Line 113"/>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sp>
        <p:nvSpPr>
          <p:cNvPr id="743538" name="AutoShape 114"/>
          <p:cNvSpPr>
            <a:spLocks noChangeArrowheads="1"/>
          </p:cNvSpPr>
          <p:nvPr/>
        </p:nvSpPr>
        <p:spPr bwMode="auto">
          <a:xfrm flipV="1">
            <a:off x="6911975" y="4292600"/>
            <a:ext cx="431800" cy="71438"/>
          </a:xfrm>
          <a:prstGeom prst="triangle">
            <a:avLst>
              <a:gd name="adj" fmla="val 50000"/>
            </a:avLst>
          </a:prstGeom>
          <a:solidFill>
            <a:schemeClr val="bg2"/>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3539" name="Text Box 115"/>
          <p:cNvSpPr txBox="1">
            <a:spLocks noChangeArrowheads="1"/>
          </p:cNvSpPr>
          <p:nvPr/>
        </p:nvSpPr>
        <p:spPr bwMode="auto">
          <a:xfrm>
            <a:off x="901700" y="4703763"/>
            <a:ext cx="75723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スライド</a:t>
            </a:r>
          </a:p>
        </p:txBody>
      </p:sp>
      <p:grpSp>
        <p:nvGrpSpPr>
          <p:cNvPr id="743540" name="Group 116"/>
          <p:cNvGrpSpPr>
            <a:grpSpLocks/>
          </p:cNvGrpSpPr>
          <p:nvPr/>
        </p:nvGrpSpPr>
        <p:grpSpPr bwMode="auto">
          <a:xfrm>
            <a:off x="3152775" y="5372100"/>
            <a:ext cx="914400" cy="720725"/>
            <a:chOff x="1986" y="3158"/>
            <a:chExt cx="576" cy="454"/>
          </a:xfrm>
        </p:grpSpPr>
        <p:grpSp>
          <p:nvGrpSpPr>
            <p:cNvPr id="743541" name="Group 117"/>
            <p:cNvGrpSpPr>
              <a:grpSpLocks/>
            </p:cNvGrpSpPr>
            <p:nvPr/>
          </p:nvGrpSpPr>
          <p:grpSpPr bwMode="auto">
            <a:xfrm>
              <a:off x="2154" y="3249"/>
              <a:ext cx="408" cy="363"/>
              <a:chOff x="1066" y="2704"/>
              <a:chExt cx="408" cy="363"/>
            </a:xfrm>
          </p:grpSpPr>
          <p:sp>
            <p:nvSpPr>
              <p:cNvPr id="743542" name="Rectangle 118"/>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43" name="Line 119"/>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nvGrpSpPr>
            <p:cNvPr id="743544" name="Group 120"/>
            <p:cNvGrpSpPr>
              <a:grpSpLocks/>
            </p:cNvGrpSpPr>
            <p:nvPr/>
          </p:nvGrpSpPr>
          <p:grpSpPr bwMode="auto">
            <a:xfrm>
              <a:off x="2064" y="3203"/>
              <a:ext cx="408" cy="363"/>
              <a:chOff x="1066" y="2704"/>
              <a:chExt cx="408" cy="363"/>
            </a:xfrm>
          </p:grpSpPr>
          <p:sp>
            <p:nvSpPr>
              <p:cNvPr id="743545" name="Rectangle 121"/>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46" name="Line 122"/>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nvGrpSpPr>
            <p:cNvPr id="743547" name="Group 123"/>
            <p:cNvGrpSpPr>
              <a:grpSpLocks/>
            </p:cNvGrpSpPr>
            <p:nvPr/>
          </p:nvGrpSpPr>
          <p:grpSpPr bwMode="auto">
            <a:xfrm>
              <a:off x="1986" y="3158"/>
              <a:ext cx="408" cy="363"/>
              <a:chOff x="1066" y="2704"/>
              <a:chExt cx="408" cy="363"/>
            </a:xfrm>
          </p:grpSpPr>
          <p:sp>
            <p:nvSpPr>
              <p:cNvPr id="743548" name="Rectangle 124"/>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49" name="Line 125"/>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grpSp>
        <p:nvGrpSpPr>
          <p:cNvPr id="743550" name="Group 126"/>
          <p:cNvGrpSpPr>
            <a:grpSpLocks/>
          </p:cNvGrpSpPr>
          <p:nvPr/>
        </p:nvGrpSpPr>
        <p:grpSpPr bwMode="auto">
          <a:xfrm>
            <a:off x="6073775" y="5372100"/>
            <a:ext cx="914400" cy="720725"/>
            <a:chOff x="1986" y="3158"/>
            <a:chExt cx="576" cy="454"/>
          </a:xfrm>
        </p:grpSpPr>
        <p:grpSp>
          <p:nvGrpSpPr>
            <p:cNvPr id="743551" name="Group 127"/>
            <p:cNvGrpSpPr>
              <a:grpSpLocks/>
            </p:cNvGrpSpPr>
            <p:nvPr/>
          </p:nvGrpSpPr>
          <p:grpSpPr bwMode="auto">
            <a:xfrm>
              <a:off x="2154" y="3249"/>
              <a:ext cx="408" cy="363"/>
              <a:chOff x="1066" y="2704"/>
              <a:chExt cx="408" cy="363"/>
            </a:xfrm>
          </p:grpSpPr>
          <p:sp>
            <p:nvSpPr>
              <p:cNvPr id="743552" name="Rectangle 128"/>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53" name="Line 129"/>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nvGrpSpPr>
            <p:cNvPr id="743554" name="Group 130"/>
            <p:cNvGrpSpPr>
              <a:grpSpLocks/>
            </p:cNvGrpSpPr>
            <p:nvPr/>
          </p:nvGrpSpPr>
          <p:grpSpPr bwMode="auto">
            <a:xfrm>
              <a:off x="2064" y="3203"/>
              <a:ext cx="408" cy="363"/>
              <a:chOff x="1066" y="2704"/>
              <a:chExt cx="408" cy="363"/>
            </a:xfrm>
          </p:grpSpPr>
          <p:sp>
            <p:nvSpPr>
              <p:cNvPr id="743555" name="Rectangle 131"/>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56" name="Line 132"/>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nvGrpSpPr>
            <p:cNvPr id="743557" name="Group 133"/>
            <p:cNvGrpSpPr>
              <a:grpSpLocks/>
            </p:cNvGrpSpPr>
            <p:nvPr/>
          </p:nvGrpSpPr>
          <p:grpSpPr bwMode="auto">
            <a:xfrm>
              <a:off x="1986" y="3158"/>
              <a:ext cx="408" cy="363"/>
              <a:chOff x="1066" y="2704"/>
              <a:chExt cx="408" cy="363"/>
            </a:xfrm>
          </p:grpSpPr>
          <p:sp>
            <p:nvSpPr>
              <p:cNvPr id="743558" name="Rectangle 134"/>
              <p:cNvSpPr>
                <a:spLocks noChangeArrowheads="1"/>
              </p:cNvSpPr>
              <p:nvPr/>
            </p:nvSpPr>
            <p:spPr bwMode="auto">
              <a:xfrm>
                <a:off x="1066" y="2704"/>
                <a:ext cx="408" cy="363"/>
              </a:xfrm>
              <a:prstGeom prst="rect">
                <a:avLst/>
              </a:prstGeom>
              <a:solidFill>
                <a:schemeClr val="bg1"/>
              </a:solidFill>
              <a:ln w="9525" algn="ctr">
                <a:solidFill>
                  <a:srgbClr val="808080"/>
                </a:solidFill>
                <a:miter lim="800000"/>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743559" name="Line 135"/>
              <p:cNvSpPr>
                <a:spLocks noChangeShapeType="1"/>
              </p:cNvSpPr>
              <p:nvPr/>
            </p:nvSpPr>
            <p:spPr bwMode="auto">
              <a:xfrm>
                <a:off x="1066" y="2795"/>
                <a:ext cx="363" cy="0"/>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grpSp>
      </p:grpSp>
      <p:cxnSp>
        <p:nvCxnSpPr>
          <p:cNvPr id="743560" name="AutoShape 136"/>
          <p:cNvCxnSpPr>
            <a:cxnSpLocks noChangeShapeType="1"/>
            <a:stCxn id="743516" idx="2"/>
            <a:endCxn id="743548" idx="0"/>
          </p:cNvCxnSpPr>
          <p:nvPr/>
        </p:nvCxnSpPr>
        <p:spPr bwMode="auto">
          <a:xfrm>
            <a:off x="3476625" y="5156200"/>
            <a:ext cx="0" cy="21590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3561" name="AutoShape 137"/>
          <p:cNvCxnSpPr>
            <a:cxnSpLocks noChangeShapeType="1"/>
            <a:stCxn id="743532" idx="2"/>
            <a:endCxn id="743558" idx="0"/>
          </p:cNvCxnSpPr>
          <p:nvPr/>
        </p:nvCxnSpPr>
        <p:spPr bwMode="auto">
          <a:xfrm>
            <a:off x="6397625" y="5156200"/>
            <a:ext cx="0" cy="21590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3562" name="Text Box 138"/>
          <p:cNvSpPr txBox="1">
            <a:spLocks noChangeArrowheads="1"/>
          </p:cNvSpPr>
          <p:nvPr/>
        </p:nvSpPr>
        <p:spPr bwMode="auto">
          <a:xfrm>
            <a:off x="590550" y="5294313"/>
            <a:ext cx="2252663"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ja-JP" altLang="en-US" b="1"/>
              <a:t>肉付けが多くて複数枚に分けたスライドは、最低限を本編に組み込み、残りは</a:t>
            </a:r>
            <a:r>
              <a:rPr lang="en-US" altLang="ja-JP" b="1"/>
              <a:t>Appendix</a:t>
            </a:r>
            <a:r>
              <a:rPr lang="ja-JP" altLang="en-US" b="1"/>
              <a:t>に入れるとよい</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0"/>
          </p:nvPr>
        </p:nvSpPr>
        <p:spPr/>
        <p:txBody>
          <a:bodyPr/>
          <a:lstStyle/>
          <a:p>
            <a:fld id="{7FBB4483-4F9F-4465-8045-963550B4139F}" type="slidenum">
              <a:rPr lang="en-US" altLang="ja-JP"/>
              <a:pPr/>
              <a:t>86</a:t>
            </a:fld>
            <a:endParaRPr lang="en-US" altLang="ja-JP"/>
          </a:p>
        </p:txBody>
      </p:sp>
      <p:sp>
        <p:nvSpPr>
          <p:cNvPr id="689154" name="Rectangle 2"/>
          <p:cNvSpPr>
            <a:spLocks noChangeArrowheads="1"/>
          </p:cNvSpPr>
          <p:nvPr/>
        </p:nvSpPr>
        <p:spPr bwMode="auto">
          <a:xfrm>
            <a:off x="2555875" y="4437063"/>
            <a:ext cx="4103688" cy="504825"/>
          </a:xfrm>
          <a:prstGeom prst="rect">
            <a:avLst/>
          </a:prstGeom>
          <a:solidFill>
            <a:srgbClr val="FFCC99"/>
          </a:soli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89155" name="Rectangle 3"/>
          <p:cNvSpPr>
            <a:spLocks noGrp="1" noChangeArrowheads="1"/>
          </p:cNvSpPr>
          <p:nvPr>
            <p:ph type="title"/>
          </p:nvPr>
        </p:nvSpPr>
        <p:spPr>
          <a:xfrm>
            <a:off x="457200" y="454025"/>
            <a:ext cx="8218488" cy="457200"/>
          </a:xfrm>
        </p:spPr>
        <p:txBody>
          <a:bodyPr/>
          <a:lstStyle/>
          <a:p>
            <a:r>
              <a:rPr lang="ja-JP" altLang="en-US"/>
              <a:t>目次</a:t>
            </a:r>
          </a:p>
        </p:txBody>
      </p:sp>
      <p:sp>
        <p:nvSpPr>
          <p:cNvPr id="689156" name="Rectangle 4"/>
          <p:cNvSpPr>
            <a:spLocks noGrp="1" noChangeArrowheads="1"/>
          </p:cNvSpPr>
          <p:nvPr>
            <p:ph type="body" idx="1"/>
          </p:nvPr>
        </p:nvSpPr>
        <p:spPr>
          <a:xfrm>
            <a:off x="457200" y="1119188"/>
            <a:ext cx="8229600" cy="366712"/>
          </a:xfrm>
        </p:spPr>
        <p:txBody>
          <a:bodyPr/>
          <a:lstStyle/>
          <a:p>
            <a:endParaRPr lang="ja-JP" altLang="ja-JP"/>
          </a:p>
        </p:txBody>
      </p:sp>
      <p:sp>
        <p:nvSpPr>
          <p:cNvPr id="689157" name="Text Box 5"/>
          <p:cNvSpPr txBox="1">
            <a:spLocks noChangeArrowheads="1"/>
          </p:cNvSpPr>
          <p:nvPr/>
        </p:nvSpPr>
        <p:spPr bwMode="auto">
          <a:xfrm>
            <a:off x="2932113" y="2341563"/>
            <a:ext cx="3270745" cy="25875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42900" indent="-342900" algn="l">
              <a:defRPr kumimoji="1">
                <a:solidFill>
                  <a:schemeClr val="tx1"/>
                </a:solidFill>
                <a:latin typeface="Arial" charset="0"/>
                <a:ea typeface="ＭＳ Ｐゴシック" pitchFamily="50" charset="-128"/>
              </a:defRPr>
            </a:lvl1pPr>
            <a:lvl2pPr marL="800100" indent="-342900" algn="l">
              <a:defRPr kumimoji="1">
                <a:solidFill>
                  <a:schemeClr val="tx1"/>
                </a:solidFill>
                <a:latin typeface="Arial" charset="0"/>
                <a:ea typeface="ＭＳ Ｐゴシック" pitchFamily="50" charset="-128"/>
              </a:defRPr>
            </a:lvl2pPr>
            <a:lvl3pPr marL="1257300" indent="-342900" algn="l">
              <a:defRPr kumimoji="1">
                <a:solidFill>
                  <a:schemeClr val="tx1"/>
                </a:solidFill>
                <a:latin typeface="Arial" charset="0"/>
                <a:ea typeface="ＭＳ Ｐゴシック" pitchFamily="50" charset="-128"/>
              </a:defRPr>
            </a:lvl3pPr>
            <a:lvl4pPr marL="1714500" indent="-342900" algn="l">
              <a:defRPr kumimoji="1">
                <a:solidFill>
                  <a:schemeClr val="tx1"/>
                </a:solidFill>
                <a:latin typeface="Arial" charset="0"/>
                <a:ea typeface="ＭＳ Ｐゴシック" pitchFamily="50" charset="-128"/>
              </a:defRPr>
            </a:lvl4pPr>
            <a:lvl5pPr marL="2171700" indent="-342900" algn="l">
              <a:defRPr kumimoji="1">
                <a:solidFill>
                  <a:schemeClr val="tx1"/>
                </a:solidFill>
                <a:latin typeface="Arial" charset="0"/>
                <a:ea typeface="ＭＳ Ｐゴシック" pitchFamily="50" charset="-128"/>
              </a:defRPr>
            </a:lvl5pPr>
            <a:lvl6pPr marL="2628900" indent="-342900" fontAlgn="base">
              <a:spcBef>
                <a:spcPct val="0"/>
              </a:spcBef>
              <a:spcAft>
                <a:spcPct val="0"/>
              </a:spcAft>
              <a:defRPr kumimoji="1">
                <a:solidFill>
                  <a:schemeClr val="tx1"/>
                </a:solidFill>
                <a:latin typeface="Arial" charset="0"/>
                <a:ea typeface="ＭＳ Ｐゴシック" pitchFamily="50" charset="-128"/>
              </a:defRPr>
            </a:lvl6pPr>
            <a:lvl7pPr marL="3086100" indent="-342900" fontAlgn="base">
              <a:spcBef>
                <a:spcPct val="0"/>
              </a:spcBef>
              <a:spcAft>
                <a:spcPct val="0"/>
              </a:spcAft>
              <a:defRPr kumimoji="1">
                <a:solidFill>
                  <a:schemeClr val="tx1"/>
                </a:solidFill>
                <a:latin typeface="Arial" charset="0"/>
                <a:ea typeface="ＭＳ Ｐゴシック" pitchFamily="50" charset="-128"/>
              </a:defRPr>
            </a:lvl7pPr>
            <a:lvl8pPr marL="3543300" indent="-342900" fontAlgn="base">
              <a:spcBef>
                <a:spcPct val="0"/>
              </a:spcBef>
              <a:spcAft>
                <a:spcPct val="0"/>
              </a:spcAft>
              <a:defRPr kumimoji="1">
                <a:solidFill>
                  <a:schemeClr val="tx1"/>
                </a:solidFill>
                <a:latin typeface="Arial" charset="0"/>
                <a:ea typeface="ＭＳ Ｐゴシック" pitchFamily="50" charset="-128"/>
              </a:defRPr>
            </a:lvl8pPr>
            <a:lvl9pPr marL="4000500" indent="-342900" fontAlgn="base">
              <a:spcBef>
                <a:spcPct val="0"/>
              </a:spcBef>
              <a:spcAft>
                <a:spcPct val="0"/>
              </a:spcAft>
              <a:defRPr kumimoji="1">
                <a:solidFill>
                  <a:schemeClr val="tx1"/>
                </a:solidFill>
                <a:latin typeface="Arial" charset="0"/>
                <a:ea typeface="ＭＳ Ｐゴシック" pitchFamily="50" charset="-128"/>
              </a:defRPr>
            </a:lvl9pPr>
          </a:lstStyle>
          <a:p>
            <a:pPr>
              <a:buFontTx/>
              <a:buAutoNum type="arabicPeriod"/>
            </a:pPr>
            <a:r>
              <a:rPr lang="ja-JP" altLang="en-US" sz="1800" b="1" dirty="0"/>
              <a:t>プレゼンテーションの全体像</a:t>
            </a:r>
          </a:p>
          <a:p>
            <a:pPr>
              <a:buFontTx/>
              <a:buAutoNum type="arabicPeriod"/>
            </a:pPr>
            <a:endParaRPr lang="ja-JP" altLang="en-US" sz="1800" b="1" dirty="0"/>
          </a:p>
          <a:p>
            <a:pPr>
              <a:buFontTx/>
              <a:buAutoNum type="arabicPeriod"/>
            </a:pPr>
            <a:r>
              <a:rPr lang="ja-JP" altLang="en-US" sz="1800" b="1" dirty="0"/>
              <a:t>聞き手の分析</a:t>
            </a:r>
          </a:p>
          <a:p>
            <a:pPr>
              <a:buFontTx/>
              <a:buAutoNum type="arabicPeriod"/>
            </a:pPr>
            <a:endParaRPr lang="ja-JP" altLang="en-US" sz="1800" b="1" dirty="0"/>
          </a:p>
          <a:p>
            <a:pPr>
              <a:buFontTx/>
              <a:buAutoNum type="arabicPeriod"/>
            </a:pPr>
            <a:r>
              <a:rPr lang="ja-JP" altLang="en-US" sz="1800" b="1" dirty="0"/>
              <a:t>構造化</a:t>
            </a:r>
          </a:p>
          <a:p>
            <a:pPr>
              <a:buFontTx/>
              <a:buAutoNum type="arabicPeriod"/>
            </a:pPr>
            <a:endParaRPr lang="ja-JP" altLang="en-US" sz="1800" b="1" dirty="0"/>
          </a:p>
          <a:p>
            <a:pPr>
              <a:buFontTx/>
              <a:buAutoNum type="arabicPeriod"/>
            </a:pPr>
            <a:r>
              <a:rPr lang="ja-JP" altLang="en-US" sz="1800" b="1" dirty="0"/>
              <a:t>資料化</a:t>
            </a:r>
          </a:p>
          <a:p>
            <a:pPr>
              <a:buFontTx/>
              <a:buAutoNum type="arabicPeriod"/>
            </a:pPr>
            <a:endParaRPr lang="ja-JP" altLang="en-US" sz="1800" b="1" dirty="0"/>
          </a:p>
          <a:p>
            <a:pPr>
              <a:buFontTx/>
              <a:buAutoNum type="arabicPeriod"/>
            </a:pPr>
            <a:r>
              <a:rPr lang="ja-JP" altLang="en-US" sz="1800" b="1" dirty="0"/>
              <a:t>プレゼン</a:t>
            </a:r>
            <a:r>
              <a:rPr lang="ja-JP" altLang="en-US" sz="1800" b="1" dirty="0" smtClean="0"/>
              <a:t>実施</a:t>
            </a:r>
            <a:endParaRPr lang="ja-JP" altLang="en-US" sz="18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0"/>
          </p:nvPr>
        </p:nvSpPr>
        <p:spPr/>
        <p:txBody>
          <a:bodyPr/>
          <a:lstStyle/>
          <a:p>
            <a:fld id="{E6E6D1DD-4083-4482-A26F-398B5141AB3F}" type="slidenum">
              <a:rPr lang="en-US" altLang="ja-JP"/>
              <a:pPr/>
              <a:t>87</a:t>
            </a:fld>
            <a:endParaRPr lang="en-US" altLang="ja-JP"/>
          </a:p>
        </p:txBody>
      </p:sp>
      <p:sp>
        <p:nvSpPr>
          <p:cNvPr id="698370" name="Rectangle 2"/>
          <p:cNvSpPr>
            <a:spLocks noGrp="1" noChangeArrowheads="1"/>
          </p:cNvSpPr>
          <p:nvPr>
            <p:ph type="title"/>
          </p:nvPr>
        </p:nvSpPr>
        <p:spPr/>
        <p:txBody>
          <a:bodyPr/>
          <a:lstStyle/>
          <a:p>
            <a:r>
              <a:rPr lang="en-US" altLang="ja-JP"/>
              <a:t>1.</a:t>
            </a:r>
            <a:r>
              <a:rPr lang="ja-JP" altLang="en-US"/>
              <a:t>プレゼンの実施前に必ずすること</a:t>
            </a:r>
            <a:br>
              <a:rPr lang="ja-JP" altLang="en-US"/>
            </a:br>
            <a:r>
              <a:rPr lang="ja-JP" altLang="en-US"/>
              <a:t>練習！練習！練習！</a:t>
            </a:r>
          </a:p>
        </p:txBody>
      </p:sp>
      <p:sp>
        <p:nvSpPr>
          <p:cNvPr id="698371" name="Rectangle 3"/>
          <p:cNvSpPr>
            <a:spLocks noGrp="1" noChangeArrowheads="1"/>
          </p:cNvSpPr>
          <p:nvPr>
            <p:ph type="body" idx="1"/>
          </p:nvPr>
        </p:nvSpPr>
        <p:spPr/>
        <p:txBody>
          <a:bodyPr/>
          <a:lstStyle/>
          <a:p>
            <a:r>
              <a:rPr lang="ja-JP" altLang="en-US"/>
              <a:t>「ぶっつけ本番」は禁物である。地道な練習の積み重ねの先に成功がある。</a:t>
            </a:r>
          </a:p>
        </p:txBody>
      </p:sp>
      <p:sp>
        <p:nvSpPr>
          <p:cNvPr id="698372" name="Text Box 4"/>
          <p:cNvSpPr txBox="1">
            <a:spLocks noChangeArrowheads="1"/>
          </p:cNvSpPr>
          <p:nvPr/>
        </p:nvSpPr>
        <p:spPr bwMode="auto">
          <a:xfrm>
            <a:off x="3832225" y="1700213"/>
            <a:ext cx="14605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練習のポイント</a:t>
            </a:r>
          </a:p>
        </p:txBody>
      </p:sp>
      <p:sp>
        <p:nvSpPr>
          <p:cNvPr id="698373" name="Rectangle 5"/>
          <p:cNvSpPr>
            <a:spLocks noChangeArrowheads="1"/>
          </p:cNvSpPr>
          <p:nvPr/>
        </p:nvSpPr>
        <p:spPr bwMode="auto">
          <a:xfrm>
            <a:off x="1619250" y="2109788"/>
            <a:ext cx="5975350" cy="3887787"/>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lIns="90000" tIns="46800" rIns="90000" bIns="46800" anchor="ctr"/>
          <a:lstStyle>
            <a:lvl1pPr marL="266700" indent="-266700" algn="l">
              <a:defRPr kumimoji="1">
                <a:solidFill>
                  <a:schemeClr val="tx1"/>
                </a:solidFill>
                <a:latin typeface="Arial" charset="0"/>
                <a:ea typeface="ＭＳ Ｐゴシック" pitchFamily="50" charset="-128"/>
              </a:defRPr>
            </a:lvl1pPr>
            <a:lvl2pPr marL="800100" indent="-342900" algn="l">
              <a:defRPr kumimoji="1">
                <a:solidFill>
                  <a:schemeClr val="tx1"/>
                </a:solidFill>
                <a:latin typeface="Arial" charset="0"/>
                <a:ea typeface="ＭＳ Ｐゴシック" pitchFamily="50" charset="-128"/>
              </a:defRPr>
            </a:lvl2pPr>
            <a:lvl3pPr marL="1311275" indent="-342900" algn="l">
              <a:defRPr kumimoji="1">
                <a:solidFill>
                  <a:schemeClr val="tx1"/>
                </a:solidFill>
                <a:latin typeface="Arial" charset="0"/>
                <a:ea typeface="ＭＳ Ｐゴシック" pitchFamily="50" charset="-128"/>
              </a:defRPr>
            </a:lvl3pPr>
            <a:lvl4pPr marL="1833563" indent="-342900" algn="l">
              <a:defRPr kumimoji="1">
                <a:solidFill>
                  <a:schemeClr val="tx1"/>
                </a:solidFill>
                <a:latin typeface="Arial" charset="0"/>
                <a:ea typeface="ＭＳ Ｐゴシック" pitchFamily="50" charset="-128"/>
              </a:defRPr>
            </a:lvl4pPr>
            <a:lvl5pPr marL="2355850" indent="-342900" algn="l">
              <a:defRPr kumimoji="1">
                <a:solidFill>
                  <a:schemeClr val="tx1"/>
                </a:solidFill>
                <a:latin typeface="Arial" charset="0"/>
                <a:ea typeface="ＭＳ Ｐゴシック" pitchFamily="50" charset="-128"/>
              </a:defRPr>
            </a:lvl5pPr>
            <a:lvl6pPr marL="2813050" indent="-342900" fontAlgn="base">
              <a:spcBef>
                <a:spcPct val="0"/>
              </a:spcBef>
              <a:spcAft>
                <a:spcPct val="0"/>
              </a:spcAft>
              <a:defRPr kumimoji="1">
                <a:solidFill>
                  <a:schemeClr val="tx1"/>
                </a:solidFill>
                <a:latin typeface="Arial" charset="0"/>
                <a:ea typeface="ＭＳ Ｐゴシック" pitchFamily="50" charset="-128"/>
              </a:defRPr>
            </a:lvl6pPr>
            <a:lvl7pPr marL="3270250" indent="-342900" fontAlgn="base">
              <a:spcBef>
                <a:spcPct val="0"/>
              </a:spcBef>
              <a:spcAft>
                <a:spcPct val="0"/>
              </a:spcAft>
              <a:defRPr kumimoji="1">
                <a:solidFill>
                  <a:schemeClr val="tx1"/>
                </a:solidFill>
                <a:latin typeface="Arial" charset="0"/>
                <a:ea typeface="ＭＳ Ｐゴシック" pitchFamily="50" charset="-128"/>
              </a:defRPr>
            </a:lvl7pPr>
            <a:lvl8pPr marL="3727450" indent="-342900" fontAlgn="base">
              <a:spcBef>
                <a:spcPct val="0"/>
              </a:spcBef>
              <a:spcAft>
                <a:spcPct val="0"/>
              </a:spcAft>
              <a:defRPr kumimoji="1">
                <a:solidFill>
                  <a:schemeClr val="tx1"/>
                </a:solidFill>
                <a:latin typeface="Arial" charset="0"/>
                <a:ea typeface="ＭＳ Ｐゴシック" pitchFamily="50" charset="-128"/>
              </a:defRPr>
            </a:lvl8pPr>
            <a:lvl9pPr marL="4184650" indent="-342900" fontAlgn="base">
              <a:spcBef>
                <a:spcPct val="0"/>
              </a:spcBef>
              <a:spcAft>
                <a:spcPct val="0"/>
              </a:spcAft>
              <a:defRPr kumimoji="1">
                <a:solidFill>
                  <a:schemeClr val="tx1"/>
                </a:solidFill>
                <a:latin typeface="Arial" charset="0"/>
                <a:ea typeface="ＭＳ Ｐゴシック" pitchFamily="50" charset="-128"/>
              </a:defRPr>
            </a:lvl9pPr>
          </a:lstStyle>
          <a:p>
            <a:pPr>
              <a:buFontTx/>
              <a:buAutoNum type="arabicPeriod"/>
            </a:pPr>
            <a:r>
              <a:rPr lang="ja-JP" altLang="en-US" sz="1600"/>
              <a:t>プレゼン当日に使用するのと同じ機材や資料を使用する</a:t>
            </a:r>
          </a:p>
          <a:p>
            <a:pPr>
              <a:buFontTx/>
              <a:buAutoNum type="arabicPeriod"/>
            </a:pPr>
            <a:endParaRPr lang="ja-JP" altLang="en-US" sz="1600"/>
          </a:p>
          <a:p>
            <a:pPr>
              <a:buFontTx/>
              <a:buAutoNum type="arabicPeriod"/>
            </a:pPr>
            <a:r>
              <a:rPr lang="ja-JP" altLang="en-US" sz="1600"/>
              <a:t>常に最初から最後まで通して行う</a:t>
            </a:r>
          </a:p>
          <a:p>
            <a:pPr>
              <a:buFontTx/>
              <a:buAutoNum type="arabicPeriod"/>
            </a:pPr>
            <a:endParaRPr lang="ja-JP" altLang="en-US" sz="1600"/>
          </a:p>
          <a:p>
            <a:pPr>
              <a:buFontTx/>
              <a:buAutoNum type="arabicPeriod"/>
            </a:pPr>
            <a:r>
              <a:rPr lang="ja-JP" altLang="en-US" sz="1600"/>
              <a:t>実際に声に出して、できれば友人や同僚の前で練習する。もしくは、テープやビデオに録って後で見る</a:t>
            </a:r>
          </a:p>
          <a:p>
            <a:pPr>
              <a:buFontTx/>
              <a:buAutoNum type="arabicPeriod"/>
            </a:pPr>
            <a:endParaRPr lang="ja-JP" altLang="en-US" sz="1600"/>
          </a:p>
          <a:p>
            <a:pPr>
              <a:buFontTx/>
              <a:buAutoNum type="arabicPeriod"/>
            </a:pPr>
            <a:r>
              <a:rPr lang="ja-JP" altLang="en-US" sz="1600"/>
              <a:t>覚えた文章をただ棒読みしているような不自然さがなくなるまで、リハーサルを繰り返す</a:t>
            </a:r>
          </a:p>
          <a:p>
            <a:pPr>
              <a:buFontTx/>
              <a:buAutoNum type="arabicPeriod"/>
            </a:pPr>
            <a:endParaRPr lang="ja-JP" altLang="en-US" sz="1600"/>
          </a:p>
          <a:p>
            <a:pPr>
              <a:buFontTx/>
              <a:buAutoNum type="arabicPeriod"/>
            </a:pPr>
            <a:r>
              <a:rPr lang="ja-JP" altLang="en-US" sz="1600"/>
              <a:t>手元のプレゼン原稿を気にするのではなく、プレゼンのテーマと、「伝えたい！」という思いに集中する</a:t>
            </a:r>
          </a:p>
        </p:txBody>
      </p:sp>
      <p:sp>
        <p:nvSpPr>
          <p:cNvPr id="698375" name="Text Box 7"/>
          <p:cNvSpPr txBox="1">
            <a:spLocks noChangeArrowheads="1"/>
          </p:cNvSpPr>
          <p:nvPr/>
        </p:nvSpPr>
        <p:spPr bwMode="auto">
          <a:xfrm>
            <a:off x="0" y="6381750"/>
            <a:ext cx="62277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200"/>
              <a:t>＊ハーバードポケットブックシリーズ</a:t>
            </a:r>
            <a:r>
              <a:rPr lang="en-US" altLang="ja-JP" sz="1200"/>
              <a:t>『</a:t>
            </a:r>
            <a:r>
              <a:rPr lang="ja-JP" altLang="en-US" sz="1200"/>
              <a:t>説得力あるプレゼンテーションで聴き手の心を揺さぶる</a:t>
            </a:r>
            <a:r>
              <a:rPr lang="en-US" altLang="ja-JP" sz="1200"/>
              <a:t>』</a:t>
            </a:r>
            <a:r>
              <a:rPr lang="ja-JP" altLang="en-US" sz="1200"/>
              <a:t>（ファーストプレス、</a:t>
            </a:r>
            <a:r>
              <a:rPr lang="en-US" altLang="ja-JP" sz="1200"/>
              <a:t>2008</a:t>
            </a:r>
            <a:r>
              <a:rPr lang="ja-JP" altLang="en-US" sz="1200"/>
              <a:t>年）を基に作成</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3"/>
          <p:cNvSpPr>
            <a:spLocks noGrp="1"/>
          </p:cNvSpPr>
          <p:nvPr>
            <p:ph type="sldNum" sz="quarter" idx="10"/>
          </p:nvPr>
        </p:nvSpPr>
        <p:spPr/>
        <p:txBody>
          <a:bodyPr/>
          <a:lstStyle/>
          <a:p>
            <a:fld id="{0AB0F861-80EB-4EB6-B8C3-A894EDC1089F}" type="slidenum">
              <a:rPr lang="en-US" altLang="ja-JP"/>
              <a:pPr/>
              <a:t>88</a:t>
            </a:fld>
            <a:endParaRPr lang="en-US" altLang="ja-JP"/>
          </a:p>
        </p:txBody>
      </p:sp>
      <p:sp>
        <p:nvSpPr>
          <p:cNvPr id="694274" name="Rectangle 2"/>
          <p:cNvSpPr>
            <a:spLocks noGrp="1" noChangeArrowheads="1"/>
          </p:cNvSpPr>
          <p:nvPr>
            <p:ph type="title"/>
          </p:nvPr>
        </p:nvSpPr>
        <p:spPr>
          <a:xfrm>
            <a:off x="457200" y="454025"/>
            <a:ext cx="8218488" cy="457200"/>
          </a:xfrm>
        </p:spPr>
        <p:txBody>
          <a:bodyPr/>
          <a:lstStyle/>
          <a:p>
            <a:r>
              <a:rPr lang="ja-JP" altLang="en-US"/>
              <a:t>想定問答集を作る</a:t>
            </a:r>
          </a:p>
        </p:txBody>
      </p:sp>
      <p:sp>
        <p:nvSpPr>
          <p:cNvPr id="694275" name="Rectangle 3"/>
          <p:cNvSpPr>
            <a:spLocks noGrp="1" noChangeArrowheads="1"/>
          </p:cNvSpPr>
          <p:nvPr>
            <p:ph type="body" idx="1"/>
          </p:nvPr>
        </p:nvSpPr>
        <p:spPr>
          <a:xfrm>
            <a:off x="457200" y="1128713"/>
            <a:ext cx="8229600" cy="641350"/>
          </a:xfrm>
        </p:spPr>
        <p:txBody>
          <a:bodyPr/>
          <a:lstStyle/>
          <a:p>
            <a:r>
              <a:rPr lang="ja-JP" altLang="en-US"/>
              <a:t>「質問が出ない＝聞き手がみんな理解できている＝プレゼンの成功」は大間違いである。質疑応答もプレゼンの一部であり、あらかじめ想定問答集を作成しておく。</a:t>
            </a:r>
          </a:p>
        </p:txBody>
      </p:sp>
      <p:sp>
        <p:nvSpPr>
          <p:cNvPr id="694276" name="Text Box 4"/>
          <p:cNvSpPr txBox="1">
            <a:spLocks noChangeArrowheads="1"/>
          </p:cNvSpPr>
          <p:nvPr/>
        </p:nvSpPr>
        <p:spPr bwMode="auto">
          <a:xfrm>
            <a:off x="3597275" y="1843088"/>
            <a:ext cx="1982788"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準備フォーマット（例）</a:t>
            </a:r>
          </a:p>
        </p:txBody>
      </p:sp>
      <p:grpSp>
        <p:nvGrpSpPr>
          <p:cNvPr id="694282" name="Group 10"/>
          <p:cNvGrpSpPr>
            <a:grpSpLocks/>
          </p:cNvGrpSpPr>
          <p:nvPr/>
        </p:nvGrpSpPr>
        <p:grpSpPr bwMode="auto">
          <a:xfrm>
            <a:off x="1835150" y="2852738"/>
            <a:ext cx="5470525" cy="3455987"/>
            <a:chOff x="340" y="1525"/>
            <a:chExt cx="2448" cy="363"/>
          </a:xfrm>
        </p:grpSpPr>
        <p:sp>
          <p:nvSpPr>
            <p:cNvPr id="694283" name="Rectangle 11"/>
            <p:cNvSpPr>
              <a:spLocks noChangeArrowheads="1"/>
            </p:cNvSpPr>
            <p:nvPr/>
          </p:nvSpPr>
          <p:spPr bwMode="auto">
            <a:xfrm>
              <a:off x="340" y="1525"/>
              <a:ext cx="726" cy="36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a:p>
          </p:txBody>
        </p:sp>
        <p:sp>
          <p:nvSpPr>
            <p:cNvPr id="694284" name="Rectangle 12"/>
            <p:cNvSpPr>
              <a:spLocks noChangeArrowheads="1"/>
            </p:cNvSpPr>
            <p:nvPr/>
          </p:nvSpPr>
          <p:spPr bwMode="auto">
            <a:xfrm>
              <a:off x="1066" y="1525"/>
              <a:ext cx="861" cy="36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a:p>
          </p:txBody>
        </p:sp>
        <p:sp>
          <p:nvSpPr>
            <p:cNvPr id="694285" name="Rectangle 13"/>
            <p:cNvSpPr>
              <a:spLocks noChangeArrowheads="1"/>
            </p:cNvSpPr>
            <p:nvPr/>
          </p:nvSpPr>
          <p:spPr bwMode="auto">
            <a:xfrm>
              <a:off x="1927" y="1525"/>
              <a:ext cx="861" cy="363"/>
            </a:xfrm>
            <a:prstGeom prst="rect">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a:p>
          </p:txBody>
        </p:sp>
      </p:grpSp>
      <p:sp>
        <p:nvSpPr>
          <p:cNvPr id="694295" name="Text Box 23"/>
          <p:cNvSpPr txBox="1">
            <a:spLocks noChangeArrowheads="1"/>
          </p:cNvSpPr>
          <p:nvPr/>
        </p:nvSpPr>
        <p:spPr bwMode="auto">
          <a:xfrm>
            <a:off x="0" y="6381750"/>
            <a:ext cx="62277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200"/>
              <a:t>＊ハーバードポケットブックシリーズ</a:t>
            </a:r>
            <a:r>
              <a:rPr lang="en-US" altLang="ja-JP" sz="1200"/>
              <a:t>『</a:t>
            </a:r>
            <a:r>
              <a:rPr lang="ja-JP" altLang="en-US" sz="1200"/>
              <a:t>説得力あるプレゼンテーションで聴き手の心を揺さぶる</a:t>
            </a:r>
            <a:r>
              <a:rPr lang="en-US" altLang="ja-JP" sz="1200"/>
              <a:t>』</a:t>
            </a:r>
            <a:r>
              <a:rPr lang="ja-JP" altLang="en-US" sz="1200"/>
              <a:t>（ファーストプレス、</a:t>
            </a:r>
            <a:r>
              <a:rPr lang="en-US" altLang="ja-JP" sz="1200"/>
              <a:t>2008</a:t>
            </a:r>
            <a:r>
              <a:rPr lang="ja-JP" altLang="en-US" sz="1200"/>
              <a:t>年）を基に作成</a:t>
            </a:r>
          </a:p>
        </p:txBody>
      </p:sp>
      <p:sp>
        <p:nvSpPr>
          <p:cNvPr id="694278" name="Rectangle 6"/>
          <p:cNvSpPr>
            <a:spLocks noChangeArrowheads="1"/>
          </p:cNvSpPr>
          <p:nvPr/>
        </p:nvSpPr>
        <p:spPr bwMode="auto">
          <a:xfrm>
            <a:off x="1835150" y="2276475"/>
            <a:ext cx="1622425" cy="792163"/>
          </a:xfrm>
          <a:prstGeom prst="rect">
            <a:avLst/>
          </a:prstGeom>
          <a:solidFill>
            <a:srgbClr val="DDDDDD"/>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聞き手となる</a:t>
            </a:r>
          </a:p>
          <a:p>
            <a:r>
              <a:rPr lang="ja-JP" altLang="en-US" b="1"/>
              <a:t>個人／グループ</a:t>
            </a:r>
          </a:p>
        </p:txBody>
      </p:sp>
      <p:sp>
        <p:nvSpPr>
          <p:cNvPr id="694279" name="Rectangle 7"/>
          <p:cNvSpPr>
            <a:spLocks noChangeArrowheads="1"/>
          </p:cNvSpPr>
          <p:nvPr/>
        </p:nvSpPr>
        <p:spPr bwMode="auto">
          <a:xfrm>
            <a:off x="3457575" y="2276475"/>
            <a:ext cx="1924050" cy="792163"/>
          </a:xfrm>
          <a:prstGeom prst="rect">
            <a:avLst/>
          </a:prstGeom>
          <a:solidFill>
            <a:srgbClr val="DDDDDD"/>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共通の</a:t>
            </a:r>
          </a:p>
          <a:p>
            <a:r>
              <a:rPr lang="ja-JP" altLang="en-US" b="1"/>
              <a:t>問題／反論</a:t>
            </a:r>
          </a:p>
        </p:txBody>
      </p:sp>
      <p:sp>
        <p:nvSpPr>
          <p:cNvPr id="694280" name="Rectangle 8"/>
          <p:cNvSpPr>
            <a:spLocks noChangeArrowheads="1"/>
          </p:cNvSpPr>
          <p:nvPr/>
        </p:nvSpPr>
        <p:spPr bwMode="auto">
          <a:xfrm>
            <a:off x="5381625" y="2276475"/>
            <a:ext cx="1924050" cy="792163"/>
          </a:xfrm>
          <a:prstGeom prst="rect">
            <a:avLst/>
          </a:prstGeom>
          <a:solidFill>
            <a:srgbClr val="DDDDDD"/>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b="1"/>
              <a:t>考えられる回答</a:t>
            </a:r>
          </a:p>
          <a:p>
            <a:r>
              <a:rPr lang="ja-JP" altLang="en-US" b="1"/>
              <a:t>（質問の確認→検討</a:t>
            </a:r>
          </a:p>
          <a:p>
            <a:r>
              <a:rPr lang="ja-JP" altLang="en-US" b="1"/>
              <a:t>→回答の提示）</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スライド番号プレースホルダー 3"/>
          <p:cNvSpPr>
            <a:spLocks noGrp="1"/>
          </p:cNvSpPr>
          <p:nvPr>
            <p:ph type="sldNum" sz="quarter" idx="10"/>
          </p:nvPr>
        </p:nvSpPr>
        <p:spPr/>
        <p:txBody>
          <a:bodyPr/>
          <a:lstStyle/>
          <a:p>
            <a:fld id="{7C357383-9138-4EE7-8211-9CE0499F41D4}" type="slidenum">
              <a:rPr lang="en-US" altLang="ja-JP"/>
              <a:pPr/>
              <a:t>8</a:t>
            </a:fld>
            <a:endParaRPr lang="en-US" altLang="ja-JP"/>
          </a:p>
        </p:txBody>
      </p:sp>
      <p:sp>
        <p:nvSpPr>
          <p:cNvPr id="619522" name="Rectangle 2"/>
          <p:cNvSpPr>
            <a:spLocks noGrp="1" noChangeArrowheads="1"/>
          </p:cNvSpPr>
          <p:nvPr>
            <p:ph type="title"/>
          </p:nvPr>
        </p:nvSpPr>
        <p:spPr>
          <a:xfrm>
            <a:off x="457200" y="454025"/>
            <a:ext cx="8218488" cy="457200"/>
          </a:xfrm>
        </p:spPr>
        <p:txBody>
          <a:bodyPr/>
          <a:lstStyle/>
          <a:p>
            <a:r>
              <a:rPr lang="ja-JP" altLang="en-US"/>
              <a:t>プレゼンのプロセス</a:t>
            </a:r>
          </a:p>
        </p:txBody>
      </p:sp>
      <p:sp>
        <p:nvSpPr>
          <p:cNvPr id="619523" name="Rectangle 3"/>
          <p:cNvSpPr>
            <a:spLocks noGrp="1" noChangeArrowheads="1"/>
          </p:cNvSpPr>
          <p:nvPr>
            <p:ph type="body" idx="1"/>
          </p:nvPr>
        </p:nvSpPr>
        <p:spPr/>
        <p:txBody>
          <a:bodyPr/>
          <a:lstStyle/>
          <a:p>
            <a:r>
              <a:rPr lang="ja-JP" altLang="en-US"/>
              <a:t>プレゼンは「準備」と「本番」に分けられ、「準備」のウェイトの方が圧倒的に大きい。</a:t>
            </a:r>
          </a:p>
        </p:txBody>
      </p:sp>
      <p:sp>
        <p:nvSpPr>
          <p:cNvPr id="619553" name="AutoShape 33"/>
          <p:cNvSpPr>
            <a:spLocks noChangeArrowheads="1"/>
          </p:cNvSpPr>
          <p:nvPr/>
        </p:nvSpPr>
        <p:spPr bwMode="auto">
          <a:xfrm>
            <a:off x="1514475" y="2205038"/>
            <a:ext cx="5067300" cy="4248150"/>
          </a:xfrm>
          <a:prstGeom prst="homePlate">
            <a:avLst>
              <a:gd name="adj" fmla="val 8173"/>
            </a:avLst>
          </a:prstGeom>
          <a:noFill/>
          <a:ln w="2857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552" name="AutoShape 32"/>
          <p:cNvSpPr>
            <a:spLocks noChangeArrowheads="1"/>
          </p:cNvSpPr>
          <p:nvPr/>
        </p:nvSpPr>
        <p:spPr bwMode="auto">
          <a:xfrm>
            <a:off x="395288" y="2986088"/>
            <a:ext cx="1119187" cy="2689225"/>
          </a:xfrm>
          <a:prstGeom prst="homePlate">
            <a:avLst>
              <a:gd name="adj" fmla="val 18014"/>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a:p>
        </p:txBody>
      </p:sp>
      <p:sp>
        <p:nvSpPr>
          <p:cNvPr id="619557" name="Text Box 37"/>
          <p:cNvSpPr txBox="1">
            <a:spLocks noChangeArrowheads="1"/>
          </p:cNvSpPr>
          <p:nvPr/>
        </p:nvSpPr>
        <p:spPr bwMode="auto">
          <a:xfrm>
            <a:off x="395288" y="3449638"/>
            <a:ext cx="1081087"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b="1"/>
              <a:t>1.	</a:t>
            </a:r>
            <a:r>
              <a:rPr lang="ja-JP" altLang="en-US" b="1"/>
              <a:t>聞き手の分析</a:t>
            </a:r>
          </a:p>
        </p:txBody>
      </p:sp>
      <p:sp>
        <p:nvSpPr>
          <p:cNvPr id="619567" name="AutoShape 47"/>
          <p:cNvSpPr>
            <a:spLocks noChangeArrowheads="1"/>
          </p:cNvSpPr>
          <p:nvPr/>
        </p:nvSpPr>
        <p:spPr bwMode="auto">
          <a:xfrm>
            <a:off x="6588125" y="2986088"/>
            <a:ext cx="1119188" cy="2689225"/>
          </a:xfrm>
          <a:prstGeom prst="homePlate">
            <a:avLst>
              <a:gd name="adj" fmla="val 18014"/>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a:p>
        </p:txBody>
      </p:sp>
      <p:sp>
        <p:nvSpPr>
          <p:cNvPr id="619568" name="Text Box 48"/>
          <p:cNvSpPr txBox="1">
            <a:spLocks noChangeArrowheads="1"/>
          </p:cNvSpPr>
          <p:nvPr/>
        </p:nvSpPr>
        <p:spPr bwMode="auto">
          <a:xfrm>
            <a:off x="6588125" y="3449638"/>
            <a:ext cx="1081088"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b="1"/>
              <a:t>3.	</a:t>
            </a:r>
            <a:r>
              <a:rPr lang="ja-JP" altLang="en-US" b="1"/>
              <a:t>資料化</a:t>
            </a:r>
          </a:p>
        </p:txBody>
      </p:sp>
      <p:sp>
        <p:nvSpPr>
          <p:cNvPr id="619570" name="AutoShape 50"/>
          <p:cNvSpPr>
            <a:spLocks noChangeArrowheads="1"/>
          </p:cNvSpPr>
          <p:nvPr/>
        </p:nvSpPr>
        <p:spPr bwMode="auto">
          <a:xfrm>
            <a:off x="7740650" y="2986088"/>
            <a:ext cx="1119188" cy="2689225"/>
          </a:xfrm>
          <a:prstGeom prst="homePlate">
            <a:avLst>
              <a:gd name="adj" fmla="val 18014"/>
            </a:avLst>
          </a:prstGeom>
          <a:solidFill>
            <a:schemeClr val="bg1"/>
          </a:solidFill>
          <a:ln w="2857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a:p>
        </p:txBody>
      </p:sp>
      <p:sp>
        <p:nvSpPr>
          <p:cNvPr id="619571" name="Text Box 51"/>
          <p:cNvSpPr txBox="1">
            <a:spLocks noChangeArrowheads="1"/>
          </p:cNvSpPr>
          <p:nvPr/>
        </p:nvSpPr>
        <p:spPr bwMode="auto">
          <a:xfrm>
            <a:off x="7740650" y="3449638"/>
            <a:ext cx="1081088"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b="1"/>
              <a:t>4.	</a:t>
            </a:r>
            <a:r>
              <a:rPr lang="ja-JP" altLang="en-US" b="1"/>
              <a:t>プレゼン実施</a:t>
            </a:r>
          </a:p>
        </p:txBody>
      </p:sp>
      <p:sp>
        <p:nvSpPr>
          <p:cNvPr id="619572" name="Text Box 52"/>
          <p:cNvSpPr txBox="1">
            <a:spLocks noChangeArrowheads="1"/>
          </p:cNvSpPr>
          <p:nvPr/>
        </p:nvSpPr>
        <p:spPr bwMode="auto">
          <a:xfrm>
            <a:off x="1547813" y="2260600"/>
            <a:ext cx="13684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b="1"/>
              <a:t>2.	</a:t>
            </a:r>
            <a:r>
              <a:rPr lang="ja-JP" altLang="en-US" b="1"/>
              <a:t>構造化</a:t>
            </a:r>
          </a:p>
        </p:txBody>
      </p:sp>
      <p:sp>
        <p:nvSpPr>
          <p:cNvPr id="619573" name="Text Box 53"/>
          <p:cNvSpPr txBox="1">
            <a:spLocks noChangeArrowheads="1"/>
          </p:cNvSpPr>
          <p:nvPr/>
        </p:nvSpPr>
        <p:spPr bwMode="auto">
          <a:xfrm>
            <a:off x="7740650" y="4076700"/>
            <a:ext cx="96996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000"/>
              <a:t>オープニング</a:t>
            </a:r>
          </a:p>
          <a:p>
            <a:pPr>
              <a:buFontTx/>
              <a:buChar char="•"/>
            </a:pPr>
            <a:r>
              <a:rPr lang="ja-JP" altLang="en-US" sz="1000"/>
              <a:t>本題展開</a:t>
            </a:r>
          </a:p>
          <a:p>
            <a:pPr>
              <a:buFontTx/>
              <a:buChar char="•"/>
            </a:pPr>
            <a:r>
              <a:rPr lang="ja-JP" altLang="en-US" sz="1000"/>
              <a:t>時間管理</a:t>
            </a:r>
          </a:p>
          <a:p>
            <a:pPr>
              <a:buFontTx/>
              <a:buChar char="•"/>
            </a:pPr>
            <a:r>
              <a:rPr lang="ja-JP" altLang="en-US" sz="1000"/>
              <a:t>質疑応答</a:t>
            </a:r>
          </a:p>
        </p:txBody>
      </p:sp>
      <p:sp>
        <p:nvSpPr>
          <p:cNvPr id="619574" name="Text Box 54"/>
          <p:cNvSpPr txBox="1">
            <a:spLocks noChangeArrowheads="1"/>
          </p:cNvSpPr>
          <p:nvPr/>
        </p:nvSpPr>
        <p:spPr bwMode="auto">
          <a:xfrm>
            <a:off x="6588125" y="4076700"/>
            <a:ext cx="938213"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000"/>
              <a:t>スライド作成</a:t>
            </a:r>
            <a:br>
              <a:rPr lang="ja-JP" altLang="en-US" sz="1000"/>
            </a:br>
            <a:r>
              <a:rPr lang="ja-JP" altLang="en-US" sz="1000"/>
              <a:t>（本編、</a:t>
            </a:r>
            <a:br>
              <a:rPr lang="ja-JP" altLang="en-US" sz="1000"/>
            </a:br>
            <a:r>
              <a:rPr lang="ja-JP" altLang="en-US" sz="1000"/>
              <a:t>付随資料）</a:t>
            </a:r>
          </a:p>
        </p:txBody>
      </p:sp>
      <p:sp>
        <p:nvSpPr>
          <p:cNvPr id="619575" name="Text Box 55"/>
          <p:cNvSpPr txBox="1">
            <a:spLocks noChangeArrowheads="1"/>
          </p:cNvSpPr>
          <p:nvPr/>
        </p:nvSpPr>
        <p:spPr bwMode="auto">
          <a:xfrm>
            <a:off x="395288" y="4076700"/>
            <a:ext cx="1081087"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000"/>
              <a:t>目的の設定</a:t>
            </a:r>
          </a:p>
          <a:p>
            <a:pPr>
              <a:buFontTx/>
              <a:buChar char="•"/>
            </a:pPr>
            <a:r>
              <a:rPr lang="ja-JP" altLang="en-US" sz="1000"/>
              <a:t>聞き手の意思決定を左右する要素の分析</a:t>
            </a:r>
          </a:p>
        </p:txBody>
      </p:sp>
      <p:sp>
        <p:nvSpPr>
          <p:cNvPr id="619632" name="Line 112"/>
          <p:cNvSpPr>
            <a:spLocks noChangeShapeType="1"/>
          </p:cNvSpPr>
          <p:nvPr/>
        </p:nvSpPr>
        <p:spPr bwMode="auto">
          <a:xfrm>
            <a:off x="395288" y="1971675"/>
            <a:ext cx="7345362" cy="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19633" name="Text Box 113"/>
          <p:cNvSpPr txBox="1">
            <a:spLocks noChangeArrowheads="1"/>
          </p:cNvSpPr>
          <p:nvPr/>
        </p:nvSpPr>
        <p:spPr bwMode="auto">
          <a:xfrm>
            <a:off x="3798888" y="1684338"/>
            <a:ext cx="5365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準備</a:t>
            </a:r>
          </a:p>
        </p:txBody>
      </p:sp>
      <p:sp>
        <p:nvSpPr>
          <p:cNvPr id="619634" name="Line 114"/>
          <p:cNvSpPr>
            <a:spLocks noChangeShapeType="1"/>
          </p:cNvSpPr>
          <p:nvPr/>
        </p:nvSpPr>
        <p:spPr bwMode="auto">
          <a:xfrm>
            <a:off x="7740650" y="1971675"/>
            <a:ext cx="1152525" cy="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19635" name="Text Box 115"/>
          <p:cNvSpPr txBox="1">
            <a:spLocks noChangeArrowheads="1"/>
          </p:cNvSpPr>
          <p:nvPr/>
        </p:nvSpPr>
        <p:spPr bwMode="auto">
          <a:xfrm>
            <a:off x="8048625" y="1684338"/>
            <a:ext cx="5365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b="1"/>
              <a:t>本番</a:t>
            </a:r>
          </a:p>
        </p:txBody>
      </p:sp>
      <p:sp>
        <p:nvSpPr>
          <p:cNvPr id="619619" name="Rectangle 99"/>
          <p:cNvSpPr>
            <a:spLocks noChangeArrowheads="1"/>
          </p:cNvSpPr>
          <p:nvPr/>
        </p:nvSpPr>
        <p:spPr bwMode="auto">
          <a:xfrm>
            <a:off x="1619250" y="4689475"/>
            <a:ext cx="4608513" cy="1368425"/>
          </a:xfrm>
          <a:prstGeom prst="rect">
            <a:avLst/>
          </a:prstGeom>
          <a:solidFill>
            <a:srgbClr val="C0C0C0">
              <a:alpha val="50000"/>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616" name="Rectangle 96"/>
          <p:cNvSpPr>
            <a:spLocks noChangeArrowheads="1"/>
          </p:cNvSpPr>
          <p:nvPr/>
        </p:nvSpPr>
        <p:spPr bwMode="auto">
          <a:xfrm>
            <a:off x="1619250" y="2600325"/>
            <a:ext cx="4608513" cy="2016125"/>
          </a:xfrm>
          <a:prstGeom prst="rect">
            <a:avLst/>
          </a:prstGeom>
          <a:solidFill>
            <a:srgbClr val="C0C0C0">
              <a:alpha val="50000"/>
            </a:srgb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576" name="AutoShape 56"/>
          <p:cNvSpPr>
            <a:spLocks noChangeArrowheads="1"/>
          </p:cNvSpPr>
          <p:nvPr/>
        </p:nvSpPr>
        <p:spPr bwMode="auto">
          <a:xfrm>
            <a:off x="2797175" y="2743200"/>
            <a:ext cx="881063" cy="504825"/>
          </a:xfrm>
          <a:prstGeom prst="homePlate">
            <a:avLst>
              <a:gd name="adj" fmla="val 25347"/>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意思決定</a:t>
            </a:r>
          </a:p>
          <a:p>
            <a:r>
              <a:rPr lang="ja-JP" altLang="en-US" sz="1200"/>
              <a:t>プロセス</a:t>
            </a:r>
            <a:r>
              <a:rPr lang="en-US" altLang="ja-JP" sz="1200"/>
              <a:t>A</a:t>
            </a:r>
          </a:p>
        </p:txBody>
      </p:sp>
      <p:sp>
        <p:nvSpPr>
          <p:cNvPr id="619578" name="AutoShape 58"/>
          <p:cNvSpPr>
            <a:spLocks noChangeArrowheads="1"/>
          </p:cNvSpPr>
          <p:nvPr/>
        </p:nvSpPr>
        <p:spPr bwMode="auto">
          <a:xfrm>
            <a:off x="3678238" y="2743200"/>
            <a:ext cx="884237" cy="504825"/>
          </a:xfrm>
          <a:prstGeom prst="homePlate">
            <a:avLst>
              <a:gd name="adj" fmla="val 25438"/>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意思決定</a:t>
            </a:r>
          </a:p>
          <a:p>
            <a:r>
              <a:rPr lang="ja-JP" altLang="en-US" sz="1200"/>
              <a:t>プロセス</a:t>
            </a:r>
            <a:r>
              <a:rPr lang="en-US" altLang="ja-JP" sz="1200"/>
              <a:t>B</a:t>
            </a:r>
          </a:p>
        </p:txBody>
      </p:sp>
      <p:sp>
        <p:nvSpPr>
          <p:cNvPr id="619579" name="AutoShape 59"/>
          <p:cNvSpPr>
            <a:spLocks noChangeArrowheads="1"/>
          </p:cNvSpPr>
          <p:nvPr/>
        </p:nvSpPr>
        <p:spPr bwMode="auto">
          <a:xfrm>
            <a:off x="4564063" y="2743200"/>
            <a:ext cx="881062" cy="504825"/>
          </a:xfrm>
          <a:prstGeom prst="homePlate">
            <a:avLst>
              <a:gd name="adj" fmla="val 25347"/>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意思決定</a:t>
            </a:r>
          </a:p>
          <a:p>
            <a:r>
              <a:rPr lang="ja-JP" altLang="en-US" sz="1200"/>
              <a:t>プロセス</a:t>
            </a:r>
            <a:r>
              <a:rPr lang="en-US" altLang="ja-JP" sz="1200"/>
              <a:t>C</a:t>
            </a:r>
          </a:p>
        </p:txBody>
      </p:sp>
      <p:sp>
        <p:nvSpPr>
          <p:cNvPr id="619583" name="Oval 63"/>
          <p:cNvSpPr>
            <a:spLocks noChangeArrowheads="1"/>
          </p:cNvSpPr>
          <p:nvPr/>
        </p:nvSpPr>
        <p:spPr bwMode="auto">
          <a:xfrm>
            <a:off x="5445125" y="2800350"/>
            <a:ext cx="665163" cy="392113"/>
          </a:xfrm>
          <a:prstGeom prst="ellipse">
            <a:avLst/>
          </a:prstGeom>
          <a:solidFill>
            <a:schemeClr val="bg1"/>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意思決定</a:t>
            </a:r>
          </a:p>
        </p:txBody>
      </p:sp>
      <p:sp>
        <p:nvSpPr>
          <p:cNvPr id="619585" name="AutoShape 65"/>
          <p:cNvSpPr>
            <a:spLocks noChangeArrowheads="1"/>
          </p:cNvSpPr>
          <p:nvPr/>
        </p:nvSpPr>
        <p:spPr bwMode="auto">
          <a:xfrm>
            <a:off x="2870200" y="3392488"/>
            <a:ext cx="588963" cy="360362"/>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疑問</a:t>
            </a:r>
            <a:r>
              <a:rPr lang="en-US" altLang="ja-JP" sz="1200"/>
              <a:t>A</a:t>
            </a:r>
          </a:p>
        </p:txBody>
      </p:sp>
      <p:sp>
        <p:nvSpPr>
          <p:cNvPr id="619586" name="AutoShape 66"/>
          <p:cNvSpPr>
            <a:spLocks noChangeArrowheads="1"/>
          </p:cNvSpPr>
          <p:nvPr/>
        </p:nvSpPr>
        <p:spPr bwMode="auto">
          <a:xfrm>
            <a:off x="3789363" y="3392488"/>
            <a:ext cx="588962" cy="360362"/>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疑問</a:t>
            </a:r>
            <a:r>
              <a:rPr lang="en-US" altLang="ja-JP" sz="1200"/>
              <a:t>B</a:t>
            </a:r>
          </a:p>
        </p:txBody>
      </p:sp>
      <p:sp>
        <p:nvSpPr>
          <p:cNvPr id="619587" name="AutoShape 67"/>
          <p:cNvSpPr>
            <a:spLocks noChangeArrowheads="1"/>
          </p:cNvSpPr>
          <p:nvPr/>
        </p:nvSpPr>
        <p:spPr bwMode="auto">
          <a:xfrm>
            <a:off x="4710113" y="3392488"/>
            <a:ext cx="588962" cy="360362"/>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疑問</a:t>
            </a:r>
            <a:r>
              <a:rPr lang="en-US" altLang="ja-JP" sz="1200"/>
              <a:t>C</a:t>
            </a:r>
          </a:p>
        </p:txBody>
      </p:sp>
      <p:sp>
        <p:nvSpPr>
          <p:cNvPr id="619588" name="AutoShape 68"/>
          <p:cNvSpPr>
            <a:spLocks noChangeArrowheads="1"/>
          </p:cNvSpPr>
          <p:nvPr/>
        </p:nvSpPr>
        <p:spPr bwMode="auto">
          <a:xfrm>
            <a:off x="2870200" y="4040188"/>
            <a:ext cx="588963" cy="360362"/>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答え</a:t>
            </a:r>
            <a:r>
              <a:rPr lang="en-US" altLang="ja-JP" sz="1200"/>
              <a:t>A</a:t>
            </a:r>
          </a:p>
        </p:txBody>
      </p:sp>
      <p:sp>
        <p:nvSpPr>
          <p:cNvPr id="619589" name="AutoShape 69"/>
          <p:cNvSpPr>
            <a:spLocks noChangeArrowheads="1"/>
          </p:cNvSpPr>
          <p:nvPr/>
        </p:nvSpPr>
        <p:spPr bwMode="auto">
          <a:xfrm>
            <a:off x="3789363" y="4040188"/>
            <a:ext cx="588962" cy="360362"/>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答え</a:t>
            </a:r>
            <a:r>
              <a:rPr lang="en-US" altLang="ja-JP" sz="1200"/>
              <a:t>B</a:t>
            </a:r>
          </a:p>
        </p:txBody>
      </p:sp>
      <p:sp>
        <p:nvSpPr>
          <p:cNvPr id="619590" name="AutoShape 70"/>
          <p:cNvSpPr>
            <a:spLocks noChangeArrowheads="1"/>
          </p:cNvSpPr>
          <p:nvPr/>
        </p:nvSpPr>
        <p:spPr bwMode="auto">
          <a:xfrm>
            <a:off x="4710113" y="4040188"/>
            <a:ext cx="588962" cy="360362"/>
          </a:xfrm>
          <a:prstGeom prst="flowChartAlternateProcess">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a:t>答え</a:t>
            </a:r>
            <a:r>
              <a:rPr lang="en-US" altLang="ja-JP" sz="1200"/>
              <a:t>C</a:t>
            </a:r>
          </a:p>
        </p:txBody>
      </p:sp>
      <p:cxnSp>
        <p:nvCxnSpPr>
          <p:cNvPr id="619592" name="AutoShape 72"/>
          <p:cNvCxnSpPr>
            <a:cxnSpLocks noChangeShapeType="1"/>
            <a:stCxn id="619585" idx="2"/>
            <a:endCxn id="619588" idx="0"/>
          </p:cNvCxnSpPr>
          <p:nvPr/>
        </p:nvCxnSpPr>
        <p:spPr bwMode="auto">
          <a:xfrm>
            <a:off x="3165475" y="3752850"/>
            <a:ext cx="0" cy="287338"/>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9593" name="AutoShape 73"/>
          <p:cNvCxnSpPr>
            <a:cxnSpLocks noChangeShapeType="1"/>
            <a:stCxn id="619586" idx="2"/>
            <a:endCxn id="619589" idx="0"/>
          </p:cNvCxnSpPr>
          <p:nvPr/>
        </p:nvCxnSpPr>
        <p:spPr bwMode="auto">
          <a:xfrm>
            <a:off x="4084638" y="3752850"/>
            <a:ext cx="0" cy="287338"/>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9594" name="AutoShape 74"/>
          <p:cNvCxnSpPr>
            <a:cxnSpLocks noChangeShapeType="1"/>
            <a:stCxn id="619587" idx="2"/>
            <a:endCxn id="619590" idx="0"/>
          </p:cNvCxnSpPr>
          <p:nvPr/>
        </p:nvCxnSpPr>
        <p:spPr bwMode="auto">
          <a:xfrm>
            <a:off x="5005388" y="3752850"/>
            <a:ext cx="0" cy="287338"/>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9601" name="Rectangle 81"/>
          <p:cNvSpPr>
            <a:spLocks noChangeArrowheads="1"/>
          </p:cNvSpPr>
          <p:nvPr/>
        </p:nvSpPr>
        <p:spPr bwMode="auto">
          <a:xfrm>
            <a:off x="2932113" y="5095875"/>
            <a:ext cx="271462" cy="287338"/>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602" name="Rectangle 82"/>
          <p:cNvSpPr>
            <a:spLocks noChangeArrowheads="1"/>
          </p:cNvSpPr>
          <p:nvPr/>
        </p:nvSpPr>
        <p:spPr bwMode="auto">
          <a:xfrm>
            <a:off x="3000375" y="5168900"/>
            <a:ext cx="271463" cy="287338"/>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603" name="Rectangle 83"/>
          <p:cNvSpPr>
            <a:spLocks noChangeArrowheads="1"/>
          </p:cNvSpPr>
          <p:nvPr/>
        </p:nvSpPr>
        <p:spPr bwMode="auto">
          <a:xfrm>
            <a:off x="3068638" y="5240338"/>
            <a:ext cx="269875" cy="287337"/>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619604" name="Text Box 84"/>
          <p:cNvSpPr txBox="1">
            <a:spLocks noChangeArrowheads="1"/>
          </p:cNvSpPr>
          <p:nvPr/>
        </p:nvSpPr>
        <p:spPr bwMode="auto">
          <a:xfrm>
            <a:off x="2701925" y="5419725"/>
            <a:ext cx="9350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肉付け材料</a:t>
            </a:r>
          </a:p>
          <a:p>
            <a:r>
              <a:rPr lang="en-US" altLang="ja-JP" sz="1200"/>
              <a:t>A</a:t>
            </a:r>
            <a:r>
              <a:rPr lang="ja-JP" altLang="en-US" sz="1200"/>
              <a:t>群</a:t>
            </a:r>
          </a:p>
        </p:txBody>
      </p:sp>
      <p:sp>
        <p:nvSpPr>
          <p:cNvPr id="619607" name="Rectangle 87"/>
          <p:cNvSpPr>
            <a:spLocks noChangeArrowheads="1"/>
          </p:cNvSpPr>
          <p:nvPr/>
        </p:nvSpPr>
        <p:spPr bwMode="auto">
          <a:xfrm>
            <a:off x="3881438" y="5095875"/>
            <a:ext cx="271462" cy="287338"/>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608" name="Rectangle 88"/>
          <p:cNvSpPr>
            <a:spLocks noChangeArrowheads="1"/>
          </p:cNvSpPr>
          <p:nvPr/>
        </p:nvSpPr>
        <p:spPr bwMode="auto">
          <a:xfrm>
            <a:off x="3949700" y="5168900"/>
            <a:ext cx="271463" cy="287338"/>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609" name="Rectangle 89"/>
          <p:cNvSpPr>
            <a:spLocks noChangeArrowheads="1"/>
          </p:cNvSpPr>
          <p:nvPr/>
        </p:nvSpPr>
        <p:spPr bwMode="auto">
          <a:xfrm>
            <a:off x="4017963" y="5240338"/>
            <a:ext cx="269875" cy="287337"/>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619610" name="Text Box 90"/>
          <p:cNvSpPr txBox="1">
            <a:spLocks noChangeArrowheads="1"/>
          </p:cNvSpPr>
          <p:nvPr/>
        </p:nvSpPr>
        <p:spPr bwMode="auto">
          <a:xfrm>
            <a:off x="3648075" y="5419725"/>
            <a:ext cx="9350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肉付け材料</a:t>
            </a:r>
          </a:p>
          <a:p>
            <a:r>
              <a:rPr lang="en-US" altLang="ja-JP" sz="1200"/>
              <a:t>B</a:t>
            </a:r>
            <a:r>
              <a:rPr lang="ja-JP" altLang="en-US" sz="1200"/>
              <a:t>群</a:t>
            </a:r>
          </a:p>
        </p:txBody>
      </p:sp>
      <p:sp>
        <p:nvSpPr>
          <p:cNvPr id="619612" name="Rectangle 92"/>
          <p:cNvSpPr>
            <a:spLocks noChangeArrowheads="1"/>
          </p:cNvSpPr>
          <p:nvPr/>
        </p:nvSpPr>
        <p:spPr bwMode="auto">
          <a:xfrm>
            <a:off x="4762500" y="5095875"/>
            <a:ext cx="271463" cy="287338"/>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613" name="Rectangle 93"/>
          <p:cNvSpPr>
            <a:spLocks noChangeArrowheads="1"/>
          </p:cNvSpPr>
          <p:nvPr/>
        </p:nvSpPr>
        <p:spPr bwMode="auto">
          <a:xfrm>
            <a:off x="4830763" y="5168900"/>
            <a:ext cx="271462" cy="287338"/>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614" name="Rectangle 94"/>
          <p:cNvSpPr>
            <a:spLocks noChangeArrowheads="1"/>
          </p:cNvSpPr>
          <p:nvPr/>
        </p:nvSpPr>
        <p:spPr bwMode="auto">
          <a:xfrm>
            <a:off x="4899025" y="5240338"/>
            <a:ext cx="269875" cy="287337"/>
          </a:xfrm>
          <a:prstGeom prst="rect">
            <a:avLst/>
          </a:prstGeom>
          <a:solidFill>
            <a:schemeClr val="bg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ja-JP" sz="1200"/>
          </a:p>
        </p:txBody>
      </p:sp>
      <p:sp>
        <p:nvSpPr>
          <p:cNvPr id="619615" name="Text Box 95"/>
          <p:cNvSpPr txBox="1">
            <a:spLocks noChangeArrowheads="1"/>
          </p:cNvSpPr>
          <p:nvPr/>
        </p:nvSpPr>
        <p:spPr bwMode="auto">
          <a:xfrm>
            <a:off x="4530725" y="5419725"/>
            <a:ext cx="9350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肉付け材料</a:t>
            </a:r>
          </a:p>
          <a:p>
            <a:r>
              <a:rPr lang="en-US" altLang="ja-JP" sz="1200"/>
              <a:t>C</a:t>
            </a:r>
            <a:r>
              <a:rPr lang="ja-JP" altLang="en-US" sz="1200"/>
              <a:t>群</a:t>
            </a:r>
          </a:p>
        </p:txBody>
      </p:sp>
      <p:sp>
        <p:nvSpPr>
          <p:cNvPr id="619621" name="Text Box 101"/>
          <p:cNvSpPr txBox="1">
            <a:spLocks noChangeArrowheads="1"/>
          </p:cNvSpPr>
          <p:nvPr/>
        </p:nvSpPr>
        <p:spPr bwMode="auto">
          <a:xfrm>
            <a:off x="1692275" y="2708275"/>
            <a:ext cx="11763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a:defRPr kumimoji="1">
                <a:solidFill>
                  <a:schemeClr val="tx1"/>
                </a:solidFill>
                <a:latin typeface="Arial" charset="0"/>
                <a:ea typeface="ＭＳ Ｐゴシック" pitchFamily="50" charset="-128"/>
              </a:defRPr>
            </a:lvl1pPr>
            <a:lvl2pPr marL="5397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2-1.</a:t>
            </a:r>
            <a:r>
              <a:rPr lang="ja-JP" altLang="en-US" sz="1200" b="1"/>
              <a:t>ストーリーライン作成</a:t>
            </a:r>
          </a:p>
        </p:txBody>
      </p:sp>
      <p:sp>
        <p:nvSpPr>
          <p:cNvPr id="619623" name="Text Box 103"/>
          <p:cNvSpPr txBox="1">
            <a:spLocks noChangeArrowheads="1"/>
          </p:cNvSpPr>
          <p:nvPr/>
        </p:nvSpPr>
        <p:spPr bwMode="auto">
          <a:xfrm>
            <a:off x="1716088" y="3165475"/>
            <a:ext cx="1081087"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000"/>
              <a:t>意思決定プロセスに応じた聞き手の疑問の整理</a:t>
            </a:r>
          </a:p>
          <a:p>
            <a:pPr>
              <a:buFontTx/>
              <a:buChar char="•"/>
            </a:pPr>
            <a:r>
              <a:rPr lang="ja-JP" altLang="en-US" sz="1000"/>
              <a:t>疑問に対する答え（メッセージ）の作成</a:t>
            </a:r>
          </a:p>
        </p:txBody>
      </p:sp>
      <p:sp>
        <p:nvSpPr>
          <p:cNvPr id="619628" name="Text Box 108"/>
          <p:cNvSpPr txBox="1">
            <a:spLocks noChangeArrowheads="1"/>
          </p:cNvSpPr>
          <p:nvPr/>
        </p:nvSpPr>
        <p:spPr bwMode="auto">
          <a:xfrm>
            <a:off x="1692275" y="4905375"/>
            <a:ext cx="1176338"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a:defRPr kumimoji="1">
                <a:solidFill>
                  <a:schemeClr val="tx1"/>
                </a:solidFill>
                <a:latin typeface="Arial" charset="0"/>
                <a:ea typeface="ＭＳ Ｐゴシック" pitchFamily="50" charset="-128"/>
              </a:defRPr>
            </a:lvl1pPr>
            <a:lvl2pPr marL="53975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b="1"/>
              <a:t>2-2.</a:t>
            </a:r>
            <a:r>
              <a:rPr lang="ja-JP" altLang="en-US" sz="1200" b="1"/>
              <a:t>肉付け</a:t>
            </a:r>
          </a:p>
        </p:txBody>
      </p:sp>
      <p:sp>
        <p:nvSpPr>
          <p:cNvPr id="619629" name="Text Box 109"/>
          <p:cNvSpPr txBox="1">
            <a:spLocks noChangeArrowheads="1"/>
          </p:cNvSpPr>
          <p:nvPr/>
        </p:nvSpPr>
        <p:spPr bwMode="auto">
          <a:xfrm>
            <a:off x="1716088" y="5160963"/>
            <a:ext cx="1081087"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90488" indent="-90488"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sz="1000"/>
              <a:t>答えの根拠の明確化</a:t>
            </a:r>
          </a:p>
          <a:p>
            <a:pPr>
              <a:buFontTx/>
              <a:buChar char="•"/>
            </a:pPr>
            <a:r>
              <a:rPr lang="ja-JP" altLang="en-US" sz="1000"/>
              <a:t>答えの内容の具体化</a:t>
            </a:r>
          </a:p>
        </p:txBody>
      </p:sp>
      <p:sp>
        <p:nvSpPr>
          <p:cNvPr id="619640" name="Line 120"/>
          <p:cNvSpPr>
            <a:spLocks noChangeShapeType="1"/>
          </p:cNvSpPr>
          <p:nvPr/>
        </p:nvSpPr>
        <p:spPr bwMode="auto">
          <a:xfrm>
            <a:off x="3163888" y="4400550"/>
            <a:ext cx="0" cy="684213"/>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19641" name="Line 121"/>
          <p:cNvSpPr>
            <a:spLocks noChangeShapeType="1"/>
          </p:cNvSpPr>
          <p:nvPr/>
        </p:nvSpPr>
        <p:spPr bwMode="auto">
          <a:xfrm>
            <a:off x="4084638" y="4400550"/>
            <a:ext cx="0" cy="684213"/>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19642" name="Line 122"/>
          <p:cNvSpPr>
            <a:spLocks noChangeShapeType="1"/>
          </p:cNvSpPr>
          <p:nvPr/>
        </p:nvSpPr>
        <p:spPr bwMode="auto">
          <a:xfrm>
            <a:off x="5003800" y="4400550"/>
            <a:ext cx="0" cy="684213"/>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a:p>
        </p:txBody>
      </p:sp>
      <p:sp>
        <p:nvSpPr>
          <p:cNvPr id="619644" name="Arc 124"/>
          <p:cNvSpPr>
            <a:spLocks/>
          </p:cNvSpPr>
          <p:nvPr/>
        </p:nvSpPr>
        <p:spPr bwMode="auto">
          <a:xfrm flipV="1">
            <a:off x="3373438" y="4413250"/>
            <a:ext cx="215900" cy="996950"/>
          </a:xfrm>
          <a:custGeom>
            <a:avLst/>
            <a:gdLst>
              <a:gd name="G0" fmla="+- 0 0 0"/>
              <a:gd name="G1" fmla="+- 21600 0 0"/>
              <a:gd name="G2" fmla="+- 21600 0 0"/>
              <a:gd name="T0" fmla="*/ 0 w 21600"/>
              <a:gd name="T1" fmla="*/ 0 h 42812"/>
              <a:gd name="T2" fmla="*/ 4074 w 21600"/>
              <a:gd name="T3" fmla="*/ 42812 h 42812"/>
              <a:gd name="T4" fmla="*/ 0 w 21600"/>
              <a:gd name="T5" fmla="*/ 21600 h 42812"/>
            </a:gdLst>
            <a:ahLst/>
            <a:cxnLst>
              <a:cxn ang="0">
                <a:pos x="T0" y="T1"/>
              </a:cxn>
              <a:cxn ang="0">
                <a:pos x="T2" y="T3"/>
              </a:cxn>
              <a:cxn ang="0">
                <a:pos x="T4" y="T5"/>
              </a:cxn>
            </a:cxnLst>
            <a:rect l="0" t="0" r="r" b="b"/>
            <a:pathLst>
              <a:path w="21600" h="42812" fill="none" extrusionOk="0">
                <a:moveTo>
                  <a:pt x="-1" y="0"/>
                </a:moveTo>
                <a:cubicBezTo>
                  <a:pt x="11929" y="0"/>
                  <a:pt x="21600" y="9670"/>
                  <a:pt x="21600" y="21600"/>
                </a:cubicBezTo>
                <a:cubicBezTo>
                  <a:pt x="21600" y="31958"/>
                  <a:pt x="14246" y="40858"/>
                  <a:pt x="4074" y="42812"/>
                </a:cubicBezTo>
              </a:path>
              <a:path w="21600" h="42812" stroke="0" extrusionOk="0">
                <a:moveTo>
                  <a:pt x="-1" y="0"/>
                </a:moveTo>
                <a:cubicBezTo>
                  <a:pt x="11929" y="0"/>
                  <a:pt x="21600" y="9670"/>
                  <a:pt x="21600" y="21600"/>
                </a:cubicBezTo>
                <a:cubicBezTo>
                  <a:pt x="21600" y="31958"/>
                  <a:pt x="14246" y="40858"/>
                  <a:pt x="4074" y="42812"/>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645" name="Arc 125"/>
          <p:cNvSpPr>
            <a:spLocks/>
          </p:cNvSpPr>
          <p:nvPr/>
        </p:nvSpPr>
        <p:spPr bwMode="auto">
          <a:xfrm flipV="1">
            <a:off x="4310063" y="4413250"/>
            <a:ext cx="215900" cy="996950"/>
          </a:xfrm>
          <a:custGeom>
            <a:avLst/>
            <a:gdLst>
              <a:gd name="G0" fmla="+- 0 0 0"/>
              <a:gd name="G1" fmla="+- 21600 0 0"/>
              <a:gd name="G2" fmla="+- 21600 0 0"/>
              <a:gd name="T0" fmla="*/ 0 w 21600"/>
              <a:gd name="T1" fmla="*/ 0 h 42812"/>
              <a:gd name="T2" fmla="*/ 4074 w 21600"/>
              <a:gd name="T3" fmla="*/ 42812 h 42812"/>
              <a:gd name="T4" fmla="*/ 0 w 21600"/>
              <a:gd name="T5" fmla="*/ 21600 h 42812"/>
            </a:gdLst>
            <a:ahLst/>
            <a:cxnLst>
              <a:cxn ang="0">
                <a:pos x="T0" y="T1"/>
              </a:cxn>
              <a:cxn ang="0">
                <a:pos x="T2" y="T3"/>
              </a:cxn>
              <a:cxn ang="0">
                <a:pos x="T4" y="T5"/>
              </a:cxn>
            </a:cxnLst>
            <a:rect l="0" t="0" r="r" b="b"/>
            <a:pathLst>
              <a:path w="21600" h="42812" fill="none" extrusionOk="0">
                <a:moveTo>
                  <a:pt x="-1" y="0"/>
                </a:moveTo>
                <a:cubicBezTo>
                  <a:pt x="11929" y="0"/>
                  <a:pt x="21600" y="9670"/>
                  <a:pt x="21600" y="21600"/>
                </a:cubicBezTo>
                <a:cubicBezTo>
                  <a:pt x="21600" y="31958"/>
                  <a:pt x="14246" y="40858"/>
                  <a:pt x="4074" y="42812"/>
                </a:cubicBezTo>
              </a:path>
              <a:path w="21600" h="42812" stroke="0" extrusionOk="0">
                <a:moveTo>
                  <a:pt x="-1" y="0"/>
                </a:moveTo>
                <a:cubicBezTo>
                  <a:pt x="11929" y="0"/>
                  <a:pt x="21600" y="9670"/>
                  <a:pt x="21600" y="21600"/>
                </a:cubicBezTo>
                <a:cubicBezTo>
                  <a:pt x="21600" y="31958"/>
                  <a:pt x="14246" y="40858"/>
                  <a:pt x="4074" y="42812"/>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648" name="Arc 128"/>
          <p:cNvSpPr>
            <a:spLocks/>
          </p:cNvSpPr>
          <p:nvPr/>
        </p:nvSpPr>
        <p:spPr bwMode="auto">
          <a:xfrm flipV="1">
            <a:off x="5245100" y="4413250"/>
            <a:ext cx="215900" cy="996950"/>
          </a:xfrm>
          <a:custGeom>
            <a:avLst/>
            <a:gdLst>
              <a:gd name="G0" fmla="+- 0 0 0"/>
              <a:gd name="G1" fmla="+- 21600 0 0"/>
              <a:gd name="G2" fmla="+- 21600 0 0"/>
              <a:gd name="T0" fmla="*/ 0 w 21600"/>
              <a:gd name="T1" fmla="*/ 0 h 42812"/>
              <a:gd name="T2" fmla="*/ 4074 w 21600"/>
              <a:gd name="T3" fmla="*/ 42812 h 42812"/>
              <a:gd name="T4" fmla="*/ 0 w 21600"/>
              <a:gd name="T5" fmla="*/ 21600 h 42812"/>
            </a:gdLst>
            <a:ahLst/>
            <a:cxnLst>
              <a:cxn ang="0">
                <a:pos x="T0" y="T1"/>
              </a:cxn>
              <a:cxn ang="0">
                <a:pos x="T2" y="T3"/>
              </a:cxn>
              <a:cxn ang="0">
                <a:pos x="T4" y="T5"/>
              </a:cxn>
            </a:cxnLst>
            <a:rect l="0" t="0" r="r" b="b"/>
            <a:pathLst>
              <a:path w="21600" h="42812" fill="none" extrusionOk="0">
                <a:moveTo>
                  <a:pt x="-1" y="0"/>
                </a:moveTo>
                <a:cubicBezTo>
                  <a:pt x="11929" y="0"/>
                  <a:pt x="21600" y="9670"/>
                  <a:pt x="21600" y="21600"/>
                </a:cubicBezTo>
                <a:cubicBezTo>
                  <a:pt x="21600" y="31958"/>
                  <a:pt x="14246" y="40858"/>
                  <a:pt x="4074" y="42812"/>
                </a:cubicBezTo>
              </a:path>
              <a:path w="21600" h="42812" stroke="0" extrusionOk="0">
                <a:moveTo>
                  <a:pt x="-1" y="0"/>
                </a:moveTo>
                <a:cubicBezTo>
                  <a:pt x="11929" y="0"/>
                  <a:pt x="21600" y="9670"/>
                  <a:pt x="21600" y="21600"/>
                </a:cubicBezTo>
                <a:cubicBezTo>
                  <a:pt x="21600" y="31958"/>
                  <a:pt x="14246" y="40858"/>
                  <a:pt x="4074" y="42812"/>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9649" name="Text Box 129"/>
          <p:cNvSpPr txBox="1">
            <a:spLocks noChangeArrowheads="1"/>
          </p:cNvSpPr>
          <p:nvPr/>
        </p:nvSpPr>
        <p:spPr bwMode="auto">
          <a:xfrm>
            <a:off x="3228975" y="4700588"/>
            <a:ext cx="4857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検証</a:t>
            </a:r>
          </a:p>
          <a:p>
            <a:r>
              <a:rPr lang="ja-JP" altLang="en-US" sz="1200"/>
              <a:t>修正</a:t>
            </a:r>
          </a:p>
        </p:txBody>
      </p:sp>
      <p:sp>
        <p:nvSpPr>
          <p:cNvPr id="619650" name="Text Box 130"/>
          <p:cNvSpPr txBox="1">
            <a:spLocks noChangeArrowheads="1"/>
          </p:cNvSpPr>
          <p:nvPr/>
        </p:nvSpPr>
        <p:spPr bwMode="auto">
          <a:xfrm>
            <a:off x="4183063" y="4700588"/>
            <a:ext cx="4857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検証</a:t>
            </a:r>
          </a:p>
          <a:p>
            <a:r>
              <a:rPr lang="ja-JP" altLang="en-US" sz="1200"/>
              <a:t>修正</a:t>
            </a:r>
          </a:p>
        </p:txBody>
      </p:sp>
      <p:sp>
        <p:nvSpPr>
          <p:cNvPr id="619651" name="Text Box 131"/>
          <p:cNvSpPr txBox="1">
            <a:spLocks noChangeArrowheads="1"/>
          </p:cNvSpPr>
          <p:nvPr/>
        </p:nvSpPr>
        <p:spPr bwMode="auto">
          <a:xfrm>
            <a:off x="5119688" y="4700588"/>
            <a:ext cx="4857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a:t>検証</a:t>
            </a:r>
          </a:p>
          <a:p>
            <a:r>
              <a:rPr lang="ja-JP" altLang="en-US" sz="1200"/>
              <a:t>修正</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3"/>
          <p:cNvSpPr>
            <a:spLocks noGrp="1"/>
          </p:cNvSpPr>
          <p:nvPr>
            <p:ph type="sldNum" sz="quarter" idx="10"/>
          </p:nvPr>
        </p:nvSpPr>
        <p:spPr/>
        <p:txBody>
          <a:bodyPr/>
          <a:lstStyle/>
          <a:p>
            <a:fld id="{189E75EC-F4A4-49F0-A754-0046F1289413}" type="slidenum">
              <a:rPr lang="en-US" altLang="ja-JP"/>
              <a:pPr/>
              <a:t>89</a:t>
            </a:fld>
            <a:endParaRPr lang="en-US" altLang="ja-JP"/>
          </a:p>
        </p:txBody>
      </p:sp>
      <p:sp>
        <p:nvSpPr>
          <p:cNvPr id="702466" name="Rectangle 2"/>
          <p:cNvSpPr>
            <a:spLocks noGrp="1" noChangeArrowheads="1"/>
          </p:cNvSpPr>
          <p:nvPr>
            <p:ph type="title"/>
          </p:nvPr>
        </p:nvSpPr>
        <p:spPr/>
        <p:txBody>
          <a:bodyPr/>
          <a:lstStyle/>
          <a:p>
            <a:r>
              <a:rPr lang="en-US" altLang="ja-JP"/>
              <a:t>2.</a:t>
            </a:r>
            <a:r>
              <a:rPr lang="ja-JP" altLang="en-US"/>
              <a:t>プレゼン実施時のポイント</a:t>
            </a:r>
            <a:br>
              <a:rPr lang="ja-JP" altLang="en-US"/>
            </a:br>
            <a:r>
              <a:rPr lang="ja-JP" altLang="en-US"/>
              <a:t>オープニングで聞き手の心を掴む</a:t>
            </a:r>
          </a:p>
        </p:txBody>
      </p:sp>
      <p:sp>
        <p:nvSpPr>
          <p:cNvPr id="702467" name="Rectangle 3"/>
          <p:cNvSpPr>
            <a:spLocks noGrp="1" noChangeArrowheads="1"/>
          </p:cNvSpPr>
          <p:nvPr>
            <p:ph type="body" idx="1"/>
          </p:nvPr>
        </p:nvSpPr>
        <p:spPr>
          <a:xfrm>
            <a:off x="457200" y="1128713"/>
            <a:ext cx="8229600" cy="641350"/>
          </a:xfrm>
        </p:spPr>
        <p:txBody>
          <a:bodyPr/>
          <a:lstStyle/>
          <a:p>
            <a:r>
              <a:rPr lang="ja-JP" altLang="en-US"/>
              <a:t>プレゼンターも緊張しているが、聞き手も緊張している。聞き手の緊張をほぐせるのはプレゼンターしかいない。</a:t>
            </a:r>
          </a:p>
        </p:txBody>
      </p:sp>
      <p:sp>
        <p:nvSpPr>
          <p:cNvPr id="702477" name="Text Box 13"/>
          <p:cNvSpPr txBox="1">
            <a:spLocks noChangeArrowheads="1"/>
          </p:cNvSpPr>
          <p:nvPr/>
        </p:nvSpPr>
        <p:spPr bwMode="auto">
          <a:xfrm>
            <a:off x="3478213" y="1785938"/>
            <a:ext cx="21494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聞き手の心を掴む言葉</a:t>
            </a:r>
          </a:p>
        </p:txBody>
      </p:sp>
      <p:sp>
        <p:nvSpPr>
          <p:cNvPr id="702482" name="AutoShape 18"/>
          <p:cNvSpPr>
            <a:spLocks noChangeArrowheads="1"/>
          </p:cNvSpPr>
          <p:nvPr/>
        </p:nvSpPr>
        <p:spPr bwMode="auto">
          <a:xfrm>
            <a:off x="831850" y="2171700"/>
            <a:ext cx="2451100" cy="1985963"/>
          </a:xfrm>
          <a:prstGeom prst="roundRect">
            <a:avLst>
              <a:gd name="adj" fmla="val 9593"/>
            </a:avLst>
          </a:prstGeom>
          <a:noFill/>
          <a:ln w="9525"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皆さんは、プレゼンは好きですか？嫌いですか？</a:t>
            </a:r>
          </a:p>
          <a:p>
            <a:pPr>
              <a:buFontTx/>
              <a:buChar char="•"/>
            </a:pPr>
            <a:r>
              <a:rPr lang="ja-JP" altLang="en-US"/>
              <a:t>では、皆さんは、プレゼンが得意ですか？苦手ですか？</a:t>
            </a:r>
          </a:p>
        </p:txBody>
      </p:sp>
      <p:sp>
        <p:nvSpPr>
          <p:cNvPr id="702483" name="AutoShape 19"/>
          <p:cNvSpPr>
            <a:spLocks noChangeArrowheads="1"/>
          </p:cNvSpPr>
          <p:nvPr/>
        </p:nvSpPr>
        <p:spPr bwMode="auto">
          <a:xfrm>
            <a:off x="825500" y="4540250"/>
            <a:ext cx="2451100" cy="1987550"/>
          </a:xfrm>
          <a:prstGeom prst="roundRect">
            <a:avLst>
              <a:gd name="adj" fmla="val 9667"/>
            </a:avLst>
          </a:prstGeom>
          <a:noFill/>
          <a:ln w="9525"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若き日の桂文楽（八代目）は、噺の途中でフィラー（えー、あーといった意味の無い言葉）が</a:t>
            </a:r>
            <a:r>
              <a:rPr lang="en-US" altLang="ja-JP"/>
              <a:t>1</a:t>
            </a:r>
            <a:r>
              <a:rPr lang="ja-JP" altLang="en-US"/>
              <a:t>回出るたびに、稽古をつけていた三遊亭圓馬（えんば）からガラスのおはじきを</a:t>
            </a:r>
            <a:r>
              <a:rPr lang="en-US" altLang="ja-JP"/>
              <a:t>1</a:t>
            </a:r>
            <a:r>
              <a:rPr lang="ja-JP" altLang="en-US"/>
              <a:t>つ投げつけられたといいます。</a:t>
            </a:r>
          </a:p>
        </p:txBody>
      </p:sp>
      <p:sp>
        <p:nvSpPr>
          <p:cNvPr id="702486" name="AutoShape 22"/>
          <p:cNvSpPr>
            <a:spLocks noChangeArrowheads="1"/>
          </p:cNvSpPr>
          <p:nvPr/>
        </p:nvSpPr>
        <p:spPr bwMode="auto">
          <a:xfrm>
            <a:off x="5867400" y="2171700"/>
            <a:ext cx="2436813" cy="1985963"/>
          </a:xfrm>
          <a:prstGeom prst="roundRect">
            <a:avLst>
              <a:gd name="adj" fmla="val 8954"/>
            </a:avLst>
          </a:prstGeom>
          <a:noFill/>
          <a:ln w="9525"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a:t>
            </a:r>
            <a:r>
              <a:rPr lang="en-US" altLang="ja-JP">
                <a:solidFill>
                  <a:srgbClr val="000000"/>
                </a:solidFill>
              </a:rPr>
              <a:t>1</a:t>
            </a:r>
            <a:r>
              <a:rPr lang="ja-JP" altLang="en-US">
                <a:solidFill>
                  <a:srgbClr val="000000"/>
                </a:solidFill>
              </a:rPr>
              <a:t>時間の演説なら即座に出来る。</a:t>
            </a:r>
            <a:r>
              <a:rPr lang="en-US" altLang="ja-JP">
                <a:solidFill>
                  <a:srgbClr val="000000"/>
                </a:solidFill>
              </a:rPr>
              <a:t>20</a:t>
            </a:r>
            <a:r>
              <a:rPr lang="ja-JP" altLang="en-US">
                <a:solidFill>
                  <a:srgbClr val="000000"/>
                </a:solidFill>
              </a:rPr>
              <a:t>分のものは</a:t>
            </a:r>
            <a:r>
              <a:rPr lang="en-US" altLang="ja-JP">
                <a:solidFill>
                  <a:srgbClr val="000000"/>
                </a:solidFill>
              </a:rPr>
              <a:t>2</a:t>
            </a:r>
            <a:r>
              <a:rPr lang="ja-JP" altLang="en-US">
                <a:solidFill>
                  <a:srgbClr val="000000"/>
                </a:solidFill>
              </a:rPr>
              <a:t>時間の準備が必要だ。</a:t>
            </a:r>
            <a:r>
              <a:rPr lang="en-US" altLang="ja-JP">
                <a:solidFill>
                  <a:srgbClr val="000000"/>
                </a:solidFill>
              </a:rPr>
              <a:t>5</a:t>
            </a:r>
            <a:r>
              <a:rPr lang="ja-JP" altLang="en-US">
                <a:solidFill>
                  <a:srgbClr val="000000"/>
                </a:solidFill>
              </a:rPr>
              <a:t>分のだと一晩構想を練らねばならない</a:t>
            </a:r>
            <a:r>
              <a:rPr lang="ja-JP" altLang="en-US"/>
              <a:t>」</a:t>
            </a:r>
            <a:br>
              <a:rPr lang="ja-JP" altLang="en-US"/>
            </a:br>
            <a:r>
              <a:rPr lang="ja-JP" altLang="en-US"/>
              <a:t>これはウィルソン大統領の言葉です。</a:t>
            </a:r>
          </a:p>
        </p:txBody>
      </p:sp>
      <p:sp>
        <p:nvSpPr>
          <p:cNvPr id="702487" name="AutoShape 23"/>
          <p:cNvSpPr>
            <a:spLocks noChangeArrowheads="1"/>
          </p:cNvSpPr>
          <p:nvPr/>
        </p:nvSpPr>
        <p:spPr bwMode="auto">
          <a:xfrm>
            <a:off x="5867400" y="4540250"/>
            <a:ext cx="2460625" cy="1985963"/>
          </a:xfrm>
          <a:prstGeom prst="roundRect">
            <a:avLst>
              <a:gd name="adj" fmla="val 8954"/>
            </a:avLst>
          </a:prstGeom>
          <a:noFill/>
          <a:ln w="9525" algn="ctr">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プロポーズの言葉なら何週間も、何ヶ月も前から構想を練り、人知れず練習を重ねるでしょう。</a:t>
            </a:r>
            <a:br>
              <a:rPr lang="ja-JP" altLang="en-US"/>
            </a:br>
            <a:r>
              <a:rPr lang="ja-JP" altLang="en-US"/>
              <a:t>プレゼンも同様です。練習しなければあなたの思いは伝わらないのです。</a:t>
            </a:r>
          </a:p>
        </p:txBody>
      </p:sp>
      <p:pic>
        <p:nvPicPr>
          <p:cNvPr id="702495" name="Picture 31" descr="MPj040960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0288" y="2781300"/>
            <a:ext cx="2003425" cy="3005138"/>
          </a:xfrm>
          <a:prstGeom prst="rect">
            <a:avLst/>
          </a:prstGeom>
          <a:noFill/>
          <a:extLst>
            <a:ext uri="{909E8E84-426E-40DD-AFC4-6F175D3DCCD1}">
              <a14:hiddenFill xmlns:a14="http://schemas.microsoft.com/office/drawing/2010/main">
                <a:solidFill>
                  <a:srgbClr val="FFFFFF"/>
                </a:solidFill>
              </a14:hiddenFill>
            </a:ext>
          </a:extLst>
        </p:spPr>
      </p:pic>
      <p:sp>
        <p:nvSpPr>
          <p:cNvPr id="702497" name="Text Box 33"/>
          <p:cNvSpPr txBox="1">
            <a:spLocks noChangeArrowheads="1"/>
          </p:cNvSpPr>
          <p:nvPr/>
        </p:nvSpPr>
        <p:spPr bwMode="auto">
          <a:xfrm>
            <a:off x="831850" y="1844675"/>
            <a:ext cx="5905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sz="1600" b="1"/>
              <a:t>質問</a:t>
            </a:r>
          </a:p>
        </p:txBody>
      </p:sp>
      <p:sp>
        <p:nvSpPr>
          <p:cNvPr id="702498" name="Text Box 34"/>
          <p:cNvSpPr txBox="1">
            <a:spLocks noChangeArrowheads="1"/>
          </p:cNvSpPr>
          <p:nvPr/>
        </p:nvSpPr>
        <p:spPr bwMode="auto">
          <a:xfrm>
            <a:off x="831850" y="4221163"/>
            <a:ext cx="104616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sz="1600" b="1"/>
              <a:t>エピソード</a:t>
            </a:r>
          </a:p>
        </p:txBody>
      </p:sp>
      <p:sp>
        <p:nvSpPr>
          <p:cNvPr id="702499" name="Text Box 35"/>
          <p:cNvSpPr txBox="1">
            <a:spLocks noChangeArrowheads="1"/>
          </p:cNvSpPr>
          <p:nvPr/>
        </p:nvSpPr>
        <p:spPr bwMode="auto">
          <a:xfrm>
            <a:off x="5867400" y="1844675"/>
            <a:ext cx="11033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sz="1600" b="1"/>
              <a:t>引用・格言</a:t>
            </a:r>
          </a:p>
        </p:txBody>
      </p:sp>
      <p:sp>
        <p:nvSpPr>
          <p:cNvPr id="702500" name="Text Box 36"/>
          <p:cNvSpPr txBox="1">
            <a:spLocks noChangeArrowheads="1"/>
          </p:cNvSpPr>
          <p:nvPr/>
        </p:nvSpPr>
        <p:spPr bwMode="auto">
          <a:xfrm>
            <a:off x="5867400" y="4221163"/>
            <a:ext cx="7747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sz="1600" b="1"/>
              <a:t>例え話</a:t>
            </a:r>
          </a:p>
        </p:txBody>
      </p:sp>
      <p:sp>
        <p:nvSpPr>
          <p:cNvPr id="702504" name="Freeform 40"/>
          <p:cNvSpPr>
            <a:spLocks/>
          </p:cNvSpPr>
          <p:nvPr/>
        </p:nvSpPr>
        <p:spPr bwMode="auto">
          <a:xfrm flipH="1">
            <a:off x="5424488" y="5084763"/>
            <a:ext cx="515937" cy="420687"/>
          </a:xfrm>
          <a:custGeom>
            <a:avLst/>
            <a:gdLst>
              <a:gd name="T0" fmla="*/ 0 w 438"/>
              <a:gd name="T1" fmla="*/ 403 h 528"/>
              <a:gd name="T2" fmla="*/ 438 w 438"/>
              <a:gd name="T3" fmla="*/ 0 h 528"/>
              <a:gd name="T4" fmla="*/ 6 w 438"/>
              <a:gd name="T5" fmla="*/ 528 h 528"/>
            </a:gdLst>
            <a:ahLst/>
            <a:cxnLst>
              <a:cxn ang="0">
                <a:pos x="T0" y="T1"/>
              </a:cxn>
              <a:cxn ang="0">
                <a:pos x="T2" y="T3"/>
              </a:cxn>
              <a:cxn ang="0">
                <a:pos x="T4" y="T5"/>
              </a:cxn>
            </a:cxnLst>
            <a:rect l="0" t="0" r="r" b="b"/>
            <a:pathLst>
              <a:path w="438" h="528">
                <a:moveTo>
                  <a:pt x="0" y="403"/>
                </a:moveTo>
                <a:lnTo>
                  <a:pt x="438" y="0"/>
                </a:lnTo>
                <a:lnTo>
                  <a:pt x="6" y="52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2505" name="Freeform 41"/>
          <p:cNvSpPr>
            <a:spLocks/>
          </p:cNvSpPr>
          <p:nvPr/>
        </p:nvSpPr>
        <p:spPr bwMode="auto">
          <a:xfrm flipH="1" flipV="1">
            <a:off x="5424488" y="3141663"/>
            <a:ext cx="515937" cy="420687"/>
          </a:xfrm>
          <a:custGeom>
            <a:avLst/>
            <a:gdLst>
              <a:gd name="T0" fmla="*/ 0 w 438"/>
              <a:gd name="T1" fmla="*/ 403 h 528"/>
              <a:gd name="T2" fmla="*/ 438 w 438"/>
              <a:gd name="T3" fmla="*/ 0 h 528"/>
              <a:gd name="T4" fmla="*/ 6 w 438"/>
              <a:gd name="T5" fmla="*/ 528 h 528"/>
            </a:gdLst>
            <a:ahLst/>
            <a:cxnLst>
              <a:cxn ang="0">
                <a:pos x="T0" y="T1"/>
              </a:cxn>
              <a:cxn ang="0">
                <a:pos x="T2" y="T3"/>
              </a:cxn>
              <a:cxn ang="0">
                <a:pos x="T4" y="T5"/>
              </a:cxn>
            </a:cxnLst>
            <a:rect l="0" t="0" r="r" b="b"/>
            <a:pathLst>
              <a:path w="438" h="528">
                <a:moveTo>
                  <a:pt x="0" y="403"/>
                </a:moveTo>
                <a:lnTo>
                  <a:pt x="438" y="0"/>
                </a:lnTo>
                <a:lnTo>
                  <a:pt x="6" y="52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2506" name="Freeform 42"/>
          <p:cNvSpPr>
            <a:spLocks/>
          </p:cNvSpPr>
          <p:nvPr/>
        </p:nvSpPr>
        <p:spPr bwMode="auto">
          <a:xfrm>
            <a:off x="3192463" y="5084763"/>
            <a:ext cx="515937" cy="420687"/>
          </a:xfrm>
          <a:custGeom>
            <a:avLst/>
            <a:gdLst>
              <a:gd name="T0" fmla="*/ 0 w 438"/>
              <a:gd name="T1" fmla="*/ 403 h 528"/>
              <a:gd name="T2" fmla="*/ 438 w 438"/>
              <a:gd name="T3" fmla="*/ 0 h 528"/>
              <a:gd name="T4" fmla="*/ 6 w 438"/>
              <a:gd name="T5" fmla="*/ 528 h 528"/>
            </a:gdLst>
            <a:ahLst/>
            <a:cxnLst>
              <a:cxn ang="0">
                <a:pos x="T0" y="T1"/>
              </a:cxn>
              <a:cxn ang="0">
                <a:pos x="T2" y="T3"/>
              </a:cxn>
              <a:cxn ang="0">
                <a:pos x="T4" y="T5"/>
              </a:cxn>
            </a:cxnLst>
            <a:rect l="0" t="0" r="r" b="b"/>
            <a:pathLst>
              <a:path w="438" h="528">
                <a:moveTo>
                  <a:pt x="0" y="403"/>
                </a:moveTo>
                <a:lnTo>
                  <a:pt x="438" y="0"/>
                </a:lnTo>
                <a:lnTo>
                  <a:pt x="6" y="52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2507" name="Freeform 43"/>
          <p:cNvSpPr>
            <a:spLocks/>
          </p:cNvSpPr>
          <p:nvPr/>
        </p:nvSpPr>
        <p:spPr bwMode="auto">
          <a:xfrm flipV="1">
            <a:off x="3192463" y="3141663"/>
            <a:ext cx="515937" cy="420687"/>
          </a:xfrm>
          <a:custGeom>
            <a:avLst/>
            <a:gdLst>
              <a:gd name="T0" fmla="*/ 0 w 438"/>
              <a:gd name="T1" fmla="*/ 403 h 528"/>
              <a:gd name="T2" fmla="*/ 438 w 438"/>
              <a:gd name="T3" fmla="*/ 0 h 528"/>
              <a:gd name="T4" fmla="*/ 6 w 438"/>
              <a:gd name="T5" fmla="*/ 528 h 528"/>
            </a:gdLst>
            <a:ahLst/>
            <a:cxnLst>
              <a:cxn ang="0">
                <a:pos x="T0" y="T1"/>
              </a:cxn>
              <a:cxn ang="0">
                <a:pos x="T2" y="T3"/>
              </a:cxn>
              <a:cxn ang="0">
                <a:pos x="T4" y="T5"/>
              </a:cxn>
            </a:cxnLst>
            <a:rect l="0" t="0" r="r" b="b"/>
            <a:pathLst>
              <a:path w="438" h="528">
                <a:moveTo>
                  <a:pt x="0" y="403"/>
                </a:moveTo>
                <a:lnTo>
                  <a:pt x="438" y="0"/>
                </a:lnTo>
                <a:lnTo>
                  <a:pt x="6" y="52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3"/>
          <p:cNvSpPr>
            <a:spLocks noGrp="1"/>
          </p:cNvSpPr>
          <p:nvPr>
            <p:ph type="sldNum" sz="quarter" idx="10"/>
          </p:nvPr>
        </p:nvSpPr>
        <p:spPr/>
        <p:txBody>
          <a:bodyPr/>
          <a:lstStyle/>
          <a:p>
            <a:fld id="{10608314-427B-4C45-A2EB-27C9EE8C42E0}" type="slidenum">
              <a:rPr lang="en-US" altLang="ja-JP"/>
              <a:pPr/>
              <a:t>90</a:t>
            </a:fld>
            <a:endParaRPr lang="en-US" altLang="ja-JP"/>
          </a:p>
        </p:txBody>
      </p:sp>
      <p:sp>
        <p:nvSpPr>
          <p:cNvPr id="691202" name="Rectangle 2"/>
          <p:cNvSpPr>
            <a:spLocks noGrp="1" noChangeArrowheads="1"/>
          </p:cNvSpPr>
          <p:nvPr>
            <p:ph type="title"/>
          </p:nvPr>
        </p:nvSpPr>
        <p:spPr>
          <a:xfrm>
            <a:off x="457200" y="454025"/>
            <a:ext cx="8218488" cy="457200"/>
          </a:xfrm>
        </p:spPr>
        <p:txBody>
          <a:bodyPr/>
          <a:lstStyle/>
          <a:p>
            <a:r>
              <a:rPr lang="ja-JP" altLang="en-US"/>
              <a:t>スライドをつなぐ</a:t>
            </a:r>
          </a:p>
        </p:txBody>
      </p:sp>
      <p:sp>
        <p:nvSpPr>
          <p:cNvPr id="691203" name="Rectangle 3"/>
          <p:cNvSpPr>
            <a:spLocks noGrp="1" noChangeArrowheads="1"/>
          </p:cNvSpPr>
          <p:nvPr>
            <p:ph type="body" idx="1"/>
          </p:nvPr>
        </p:nvSpPr>
        <p:spPr>
          <a:xfrm>
            <a:off x="457200" y="1128713"/>
            <a:ext cx="8229600" cy="723900"/>
          </a:xfrm>
        </p:spPr>
        <p:txBody>
          <a:bodyPr/>
          <a:lstStyle/>
          <a:p>
            <a:r>
              <a:rPr lang="ja-JP" altLang="en-US"/>
              <a:t>プレゼンは後戻りできない。</a:t>
            </a:r>
          </a:p>
          <a:p>
            <a:r>
              <a:rPr lang="ja-JP" altLang="en-US"/>
              <a:t>前のスライドと次のスライドを効果的につなぎ、ストーリーの連続性を保つ。</a:t>
            </a:r>
          </a:p>
        </p:txBody>
      </p:sp>
      <p:sp>
        <p:nvSpPr>
          <p:cNvPr id="691204" name="Text Box 4"/>
          <p:cNvSpPr txBox="1">
            <a:spLocks noChangeArrowheads="1"/>
          </p:cNvSpPr>
          <p:nvPr/>
        </p:nvSpPr>
        <p:spPr bwMode="auto">
          <a:xfrm>
            <a:off x="3059113" y="1916113"/>
            <a:ext cx="298608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ストーリーの連続性を保つ話し方</a:t>
            </a:r>
          </a:p>
        </p:txBody>
      </p:sp>
      <p:sp>
        <p:nvSpPr>
          <p:cNvPr id="691207" name="AutoShape 7"/>
          <p:cNvSpPr>
            <a:spLocks noChangeArrowheads="1"/>
          </p:cNvSpPr>
          <p:nvPr/>
        </p:nvSpPr>
        <p:spPr bwMode="auto">
          <a:xfrm>
            <a:off x="1835150" y="2420938"/>
            <a:ext cx="720725" cy="504825"/>
          </a:xfrm>
          <a:prstGeom prst="foldedCorner">
            <a:avLst>
              <a:gd name="adj" fmla="val 12500"/>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スライド</a:t>
            </a:r>
          </a:p>
        </p:txBody>
      </p:sp>
      <p:grpSp>
        <p:nvGrpSpPr>
          <p:cNvPr id="691225" name="Group 25"/>
          <p:cNvGrpSpPr>
            <a:grpSpLocks/>
          </p:cNvGrpSpPr>
          <p:nvPr/>
        </p:nvGrpSpPr>
        <p:grpSpPr bwMode="auto">
          <a:xfrm>
            <a:off x="1041400" y="3752850"/>
            <a:ext cx="7131050" cy="2663825"/>
            <a:chOff x="656" y="2364"/>
            <a:chExt cx="4492" cy="1678"/>
          </a:xfrm>
        </p:grpSpPr>
        <p:sp>
          <p:nvSpPr>
            <p:cNvPr id="691222" name="Rectangle 22"/>
            <p:cNvSpPr>
              <a:spLocks noChangeArrowheads="1"/>
            </p:cNvSpPr>
            <p:nvPr/>
          </p:nvSpPr>
          <p:spPr bwMode="auto">
            <a:xfrm>
              <a:off x="656" y="2364"/>
              <a:ext cx="4492" cy="1678"/>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endParaRPr lang="ja-JP" altLang="ja-JP" sz="900"/>
            </a:p>
          </p:txBody>
        </p:sp>
        <p:sp>
          <p:nvSpPr>
            <p:cNvPr id="691208" name="Text Box 8"/>
            <p:cNvSpPr txBox="1">
              <a:spLocks noChangeArrowheads="1"/>
            </p:cNvSpPr>
            <p:nvPr/>
          </p:nvSpPr>
          <p:spPr bwMode="auto">
            <a:xfrm>
              <a:off x="879" y="2504"/>
              <a:ext cx="4046" cy="1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266700" indent="-266700" algn="l">
                <a:defRPr kumimoji="1">
                  <a:solidFill>
                    <a:schemeClr val="tx1"/>
                  </a:solidFill>
                  <a:latin typeface="Arial" charset="0"/>
                  <a:ea typeface="ＭＳ Ｐゴシック" pitchFamily="50" charset="-128"/>
                </a:defRPr>
              </a:lvl1pPr>
              <a:lvl2pPr marL="622300" indent="-16510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r>
                <a:rPr lang="en-US" altLang="ja-JP"/>
                <a:t>×	</a:t>
              </a:r>
              <a:r>
                <a:rPr lang="ja-JP" altLang="en-US"/>
                <a:t>「次は・・・を説明します」の繰り返しは稚拙に聞こえる</a:t>
              </a:r>
            </a:p>
            <a:p>
              <a:endParaRPr lang="ja-JP" altLang="en-US"/>
            </a:p>
            <a:p>
              <a:r>
                <a:rPr lang="ja-JP" altLang="en-US"/>
                <a:t>○	前後の関連性を意識した話し方をする</a:t>
              </a:r>
            </a:p>
            <a:p>
              <a:pPr lvl="1">
                <a:buFontTx/>
                <a:buChar char="•"/>
              </a:pPr>
              <a:r>
                <a:rPr lang="ja-JP" altLang="en-US"/>
                <a:t>それまでの内容をまとめる</a:t>
              </a:r>
              <a:br>
                <a:rPr lang="ja-JP" altLang="en-US"/>
              </a:br>
              <a:r>
                <a:rPr lang="ja-JP" altLang="en-US"/>
                <a:t>「ここまでで・・・ということが皆様にお分かりいただけたと思います」</a:t>
              </a:r>
              <a:br>
                <a:rPr lang="ja-JP" altLang="en-US"/>
              </a:br>
              <a:r>
                <a:rPr lang="ja-JP" altLang="en-US"/>
                <a:t>「これで・・・という懸念点はクリアになりました」</a:t>
              </a:r>
            </a:p>
            <a:p>
              <a:pPr lvl="1">
                <a:buFontTx/>
                <a:buChar char="•"/>
              </a:pPr>
              <a:endParaRPr lang="ja-JP" altLang="en-US"/>
            </a:p>
            <a:p>
              <a:pPr lvl="1">
                <a:buFontTx/>
                <a:buChar char="•"/>
              </a:pPr>
              <a:r>
                <a:rPr lang="ja-JP" altLang="en-US"/>
                <a:t>聞き手の疑問・反論を先取りする</a:t>
              </a:r>
              <a:br>
                <a:rPr lang="ja-JP" altLang="en-US"/>
              </a:br>
              <a:r>
                <a:rPr lang="ja-JP" altLang="en-US"/>
                <a:t>「ところで、皆様の中には・・・と思う方もいらっしゃるのではないでしょうか？」</a:t>
              </a:r>
              <a:br>
                <a:rPr lang="ja-JP" altLang="en-US"/>
              </a:br>
              <a:r>
                <a:rPr lang="ja-JP" altLang="en-US"/>
                <a:t>「ここまででは、皆様はまだ・・・という点が腑に落ちていないかもしれません」</a:t>
              </a:r>
            </a:p>
          </p:txBody>
        </p:sp>
      </p:grpSp>
      <p:sp>
        <p:nvSpPr>
          <p:cNvPr id="691215" name="AutoShape 15"/>
          <p:cNvSpPr>
            <a:spLocks noChangeArrowheads="1"/>
          </p:cNvSpPr>
          <p:nvPr/>
        </p:nvSpPr>
        <p:spPr bwMode="auto">
          <a:xfrm>
            <a:off x="2627313" y="2420938"/>
            <a:ext cx="720725" cy="504825"/>
          </a:xfrm>
          <a:prstGeom prst="foldedCorner">
            <a:avLst>
              <a:gd name="adj" fmla="val 12500"/>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スライド</a:t>
            </a:r>
          </a:p>
        </p:txBody>
      </p:sp>
      <p:sp>
        <p:nvSpPr>
          <p:cNvPr id="691216" name="AutoShape 16"/>
          <p:cNvSpPr>
            <a:spLocks noChangeArrowheads="1"/>
          </p:cNvSpPr>
          <p:nvPr/>
        </p:nvSpPr>
        <p:spPr bwMode="auto">
          <a:xfrm>
            <a:off x="3419475" y="2420938"/>
            <a:ext cx="720725" cy="504825"/>
          </a:xfrm>
          <a:prstGeom prst="foldedCorner">
            <a:avLst>
              <a:gd name="adj" fmla="val 12500"/>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スライド</a:t>
            </a:r>
          </a:p>
        </p:txBody>
      </p:sp>
      <p:sp>
        <p:nvSpPr>
          <p:cNvPr id="691217" name="AutoShape 17"/>
          <p:cNvSpPr>
            <a:spLocks noChangeArrowheads="1"/>
          </p:cNvSpPr>
          <p:nvPr/>
        </p:nvSpPr>
        <p:spPr bwMode="auto">
          <a:xfrm>
            <a:off x="4211638" y="2420938"/>
            <a:ext cx="720725" cy="504825"/>
          </a:xfrm>
          <a:prstGeom prst="foldedCorner">
            <a:avLst>
              <a:gd name="adj" fmla="val 12500"/>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スライド</a:t>
            </a:r>
          </a:p>
        </p:txBody>
      </p:sp>
      <p:sp>
        <p:nvSpPr>
          <p:cNvPr id="691218" name="AutoShape 18"/>
          <p:cNvSpPr>
            <a:spLocks noChangeArrowheads="1"/>
          </p:cNvSpPr>
          <p:nvPr/>
        </p:nvSpPr>
        <p:spPr bwMode="auto">
          <a:xfrm>
            <a:off x="5003800" y="2420938"/>
            <a:ext cx="720725" cy="504825"/>
          </a:xfrm>
          <a:prstGeom prst="foldedCorner">
            <a:avLst>
              <a:gd name="adj" fmla="val 12500"/>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スライド</a:t>
            </a:r>
          </a:p>
        </p:txBody>
      </p:sp>
      <p:sp>
        <p:nvSpPr>
          <p:cNvPr id="691219" name="AutoShape 19"/>
          <p:cNvSpPr>
            <a:spLocks noChangeArrowheads="1"/>
          </p:cNvSpPr>
          <p:nvPr/>
        </p:nvSpPr>
        <p:spPr bwMode="auto">
          <a:xfrm>
            <a:off x="5795963" y="2420938"/>
            <a:ext cx="720725" cy="504825"/>
          </a:xfrm>
          <a:prstGeom prst="foldedCorner">
            <a:avLst>
              <a:gd name="adj" fmla="val 12500"/>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スライド</a:t>
            </a:r>
          </a:p>
        </p:txBody>
      </p:sp>
      <p:sp>
        <p:nvSpPr>
          <p:cNvPr id="691220" name="AutoShape 20"/>
          <p:cNvSpPr>
            <a:spLocks noChangeArrowheads="1"/>
          </p:cNvSpPr>
          <p:nvPr/>
        </p:nvSpPr>
        <p:spPr bwMode="auto">
          <a:xfrm>
            <a:off x="6588125" y="2420938"/>
            <a:ext cx="720725" cy="504825"/>
          </a:xfrm>
          <a:prstGeom prst="foldedCorner">
            <a:avLst>
              <a:gd name="adj" fmla="val 12500"/>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スライド</a:t>
            </a:r>
          </a:p>
        </p:txBody>
      </p:sp>
      <p:sp>
        <p:nvSpPr>
          <p:cNvPr id="691221" name="Text Box 21"/>
          <p:cNvSpPr txBox="1">
            <a:spLocks noChangeArrowheads="1"/>
          </p:cNvSpPr>
          <p:nvPr/>
        </p:nvSpPr>
        <p:spPr bwMode="auto">
          <a:xfrm>
            <a:off x="2530475" y="2982913"/>
            <a:ext cx="4129088"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a:t>スライドはぶつ切り、しかも前のスライドには戻れない</a:t>
            </a:r>
          </a:p>
          <a:p>
            <a:pPr algn="l"/>
            <a:r>
              <a:rPr lang="ja-JP" altLang="en-US"/>
              <a:t>しかし、ストーリーとしては</a:t>
            </a:r>
            <a:r>
              <a:rPr lang="en-US" altLang="ja-JP"/>
              <a:t>1</a:t>
            </a:r>
            <a:r>
              <a:rPr lang="ja-JP" altLang="en-US"/>
              <a:t>つの流れで連続している</a:t>
            </a:r>
          </a:p>
        </p:txBody>
      </p:sp>
      <p:sp>
        <p:nvSpPr>
          <p:cNvPr id="691223" name="Text Box 23"/>
          <p:cNvSpPr txBox="1">
            <a:spLocks noChangeArrowheads="1"/>
          </p:cNvSpPr>
          <p:nvPr/>
        </p:nvSpPr>
        <p:spPr bwMode="auto">
          <a:xfrm>
            <a:off x="7364413" y="2520950"/>
            <a:ext cx="4476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a:t>
            </a:r>
          </a:p>
        </p:txBody>
      </p:sp>
      <p:sp>
        <p:nvSpPr>
          <p:cNvPr id="691224" name="Text Box 24"/>
          <p:cNvSpPr txBox="1">
            <a:spLocks noChangeArrowheads="1"/>
          </p:cNvSpPr>
          <p:nvPr/>
        </p:nvSpPr>
        <p:spPr bwMode="auto">
          <a:xfrm>
            <a:off x="1387475" y="2520950"/>
            <a:ext cx="4476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0"/>
          </p:nvPr>
        </p:nvSpPr>
        <p:spPr/>
        <p:txBody>
          <a:bodyPr/>
          <a:lstStyle/>
          <a:p>
            <a:fld id="{60BE167A-AB47-4040-8493-769FB4B574D5}" type="slidenum">
              <a:rPr lang="en-US" altLang="ja-JP"/>
              <a:pPr/>
              <a:t>91</a:t>
            </a:fld>
            <a:endParaRPr lang="en-US" altLang="ja-JP"/>
          </a:p>
        </p:txBody>
      </p:sp>
      <p:sp>
        <p:nvSpPr>
          <p:cNvPr id="692226" name="Rectangle 2"/>
          <p:cNvSpPr>
            <a:spLocks noGrp="1" noChangeArrowheads="1"/>
          </p:cNvSpPr>
          <p:nvPr>
            <p:ph type="title"/>
          </p:nvPr>
        </p:nvSpPr>
        <p:spPr>
          <a:xfrm>
            <a:off x="457200" y="454025"/>
            <a:ext cx="8218488" cy="457200"/>
          </a:xfrm>
        </p:spPr>
        <p:txBody>
          <a:bodyPr/>
          <a:lstStyle/>
          <a:p>
            <a:r>
              <a:rPr lang="ja-JP" altLang="en-US"/>
              <a:t>聞き手を飽きさせない</a:t>
            </a:r>
          </a:p>
        </p:txBody>
      </p:sp>
      <p:sp>
        <p:nvSpPr>
          <p:cNvPr id="692227" name="Rectangle 3"/>
          <p:cNvSpPr>
            <a:spLocks noGrp="1" noChangeArrowheads="1"/>
          </p:cNvSpPr>
          <p:nvPr>
            <p:ph type="body" idx="1"/>
          </p:nvPr>
        </p:nvSpPr>
        <p:spPr>
          <a:xfrm>
            <a:off x="457200" y="1128713"/>
            <a:ext cx="8229600" cy="641350"/>
          </a:xfrm>
        </p:spPr>
        <p:txBody>
          <a:bodyPr/>
          <a:lstStyle/>
          <a:p>
            <a:r>
              <a:rPr lang="ja-JP" altLang="en-US"/>
              <a:t>プレゼン実施中は、常に聞き手の反応を確認し、聞き手の集中を自分に向けさせることが必須である。</a:t>
            </a:r>
          </a:p>
        </p:txBody>
      </p:sp>
      <p:sp>
        <p:nvSpPr>
          <p:cNvPr id="692233" name="Text Box 9"/>
          <p:cNvSpPr txBox="1">
            <a:spLocks noChangeArrowheads="1"/>
          </p:cNvSpPr>
          <p:nvPr/>
        </p:nvSpPr>
        <p:spPr bwMode="auto">
          <a:xfrm>
            <a:off x="3124200" y="1939925"/>
            <a:ext cx="28860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u="sng"/>
              <a:t>聞き手を飽きさせないテクニック</a:t>
            </a:r>
          </a:p>
        </p:txBody>
      </p:sp>
      <p:pic>
        <p:nvPicPr>
          <p:cNvPr id="692239" name="Picture 15" descr="j04221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73400"/>
            <a:ext cx="3889375" cy="2587625"/>
          </a:xfrm>
          <a:prstGeom prst="rect">
            <a:avLst/>
          </a:prstGeom>
          <a:noFill/>
          <a:extLst>
            <a:ext uri="{909E8E84-426E-40DD-AFC4-6F175D3DCCD1}">
              <a14:hiddenFill xmlns:a14="http://schemas.microsoft.com/office/drawing/2010/main">
                <a:solidFill>
                  <a:srgbClr val="FFFFFF"/>
                </a:solidFill>
              </a14:hiddenFill>
            </a:ext>
          </a:extLst>
        </p:spPr>
      </p:pic>
      <p:sp>
        <p:nvSpPr>
          <p:cNvPr id="692235" name="Rectangle 11"/>
          <p:cNvSpPr>
            <a:spLocks noChangeArrowheads="1"/>
          </p:cNvSpPr>
          <p:nvPr/>
        </p:nvSpPr>
        <p:spPr bwMode="auto">
          <a:xfrm>
            <a:off x="5318125" y="2716213"/>
            <a:ext cx="270510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急に言葉を止めて間を取る</a:t>
            </a:r>
          </a:p>
          <a:p>
            <a:pPr>
              <a:buFontTx/>
              <a:buChar char="•"/>
            </a:pPr>
            <a:r>
              <a:rPr lang="ja-JP" altLang="en-US"/>
              <a:t>声のトーンを変える</a:t>
            </a:r>
          </a:p>
        </p:txBody>
      </p:sp>
      <p:sp>
        <p:nvSpPr>
          <p:cNvPr id="692240" name="Text Box 16"/>
          <p:cNvSpPr txBox="1">
            <a:spLocks noChangeArrowheads="1"/>
          </p:cNvSpPr>
          <p:nvPr/>
        </p:nvSpPr>
        <p:spPr bwMode="auto">
          <a:xfrm>
            <a:off x="5291138" y="2420938"/>
            <a:ext cx="747712"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sz="1600" b="1"/>
              <a:t>話し方</a:t>
            </a:r>
          </a:p>
        </p:txBody>
      </p:sp>
      <p:sp>
        <p:nvSpPr>
          <p:cNvPr id="692236" name="Rectangle 12"/>
          <p:cNvSpPr>
            <a:spLocks noChangeArrowheads="1"/>
          </p:cNvSpPr>
          <p:nvPr/>
        </p:nvSpPr>
        <p:spPr bwMode="auto">
          <a:xfrm>
            <a:off x="5321300" y="3965575"/>
            <a:ext cx="2706688"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アイコンタクトをとる</a:t>
            </a:r>
          </a:p>
          <a:p>
            <a:pPr>
              <a:buFontTx/>
              <a:buChar char="•"/>
            </a:pPr>
            <a:r>
              <a:rPr lang="ja-JP" altLang="en-US"/>
              <a:t>身振り手振りを交える</a:t>
            </a:r>
          </a:p>
          <a:p>
            <a:pPr>
              <a:buFontTx/>
              <a:buChar char="•"/>
            </a:pPr>
            <a:r>
              <a:rPr lang="ja-JP" altLang="en-US"/>
              <a:t>聞き手の間を歩き回る</a:t>
            </a:r>
          </a:p>
        </p:txBody>
      </p:sp>
      <p:sp>
        <p:nvSpPr>
          <p:cNvPr id="692241" name="Text Box 17"/>
          <p:cNvSpPr txBox="1">
            <a:spLocks noChangeArrowheads="1"/>
          </p:cNvSpPr>
          <p:nvPr/>
        </p:nvSpPr>
        <p:spPr bwMode="auto">
          <a:xfrm>
            <a:off x="5291138" y="3630613"/>
            <a:ext cx="15462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sz="1600" b="1"/>
              <a:t>立ち振る舞い方</a:t>
            </a:r>
          </a:p>
        </p:txBody>
      </p:sp>
      <p:sp>
        <p:nvSpPr>
          <p:cNvPr id="692234" name="Rectangle 10"/>
          <p:cNvSpPr>
            <a:spLocks noChangeArrowheads="1"/>
          </p:cNvSpPr>
          <p:nvPr/>
        </p:nvSpPr>
        <p:spPr bwMode="auto">
          <a:xfrm>
            <a:off x="5321300" y="5446713"/>
            <a:ext cx="2706688"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質問、エピソード、引用、例え話を織り交ぜる</a:t>
            </a:r>
            <a:br>
              <a:rPr lang="ja-JP" altLang="en-US"/>
            </a:br>
            <a:r>
              <a:rPr lang="ja-JP" altLang="en-US"/>
              <a:t>（「オープニングで聞き手の心を掴む」参照）</a:t>
            </a:r>
          </a:p>
        </p:txBody>
      </p:sp>
      <p:sp>
        <p:nvSpPr>
          <p:cNvPr id="692242" name="Text Box 18"/>
          <p:cNvSpPr txBox="1">
            <a:spLocks noChangeArrowheads="1"/>
          </p:cNvSpPr>
          <p:nvPr/>
        </p:nvSpPr>
        <p:spPr bwMode="auto">
          <a:xfrm>
            <a:off x="5291138" y="5108575"/>
            <a:ext cx="99218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ja-JP" altLang="en-US" sz="1600" b="1"/>
              <a:t>話す言葉</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3"/>
          <p:cNvSpPr>
            <a:spLocks noGrp="1"/>
          </p:cNvSpPr>
          <p:nvPr>
            <p:ph type="sldNum" sz="quarter" idx="10"/>
          </p:nvPr>
        </p:nvSpPr>
        <p:spPr/>
        <p:txBody>
          <a:bodyPr/>
          <a:lstStyle/>
          <a:p>
            <a:fld id="{88E76F96-EA16-4574-B78A-DEA99F5A228D}" type="slidenum">
              <a:rPr lang="en-US" altLang="ja-JP"/>
              <a:pPr/>
              <a:t>92</a:t>
            </a:fld>
            <a:endParaRPr lang="en-US" altLang="ja-JP"/>
          </a:p>
        </p:txBody>
      </p:sp>
      <p:sp>
        <p:nvSpPr>
          <p:cNvPr id="693250" name="Rectangle 2"/>
          <p:cNvSpPr>
            <a:spLocks noGrp="1" noChangeArrowheads="1"/>
          </p:cNvSpPr>
          <p:nvPr>
            <p:ph type="title"/>
          </p:nvPr>
        </p:nvSpPr>
        <p:spPr>
          <a:xfrm>
            <a:off x="457200" y="454025"/>
            <a:ext cx="8218488" cy="457200"/>
          </a:xfrm>
        </p:spPr>
        <p:txBody>
          <a:bodyPr/>
          <a:lstStyle/>
          <a:p>
            <a:r>
              <a:rPr lang="ja-JP" altLang="en-US"/>
              <a:t>時間管理をする</a:t>
            </a:r>
          </a:p>
        </p:txBody>
      </p:sp>
      <p:sp>
        <p:nvSpPr>
          <p:cNvPr id="693251" name="Rectangle 3"/>
          <p:cNvSpPr>
            <a:spLocks noGrp="1" noChangeArrowheads="1"/>
          </p:cNvSpPr>
          <p:nvPr>
            <p:ph type="body" idx="1"/>
          </p:nvPr>
        </p:nvSpPr>
        <p:spPr/>
        <p:txBody>
          <a:bodyPr/>
          <a:lstStyle/>
          <a:p>
            <a:r>
              <a:rPr lang="ja-JP" altLang="en-US"/>
              <a:t>だらだらと長いプレゼンはタブー。</a:t>
            </a:r>
          </a:p>
        </p:txBody>
      </p:sp>
      <p:sp>
        <p:nvSpPr>
          <p:cNvPr id="693252" name="Text Box 4"/>
          <p:cNvSpPr txBox="1">
            <a:spLocks noChangeArrowheads="1"/>
          </p:cNvSpPr>
          <p:nvPr/>
        </p:nvSpPr>
        <p:spPr bwMode="auto">
          <a:xfrm>
            <a:off x="1316038" y="5238750"/>
            <a:ext cx="6569075"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266700" indent="-266700" algn="l">
              <a:defRPr kumimoji="1">
                <a:solidFill>
                  <a:schemeClr val="tx1"/>
                </a:solidFill>
                <a:latin typeface="Arial" charset="0"/>
                <a:ea typeface="ＭＳ Ｐゴシック" pitchFamily="50" charset="-128"/>
              </a:defRPr>
            </a:lvl1pPr>
            <a:lvl2pPr marL="622300" indent="-165100"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F"/>
            </a:pPr>
            <a:r>
              <a:rPr lang="ja-JP" altLang="en-US"/>
              <a:t>どうしても時間オーバーしそうなときには・・・</a:t>
            </a:r>
          </a:p>
          <a:p>
            <a:pPr lvl="1">
              <a:buFontTx/>
              <a:buChar char="•"/>
            </a:pPr>
            <a:r>
              <a:rPr lang="ja-JP" altLang="en-US"/>
              <a:t>思い切って内容を省略する</a:t>
            </a:r>
          </a:p>
          <a:p>
            <a:pPr lvl="1">
              <a:buFontTx/>
              <a:buChar char="•"/>
            </a:pPr>
            <a:r>
              <a:rPr lang="ja-JP" altLang="en-US"/>
              <a:t>そのために、事前に時間オーバーしたときにカットしてもよい部分を決めておく</a:t>
            </a:r>
          </a:p>
        </p:txBody>
      </p:sp>
      <p:sp>
        <p:nvSpPr>
          <p:cNvPr id="693254" name="Rectangle 6"/>
          <p:cNvSpPr>
            <a:spLocks noChangeArrowheads="1"/>
          </p:cNvSpPr>
          <p:nvPr/>
        </p:nvSpPr>
        <p:spPr bwMode="auto">
          <a:xfrm>
            <a:off x="1476375" y="2430463"/>
            <a:ext cx="1223963" cy="1058862"/>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600"/>
              <a:t>開始前</a:t>
            </a:r>
          </a:p>
        </p:txBody>
      </p:sp>
      <p:sp>
        <p:nvSpPr>
          <p:cNvPr id="693255" name="Rectangle 7"/>
          <p:cNvSpPr>
            <a:spLocks noChangeArrowheads="1"/>
          </p:cNvSpPr>
          <p:nvPr/>
        </p:nvSpPr>
        <p:spPr bwMode="auto">
          <a:xfrm>
            <a:off x="1476375" y="3789363"/>
            <a:ext cx="1223963" cy="1058862"/>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600"/>
              <a:t>開始後</a:t>
            </a:r>
          </a:p>
        </p:txBody>
      </p:sp>
      <p:sp>
        <p:nvSpPr>
          <p:cNvPr id="693256" name="Text Box 8"/>
          <p:cNvSpPr txBox="1">
            <a:spLocks noChangeArrowheads="1"/>
          </p:cNvSpPr>
          <p:nvPr/>
        </p:nvSpPr>
        <p:spPr bwMode="auto">
          <a:xfrm>
            <a:off x="2771775" y="2593975"/>
            <a:ext cx="4681538"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パートごとの目安の時間をあらかじめ決めておく</a:t>
            </a:r>
          </a:p>
          <a:p>
            <a:pPr>
              <a:buFontTx/>
              <a:buChar char="•"/>
            </a:pPr>
            <a:r>
              <a:rPr lang="ja-JP" altLang="en-US"/>
              <a:t>会場の時計の有無・位置を確認する（プレゼンターから見えるか？）</a:t>
            </a:r>
          </a:p>
        </p:txBody>
      </p:sp>
      <p:sp>
        <p:nvSpPr>
          <p:cNvPr id="693257" name="Text Box 9"/>
          <p:cNvSpPr txBox="1">
            <a:spLocks noChangeArrowheads="1"/>
          </p:cNvSpPr>
          <p:nvPr/>
        </p:nvSpPr>
        <p:spPr bwMode="auto">
          <a:xfrm>
            <a:off x="2771775" y="3952875"/>
            <a:ext cx="4681538"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80975" indent="-180975"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パートごとに、さりげなく会場の時計を見る</a:t>
            </a:r>
          </a:p>
          <a:p>
            <a:pPr>
              <a:buFontTx/>
              <a:buChar char="•"/>
            </a:pPr>
            <a:r>
              <a:rPr lang="ja-JP" altLang="en-US"/>
              <a:t>会場の時計が見えないときは、腕時計を演台に置いておく</a:t>
            </a:r>
          </a:p>
          <a:p>
            <a:pPr>
              <a:buFontTx/>
              <a:buChar char="•"/>
            </a:pPr>
            <a:r>
              <a:rPr lang="ja-JP" altLang="en-US"/>
              <a:t>パソコンを使用する場合は、パソコンの時計を見る</a:t>
            </a:r>
          </a:p>
        </p:txBody>
      </p:sp>
      <p:grpSp>
        <p:nvGrpSpPr>
          <p:cNvPr id="693262" name="Group 14"/>
          <p:cNvGrpSpPr>
            <a:grpSpLocks/>
          </p:cNvGrpSpPr>
          <p:nvPr/>
        </p:nvGrpSpPr>
        <p:grpSpPr bwMode="auto">
          <a:xfrm>
            <a:off x="1476375" y="1949450"/>
            <a:ext cx="1223963" cy="336550"/>
            <a:chOff x="839" y="1177"/>
            <a:chExt cx="771" cy="212"/>
          </a:xfrm>
        </p:grpSpPr>
        <p:sp>
          <p:nvSpPr>
            <p:cNvPr id="693259" name="Text Box 11"/>
            <p:cNvSpPr txBox="1">
              <a:spLocks noChangeArrowheads="1"/>
            </p:cNvSpPr>
            <p:nvPr/>
          </p:nvSpPr>
          <p:spPr bwMode="auto">
            <a:xfrm>
              <a:off x="907" y="1177"/>
              <a:ext cx="636"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タイミング</a:t>
              </a:r>
            </a:p>
          </p:txBody>
        </p:sp>
        <p:sp>
          <p:nvSpPr>
            <p:cNvPr id="693260" name="Line 12"/>
            <p:cNvSpPr>
              <a:spLocks noChangeShapeType="1"/>
            </p:cNvSpPr>
            <p:nvPr/>
          </p:nvSpPr>
          <p:spPr bwMode="auto">
            <a:xfrm>
              <a:off x="839" y="1389"/>
              <a:ext cx="7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693263" name="Group 15"/>
          <p:cNvGrpSpPr>
            <a:grpSpLocks/>
          </p:cNvGrpSpPr>
          <p:nvPr/>
        </p:nvGrpSpPr>
        <p:grpSpPr bwMode="auto">
          <a:xfrm>
            <a:off x="2844800" y="1949450"/>
            <a:ext cx="4679950" cy="336550"/>
            <a:chOff x="1701" y="1177"/>
            <a:chExt cx="3175" cy="212"/>
          </a:xfrm>
        </p:grpSpPr>
        <p:sp>
          <p:nvSpPr>
            <p:cNvPr id="693253" name="Text Box 5"/>
            <p:cNvSpPr txBox="1">
              <a:spLocks noChangeArrowheads="1"/>
            </p:cNvSpPr>
            <p:nvPr/>
          </p:nvSpPr>
          <p:spPr bwMode="auto">
            <a:xfrm>
              <a:off x="2655" y="1177"/>
              <a:ext cx="1267"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時間管理のポイント</a:t>
              </a:r>
            </a:p>
          </p:txBody>
        </p:sp>
        <p:sp>
          <p:nvSpPr>
            <p:cNvPr id="693261" name="Line 13"/>
            <p:cNvSpPr>
              <a:spLocks noChangeShapeType="1"/>
            </p:cNvSpPr>
            <p:nvPr/>
          </p:nvSpPr>
          <p:spPr bwMode="auto">
            <a:xfrm>
              <a:off x="1701" y="1389"/>
              <a:ext cx="3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3"/>
          <p:cNvSpPr>
            <a:spLocks noGrp="1"/>
          </p:cNvSpPr>
          <p:nvPr>
            <p:ph type="sldNum" sz="quarter" idx="10"/>
          </p:nvPr>
        </p:nvSpPr>
        <p:spPr/>
        <p:txBody>
          <a:bodyPr/>
          <a:lstStyle/>
          <a:p>
            <a:fld id="{F6A1C9E7-DB8D-4D5E-8EE0-A895BBA46842}" type="slidenum">
              <a:rPr lang="en-US" altLang="ja-JP"/>
              <a:pPr/>
              <a:t>93</a:t>
            </a:fld>
            <a:endParaRPr lang="en-US" altLang="ja-JP"/>
          </a:p>
        </p:txBody>
      </p:sp>
      <p:sp>
        <p:nvSpPr>
          <p:cNvPr id="701442" name="Rectangle 2"/>
          <p:cNvSpPr>
            <a:spLocks noGrp="1" noChangeArrowheads="1"/>
          </p:cNvSpPr>
          <p:nvPr>
            <p:ph type="title"/>
          </p:nvPr>
        </p:nvSpPr>
        <p:spPr>
          <a:xfrm>
            <a:off x="457200" y="454025"/>
            <a:ext cx="8218488" cy="457200"/>
          </a:xfrm>
        </p:spPr>
        <p:txBody>
          <a:bodyPr/>
          <a:lstStyle/>
          <a:p>
            <a:r>
              <a:rPr lang="ja-JP" altLang="en-US"/>
              <a:t>質問を受け付ける</a:t>
            </a:r>
          </a:p>
        </p:txBody>
      </p:sp>
      <p:sp>
        <p:nvSpPr>
          <p:cNvPr id="701443" name="Rectangle 3"/>
          <p:cNvSpPr>
            <a:spLocks noGrp="1" noChangeArrowheads="1"/>
          </p:cNvSpPr>
          <p:nvPr>
            <p:ph type="body" idx="1"/>
          </p:nvPr>
        </p:nvSpPr>
        <p:spPr/>
        <p:txBody>
          <a:bodyPr/>
          <a:lstStyle/>
          <a:p>
            <a:r>
              <a:rPr lang="ja-JP" altLang="en-US"/>
              <a:t>質問を受け付けるタイミングは、プレゼンターの意図に応じて使い分ける。</a:t>
            </a:r>
          </a:p>
        </p:txBody>
      </p:sp>
      <p:sp>
        <p:nvSpPr>
          <p:cNvPr id="701456" name="Rectangle 16"/>
          <p:cNvSpPr>
            <a:spLocks noChangeArrowheads="1"/>
          </p:cNvSpPr>
          <p:nvPr/>
        </p:nvSpPr>
        <p:spPr bwMode="auto">
          <a:xfrm>
            <a:off x="1547813" y="2349500"/>
            <a:ext cx="1296987" cy="1152525"/>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en-US" altLang="ja-JP" sz="1600"/>
              <a:t>1.</a:t>
            </a:r>
            <a:r>
              <a:rPr lang="ja-JP" altLang="en-US" sz="1600"/>
              <a:t>いつでも可</a:t>
            </a:r>
          </a:p>
        </p:txBody>
      </p:sp>
      <p:sp>
        <p:nvSpPr>
          <p:cNvPr id="701457" name="Rectangle 17"/>
          <p:cNvSpPr>
            <a:spLocks noChangeArrowheads="1"/>
          </p:cNvSpPr>
          <p:nvPr/>
        </p:nvSpPr>
        <p:spPr bwMode="auto">
          <a:xfrm>
            <a:off x="1547813" y="3789363"/>
            <a:ext cx="1296987" cy="1152525"/>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en-US" altLang="ja-JP" sz="1600"/>
              <a:t>2.</a:t>
            </a:r>
            <a:r>
              <a:rPr lang="ja-JP" altLang="en-US" sz="1600"/>
              <a:t>プレゼンの</a:t>
            </a:r>
          </a:p>
          <a:p>
            <a:r>
              <a:rPr lang="ja-JP" altLang="en-US" sz="1600"/>
              <a:t>最後</a:t>
            </a:r>
          </a:p>
        </p:txBody>
      </p:sp>
      <p:sp>
        <p:nvSpPr>
          <p:cNvPr id="701458" name="Rectangle 18"/>
          <p:cNvSpPr>
            <a:spLocks noChangeArrowheads="1"/>
          </p:cNvSpPr>
          <p:nvPr/>
        </p:nvSpPr>
        <p:spPr bwMode="auto">
          <a:xfrm>
            <a:off x="1547813" y="5229225"/>
            <a:ext cx="1296987" cy="1152525"/>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en-US" altLang="ja-JP" sz="1600"/>
              <a:t>3.</a:t>
            </a:r>
            <a:r>
              <a:rPr lang="ja-JP" altLang="en-US" sz="1600"/>
              <a:t>途中の</a:t>
            </a:r>
          </a:p>
          <a:p>
            <a:r>
              <a:rPr lang="ja-JP" altLang="en-US" sz="1600"/>
              <a:t>特定の</a:t>
            </a:r>
          </a:p>
          <a:p>
            <a:r>
              <a:rPr lang="ja-JP" altLang="en-US" sz="1600"/>
              <a:t>タイミング</a:t>
            </a:r>
          </a:p>
        </p:txBody>
      </p:sp>
      <p:sp>
        <p:nvSpPr>
          <p:cNvPr id="701459" name="Text Box 19"/>
          <p:cNvSpPr txBox="1">
            <a:spLocks noChangeArrowheads="1"/>
          </p:cNvSpPr>
          <p:nvPr/>
        </p:nvSpPr>
        <p:spPr bwMode="auto">
          <a:xfrm>
            <a:off x="2968625" y="2347913"/>
            <a:ext cx="4413250" cy="1155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J"/>
            </a:pPr>
            <a:r>
              <a:rPr lang="ja-JP" altLang="en-US"/>
              <a:t>聞き手はプレゼンの全体像を把握した後に質疑応答に入れる</a:t>
            </a:r>
          </a:p>
          <a:p>
            <a:pPr>
              <a:buFontTx/>
              <a:buChar char="※"/>
            </a:pPr>
            <a:r>
              <a:rPr lang="ja-JP" altLang="en-US"/>
              <a:t>質問が広範囲にわたるため、プレゼンのどの部分に関する質問かを他の聞き手にも分かるように説明した上で回答する</a:t>
            </a:r>
          </a:p>
        </p:txBody>
      </p:sp>
      <p:sp>
        <p:nvSpPr>
          <p:cNvPr id="701460" name="Text Box 20"/>
          <p:cNvSpPr txBox="1">
            <a:spLocks noChangeArrowheads="1"/>
          </p:cNvSpPr>
          <p:nvPr/>
        </p:nvSpPr>
        <p:spPr bwMode="auto">
          <a:xfrm>
            <a:off x="2968625" y="3894138"/>
            <a:ext cx="4413250"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J"/>
            </a:pPr>
            <a:r>
              <a:rPr lang="ja-JP" altLang="en-US"/>
              <a:t>自分の主張を聞き手がどれだけ理解しているか把握できる</a:t>
            </a:r>
          </a:p>
          <a:p>
            <a:pPr>
              <a:buFontTx/>
              <a:buChar char="※"/>
            </a:pPr>
            <a:r>
              <a:rPr lang="ja-JP" altLang="en-US"/>
              <a:t>質問が盛り上がってプレゼンの本筋から脱線したり、時間が延びたりしないようコントロールする</a:t>
            </a:r>
          </a:p>
        </p:txBody>
      </p:sp>
      <p:sp>
        <p:nvSpPr>
          <p:cNvPr id="701461" name="Text Box 21"/>
          <p:cNvSpPr txBox="1">
            <a:spLocks noChangeArrowheads="1"/>
          </p:cNvSpPr>
          <p:nvPr/>
        </p:nvSpPr>
        <p:spPr bwMode="auto">
          <a:xfrm>
            <a:off x="2968625" y="5334000"/>
            <a:ext cx="4413250"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 typeface="Wingdings" pitchFamily="2" charset="2"/>
              <a:buChar char="J"/>
            </a:pPr>
            <a:r>
              <a:rPr lang="ja-JP" altLang="en-US"/>
              <a:t>聞き手の反応を見たり、聞き手からアイデアを募ったりできる</a:t>
            </a:r>
          </a:p>
          <a:p>
            <a:pPr>
              <a:buFontTx/>
              <a:buChar char="※"/>
            </a:pPr>
            <a:r>
              <a:rPr lang="ja-JP" altLang="en-US"/>
              <a:t>予想外に質問が出なかったとしても、場が白けないよう次にうまくつなぐ</a:t>
            </a:r>
          </a:p>
        </p:txBody>
      </p:sp>
      <p:grpSp>
        <p:nvGrpSpPr>
          <p:cNvPr id="701469" name="Group 29"/>
          <p:cNvGrpSpPr>
            <a:grpSpLocks/>
          </p:cNvGrpSpPr>
          <p:nvPr/>
        </p:nvGrpSpPr>
        <p:grpSpPr bwMode="auto">
          <a:xfrm>
            <a:off x="1547813" y="1916113"/>
            <a:ext cx="1295400" cy="336550"/>
            <a:chOff x="1066" y="1207"/>
            <a:chExt cx="725" cy="212"/>
          </a:xfrm>
        </p:grpSpPr>
        <p:sp>
          <p:nvSpPr>
            <p:cNvPr id="701445" name="Text Box 5"/>
            <p:cNvSpPr txBox="1">
              <a:spLocks noChangeArrowheads="1"/>
            </p:cNvSpPr>
            <p:nvPr/>
          </p:nvSpPr>
          <p:spPr bwMode="auto">
            <a:xfrm>
              <a:off x="1146" y="1207"/>
              <a:ext cx="565"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タイミング</a:t>
              </a:r>
            </a:p>
          </p:txBody>
        </p:sp>
        <p:sp>
          <p:nvSpPr>
            <p:cNvPr id="701466" name="Line 26"/>
            <p:cNvSpPr>
              <a:spLocks noChangeShapeType="1"/>
            </p:cNvSpPr>
            <p:nvPr/>
          </p:nvSpPr>
          <p:spPr bwMode="auto">
            <a:xfrm>
              <a:off x="1066" y="1389"/>
              <a:ext cx="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701468" name="Group 28"/>
          <p:cNvGrpSpPr>
            <a:grpSpLocks/>
          </p:cNvGrpSpPr>
          <p:nvPr/>
        </p:nvGrpSpPr>
        <p:grpSpPr bwMode="auto">
          <a:xfrm>
            <a:off x="2989263" y="1916113"/>
            <a:ext cx="4462462" cy="336550"/>
            <a:chOff x="1883" y="1207"/>
            <a:chExt cx="2811" cy="212"/>
          </a:xfrm>
        </p:grpSpPr>
        <p:sp>
          <p:nvSpPr>
            <p:cNvPr id="701465" name="Text Box 25"/>
            <p:cNvSpPr txBox="1">
              <a:spLocks noChangeArrowheads="1"/>
            </p:cNvSpPr>
            <p:nvPr/>
          </p:nvSpPr>
          <p:spPr bwMode="auto">
            <a:xfrm>
              <a:off x="2808" y="1207"/>
              <a:ext cx="961"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メリットと注意点</a:t>
              </a:r>
            </a:p>
          </p:txBody>
        </p:sp>
        <p:sp>
          <p:nvSpPr>
            <p:cNvPr id="701467" name="Line 27"/>
            <p:cNvSpPr>
              <a:spLocks noChangeShapeType="1"/>
            </p:cNvSpPr>
            <p:nvPr/>
          </p:nvSpPr>
          <p:spPr bwMode="auto">
            <a:xfrm>
              <a:off x="1883" y="1389"/>
              <a:ext cx="2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3"/>
          <p:cNvSpPr>
            <a:spLocks noGrp="1"/>
          </p:cNvSpPr>
          <p:nvPr>
            <p:ph type="sldNum" sz="quarter" idx="10"/>
          </p:nvPr>
        </p:nvSpPr>
        <p:spPr/>
        <p:txBody>
          <a:bodyPr/>
          <a:lstStyle/>
          <a:p>
            <a:fld id="{E19CD485-96E0-4366-A8CA-96FAB023412A}" type="slidenum">
              <a:rPr lang="en-US" altLang="ja-JP"/>
              <a:pPr/>
              <a:t>94</a:t>
            </a:fld>
            <a:endParaRPr lang="en-US" altLang="ja-JP"/>
          </a:p>
        </p:txBody>
      </p:sp>
      <p:sp>
        <p:nvSpPr>
          <p:cNvPr id="746498" name="Rectangle 2"/>
          <p:cNvSpPr>
            <a:spLocks noGrp="1" noChangeArrowheads="1"/>
          </p:cNvSpPr>
          <p:nvPr>
            <p:ph type="title"/>
          </p:nvPr>
        </p:nvSpPr>
        <p:spPr>
          <a:xfrm>
            <a:off x="457200" y="454025"/>
            <a:ext cx="8218488" cy="457200"/>
          </a:xfrm>
        </p:spPr>
        <p:txBody>
          <a:bodyPr/>
          <a:lstStyle/>
          <a:p>
            <a:r>
              <a:rPr lang="ja-JP" altLang="en-US"/>
              <a:t>こんな質問が出た場合は？</a:t>
            </a:r>
          </a:p>
        </p:txBody>
      </p:sp>
      <p:sp>
        <p:nvSpPr>
          <p:cNvPr id="746499" name="Rectangle 3"/>
          <p:cNvSpPr>
            <a:spLocks noGrp="1" noChangeArrowheads="1"/>
          </p:cNvSpPr>
          <p:nvPr>
            <p:ph type="body" idx="1"/>
          </p:nvPr>
        </p:nvSpPr>
        <p:spPr>
          <a:xfrm>
            <a:off x="457200" y="1128713"/>
            <a:ext cx="8229600" cy="641350"/>
          </a:xfrm>
        </p:spPr>
        <p:txBody>
          <a:bodyPr/>
          <a:lstStyle/>
          <a:p>
            <a:r>
              <a:rPr lang="ja-JP" altLang="en-US"/>
              <a:t>特殊な質問が出た場合でも、冷静に対処する。決して質問者を否定したり、うまく言い逃れをしようとしたりしてはならない。</a:t>
            </a:r>
          </a:p>
        </p:txBody>
      </p:sp>
      <p:sp>
        <p:nvSpPr>
          <p:cNvPr id="746500" name="Rectangle 4"/>
          <p:cNvSpPr>
            <a:spLocks noChangeArrowheads="1"/>
          </p:cNvSpPr>
          <p:nvPr/>
        </p:nvSpPr>
        <p:spPr bwMode="auto">
          <a:xfrm>
            <a:off x="1404938" y="2563813"/>
            <a:ext cx="1533525" cy="1008062"/>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600"/>
              <a:t>答えるのが</a:t>
            </a:r>
          </a:p>
          <a:p>
            <a:r>
              <a:rPr lang="ja-JP" altLang="en-US" sz="1600"/>
              <a:t>難しい質問</a:t>
            </a:r>
          </a:p>
        </p:txBody>
      </p:sp>
      <p:sp>
        <p:nvSpPr>
          <p:cNvPr id="746501" name="Rectangle 5"/>
          <p:cNvSpPr>
            <a:spLocks noChangeArrowheads="1"/>
          </p:cNvSpPr>
          <p:nvPr/>
        </p:nvSpPr>
        <p:spPr bwMode="auto">
          <a:xfrm>
            <a:off x="1404938" y="3787775"/>
            <a:ext cx="1533525" cy="1008063"/>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600"/>
              <a:t>ごく一部の</a:t>
            </a:r>
          </a:p>
          <a:p>
            <a:r>
              <a:rPr lang="ja-JP" altLang="en-US" sz="1600"/>
              <a:t>聞き手にしか</a:t>
            </a:r>
          </a:p>
          <a:p>
            <a:r>
              <a:rPr lang="ja-JP" altLang="en-US" sz="1600"/>
              <a:t>関係しない質問</a:t>
            </a:r>
          </a:p>
        </p:txBody>
      </p:sp>
      <p:sp>
        <p:nvSpPr>
          <p:cNvPr id="746502" name="Rectangle 6"/>
          <p:cNvSpPr>
            <a:spLocks noChangeArrowheads="1"/>
          </p:cNvSpPr>
          <p:nvPr/>
        </p:nvSpPr>
        <p:spPr bwMode="auto">
          <a:xfrm>
            <a:off x="1404938" y="5013325"/>
            <a:ext cx="1533525" cy="1008063"/>
          </a:xfrm>
          <a:prstGeom prst="rect">
            <a:avLst/>
          </a:prstGeom>
          <a:solidFill>
            <a:schemeClr val="bg1"/>
          </a:solidFill>
          <a:ln w="9525" algn="ctr">
            <a:solidFill>
              <a:schemeClr val="bg2"/>
            </a:solidFill>
            <a:miter lim="800000"/>
            <a:headEnd/>
            <a:tailEnd/>
          </a:ln>
          <a:effectLst>
            <a:outerShdw dist="35921" dir="2700000" algn="ctr" rotWithShape="0">
              <a:schemeClr val="bg2"/>
            </a:outerShdw>
          </a:effectLst>
        </p:spPr>
        <p:txBody>
          <a:bodyPr wrap="none" lIns="90000" tIns="46800" rIns="90000" bIns="46800" anchor="ctr"/>
          <a:lstStyle/>
          <a:p>
            <a:r>
              <a:rPr lang="ja-JP" altLang="en-US" sz="1600"/>
              <a:t>悪意のある</a:t>
            </a:r>
          </a:p>
          <a:p>
            <a:r>
              <a:rPr lang="ja-JP" altLang="en-US" sz="1600"/>
              <a:t>質問</a:t>
            </a:r>
          </a:p>
        </p:txBody>
      </p:sp>
      <p:sp>
        <p:nvSpPr>
          <p:cNvPr id="746505" name="Text Box 9"/>
          <p:cNvSpPr txBox="1">
            <a:spLocks noChangeArrowheads="1"/>
          </p:cNvSpPr>
          <p:nvPr/>
        </p:nvSpPr>
        <p:spPr bwMode="auto">
          <a:xfrm>
            <a:off x="3081338" y="2809875"/>
            <a:ext cx="4659312"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答えが得られそうな情報源を質問者に提示する</a:t>
            </a:r>
          </a:p>
          <a:p>
            <a:pPr>
              <a:buFontTx/>
              <a:buChar char="•"/>
            </a:pPr>
            <a:r>
              <a:rPr lang="ja-JP" altLang="en-US"/>
              <a:t>調べて後ほど回答するようにする</a:t>
            </a:r>
          </a:p>
        </p:txBody>
      </p:sp>
      <p:sp>
        <p:nvSpPr>
          <p:cNvPr id="746506" name="Text Box 10"/>
          <p:cNvSpPr txBox="1">
            <a:spLocks noChangeArrowheads="1"/>
          </p:cNvSpPr>
          <p:nvPr/>
        </p:nvSpPr>
        <p:spPr bwMode="auto">
          <a:xfrm>
            <a:off x="3081338" y="4140200"/>
            <a:ext cx="45370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プレゼン終了後に、個別に回答するようにする</a:t>
            </a:r>
          </a:p>
        </p:txBody>
      </p:sp>
      <p:sp>
        <p:nvSpPr>
          <p:cNvPr id="746507" name="Text Box 11"/>
          <p:cNvSpPr txBox="1">
            <a:spLocks noChangeArrowheads="1"/>
          </p:cNvSpPr>
          <p:nvPr/>
        </p:nvSpPr>
        <p:spPr bwMode="auto">
          <a:xfrm>
            <a:off x="3081338" y="5151438"/>
            <a:ext cx="461010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marL="177800" indent="-177800"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algn="l">
              <a:defRPr kumimoji="1">
                <a:solidFill>
                  <a:schemeClr val="tx1"/>
                </a:solidFill>
                <a:latin typeface="Arial" charset="0"/>
                <a:ea typeface="ＭＳ Ｐゴシック" pitchFamily="50" charset="-128"/>
              </a:defRPr>
            </a:lvl5pPr>
            <a:lvl6pPr fontAlgn="base">
              <a:spcBef>
                <a:spcPct val="0"/>
              </a:spcBef>
              <a:spcAft>
                <a:spcPct val="0"/>
              </a:spcAft>
              <a:defRPr kumimoji="1">
                <a:solidFill>
                  <a:schemeClr val="tx1"/>
                </a:solidFill>
                <a:latin typeface="Arial" charset="0"/>
                <a:ea typeface="ＭＳ Ｐゴシック" pitchFamily="50" charset="-128"/>
              </a:defRPr>
            </a:lvl6pPr>
            <a:lvl7pPr fontAlgn="base">
              <a:spcBef>
                <a:spcPct val="0"/>
              </a:spcBef>
              <a:spcAft>
                <a:spcPct val="0"/>
              </a:spcAft>
              <a:defRPr kumimoji="1">
                <a:solidFill>
                  <a:schemeClr val="tx1"/>
                </a:solidFill>
                <a:latin typeface="Arial" charset="0"/>
                <a:ea typeface="ＭＳ Ｐゴシック" pitchFamily="50" charset="-128"/>
              </a:defRPr>
            </a:lvl7pPr>
            <a:lvl8pPr fontAlgn="base">
              <a:spcBef>
                <a:spcPct val="0"/>
              </a:spcBef>
              <a:spcAft>
                <a:spcPct val="0"/>
              </a:spcAft>
              <a:defRPr kumimoji="1">
                <a:solidFill>
                  <a:schemeClr val="tx1"/>
                </a:solidFill>
                <a:latin typeface="Arial" charset="0"/>
                <a:ea typeface="ＭＳ Ｐゴシック" pitchFamily="50" charset="-128"/>
              </a:defRPr>
            </a:lvl8pPr>
            <a:lvl9pPr fontAlgn="base">
              <a:spcBef>
                <a:spcPct val="0"/>
              </a:spcBef>
              <a:spcAft>
                <a:spcPct val="0"/>
              </a:spcAft>
              <a:defRPr kumimoji="1">
                <a:solidFill>
                  <a:schemeClr val="tx1"/>
                </a:solidFill>
                <a:latin typeface="Arial" charset="0"/>
                <a:ea typeface="ＭＳ Ｐゴシック" pitchFamily="50" charset="-128"/>
              </a:defRPr>
            </a:lvl9pPr>
          </a:lstStyle>
          <a:p>
            <a:pPr>
              <a:buFontTx/>
              <a:buChar char="•"/>
            </a:pPr>
            <a:r>
              <a:rPr lang="ja-JP" altLang="en-US"/>
              <a:t>感情的になることなく、冷静に自分の考えを主張する</a:t>
            </a:r>
          </a:p>
          <a:p>
            <a:pPr>
              <a:buFontTx/>
              <a:buChar char="•"/>
            </a:pPr>
            <a:r>
              <a:rPr lang="ja-JP" altLang="en-US"/>
              <a:t>ある程度回答が終わったら、「他にも質問をされたい方がいらっしゃいますので・・・」と言って次の質問に誘導する</a:t>
            </a:r>
          </a:p>
        </p:txBody>
      </p:sp>
      <p:sp>
        <p:nvSpPr>
          <p:cNvPr id="746503" name="Text Box 7"/>
          <p:cNvSpPr txBox="1">
            <a:spLocks noChangeArrowheads="1"/>
          </p:cNvSpPr>
          <p:nvPr/>
        </p:nvSpPr>
        <p:spPr bwMode="auto">
          <a:xfrm>
            <a:off x="1584325" y="2132013"/>
            <a:ext cx="11779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特殊な質問</a:t>
            </a:r>
          </a:p>
        </p:txBody>
      </p:sp>
      <p:sp>
        <p:nvSpPr>
          <p:cNvPr id="746508" name="Line 12"/>
          <p:cNvSpPr>
            <a:spLocks noChangeShapeType="1"/>
          </p:cNvSpPr>
          <p:nvPr/>
        </p:nvSpPr>
        <p:spPr bwMode="auto">
          <a:xfrm>
            <a:off x="1403350" y="2420938"/>
            <a:ext cx="1535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46504" name="Text Box 8"/>
          <p:cNvSpPr txBox="1">
            <a:spLocks noChangeArrowheads="1"/>
          </p:cNvSpPr>
          <p:nvPr/>
        </p:nvSpPr>
        <p:spPr bwMode="auto">
          <a:xfrm>
            <a:off x="4818063" y="2132013"/>
            <a:ext cx="993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a:t>対処方法</a:t>
            </a:r>
          </a:p>
        </p:txBody>
      </p:sp>
      <p:sp>
        <p:nvSpPr>
          <p:cNvPr id="746509" name="Line 13"/>
          <p:cNvSpPr>
            <a:spLocks noChangeShapeType="1"/>
          </p:cNvSpPr>
          <p:nvPr/>
        </p:nvSpPr>
        <p:spPr bwMode="auto">
          <a:xfrm>
            <a:off x="3082925" y="2420938"/>
            <a:ext cx="4464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9560"/>
            <a:ext cx="8218488" cy="461665"/>
          </a:xfrm>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0867CEA-B732-453F-934F-CF3AB476F9BB}" type="slidenum">
              <a:rPr lang="en-US" altLang="ja-JP" smtClean="0"/>
              <a:pPr/>
              <a:t>95</a:t>
            </a:fld>
            <a:endParaRPr lang="en-US" altLang="ja-JP"/>
          </a:p>
        </p:txBody>
      </p:sp>
      <p:sp>
        <p:nvSpPr>
          <p:cNvPr id="5" name="テキスト ボックス 4"/>
          <p:cNvSpPr txBox="1"/>
          <p:nvPr/>
        </p:nvSpPr>
        <p:spPr>
          <a:xfrm>
            <a:off x="2905078" y="2577680"/>
            <a:ext cx="3289683" cy="892552"/>
          </a:xfrm>
          <a:prstGeom prst="rect">
            <a:avLst/>
          </a:prstGeom>
          <a:noFill/>
        </p:spPr>
        <p:txBody>
          <a:bodyPr wrap="none" rtlCol="0">
            <a:spAutoFit/>
          </a:bodyPr>
          <a:lstStyle/>
          <a:p>
            <a:r>
              <a:rPr kumimoji="1" lang="ja-JP" altLang="en-US" sz="1800" dirty="0" smtClean="0"/>
              <a:t>製作協力</a:t>
            </a:r>
            <a:endParaRPr kumimoji="1" lang="en-US" altLang="ja-JP" sz="1800" dirty="0" smtClean="0"/>
          </a:p>
          <a:p>
            <a:r>
              <a:rPr lang="ja-JP" altLang="en-US" sz="1800" b="1" dirty="0"/>
              <a:t>シャイン経営</a:t>
            </a:r>
            <a:r>
              <a:rPr lang="ja-JP" altLang="en-US" sz="1800" b="1" dirty="0" smtClean="0"/>
              <a:t>研究所</a:t>
            </a:r>
            <a:r>
              <a:rPr lang="en-US" altLang="ja-JP" sz="1800" b="1" dirty="0" smtClean="0"/>
              <a:t/>
            </a:r>
            <a:br>
              <a:rPr lang="en-US" altLang="ja-JP" sz="1800" b="1" dirty="0" smtClean="0"/>
            </a:br>
            <a:r>
              <a:rPr lang="ja-JP" altLang="en-US" sz="1600" b="1" dirty="0" smtClean="0"/>
              <a:t>（代表・中小企業診断士：谷藤友彦）</a:t>
            </a:r>
            <a:endParaRPr kumimoji="1" lang="ja-JP" altLang="en-US" sz="1800" b="1" dirty="0"/>
          </a:p>
        </p:txBody>
      </p:sp>
      <p:pic>
        <p:nvPicPr>
          <p:cNvPr id="6" name="Picture 9" descr="シャイン経営研究所ロ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40" y="3518940"/>
            <a:ext cx="2275360" cy="122417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274326" y="4797190"/>
            <a:ext cx="2521844" cy="523220"/>
          </a:xfrm>
          <a:prstGeom prst="rect">
            <a:avLst/>
          </a:prstGeom>
          <a:noFill/>
        </p:spPr>
        <p:txBody>
          <a:bodyPr wrap="none" rtlCol="0">
            <a:spAutoFit/>
          </a:bodyPr>
          <a:lstStyle/>
          <a:p>
            <a:r>
              <a:rPr kumimoji="1" lang="ja-JP" altLang="en-US" dirty="0" smtClean="0"/>
              <a:t>社員（</a:t>
            </a:r>
            <a:r>
              <a:rPr kumimoji="1" lang="en-US" altLang="ja-JP" dirty="0" smtClean="0"/>
              <a:t>”</a:t>
            </a:r>
            <a:r>
              <a:rPr kumimoji="1" lang="en-US" altLang="ja-JP" dirty="0" err="1" smtClean="0"/>
              <a:t>Shain</a:t>
            </a:r>
            <a:r>
              <a:rPr kumimoji="1" lang="en-US" altLang="ja-JP" dirty="0" smtClean="0"/>
              <a:t>”</a:t>
            </a:r>
            <a:r>
              <a:rPr kumimoji="1" lang="ja-JP" altLang="en-US" dirty="0" smtClean="0"/>
              <a:t>）が輝く（</a:t>
            </a:r>
            <a:r>
              <a:rPr kumimoji="1" lang="en-US" altLang="ja-JP" dirty="0" smtClean="0"/>
              <a:t>”Shine”</a:t>
            </a:r>
            <a:r>
              <a:rPr kumimoji="1" lang="ja-JP" altLang="en-US" dirty="0" smtClean="0"/>
              <a:t>）</a:t>
            </a:r>
            <a:r>
              <a:rPr kumimoji="1" lang="en-US" altLang="ja-JP" dirty="0" smtClean="0"/>
              <a:t/>
            </a:r>
            <a:br>
              <a:rPr kumimoji="1" lang="en-US" altLang="ja-JP" dirty="0" smtClean="0"/>
            </a:br>
            <a:r>
              <a:rPr kumimoji="1" lang="ja-JP" altLang="en-US" dirty="0" smtClean="0"/>
              <a:t>経営の実現を支援いたします。</a:t>
            </a:r>
            <a:endParaRPr kumimoji="1" lang="ja-JP" altLang="en-US" dirty="0"/>
          </a:p>
        </p:txBody>
      </p:sp>
    </p:spTree>
    <p:extLst>
      <p:ext uri="{BB962C8B-B14F-4D97-AF65-F5344CB8AC3E}">
        <p14:creationId xmlns:p14="http://schemas.microsoft.com/office/powerpoint/2010/main" val="2340474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8133</TotalTime>
  <Words>12861</Words>
  <Application>Microsoft Office PowerPoint</Application>
  <PresentationFormat>画面に合わせる (4:3)</PresentationFormat>
  <Paragraphs>2228</Paragraphs>
  <Slides>96</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96</vt:i4>
      </vt:variant>
    </vt:vector>
  </HeadingPairs>
  <TitlesOfParts>
    <vt:vector size="109" baseType="lpstr">
      <vt:lpstr>Arial</vt:lpstr>
      <vt:lpstr>ＭＳ Ｐゴシック</vt:lpstr>
      <vt:lpstr>ＭＳ Ｐ明朝</vt:lpstr>
      <vt:lpstr>Tahoma</vt:lpstr>
      <vt:lpstr>Times New Roman</vt:lpstr>
      <vt:lpstr>Wingdings</vt:lpstr>
      <vt:lpstr>MS UI Gothic</vt:lpstr>
      <vt:lpstr>HG行書体</vt:lpstr>
      <vt:lpstr>Times</vt:lpstr>
      <vt:lpstr>HGP創英角ｺﾞｼｯｸUB</vt:lpstr>
      <vt:lpstr>HG丸ｺﾞｼｯｸM-PRO</vt:lpstr>
      <vt:lpstr>ＭＳ ゴシック</vt:lpstr>
      <vt:lpstr>標準デザイン</vt:lpstr>
      <vt:lpstr>プレゼンテーション研修</vt:lpstr>
      <vt:lpstr>目次</vt:lpstr>
      <vt:lpstr>1.研修の目的・ゴールの共有 なぜプレゼンテーションスキルが必要か？</vt:lpstr>
      <vt:lpstr>本研修で扱うプレゼン</vt:lpstr>
      <vt:lpstr>《演習》いきなりプレゼン</vt:lpstr>
      <vt:lpstr>《ワークシート》良かった点／改善すべき点</vt:lpstr>
      <vt:lpstr>2.プレゼンテーションの全体像 プレゼンテーションとは？</vt:lpstr>
      <vt:lpstr>プレゼン資料と説明資料の違い</vt:lpstr>
      <vt:lpstr>プレゼンのプロセス</vt:lpstr>
      <vt:lpstr>どのプロセスに時間をかけているか？</vt:lpstr>
      <vt:lpstr>プレゼンで陥りやすい罠</vt:lpstr>
      <vt:lpstr>目次</vt:lpstr>
      <vt:lpstr>何のために聞き手を分析するのか？</vt:lpstr>
      <vt:lpstr>聞き手の分析の視点</vt:lpstr>
      <vt:lpstr>《参考》もっと詳しく聞き手を分析したい場合は？</vt:lpstr>
      <vt:lpstr>「属性」と「WIIFY」「知りたいこと」の関係</vt:lpstr>
      <vt:lpstr>WIIFYを打ち出しにくい場合は？</vt:lpstr>
      <vt:lpstr>共通の便益にフォーカスする</vt:lpstr>
      <vt:lpstr>《演習》聞き手の分析</vt:lpstr>
      <vt:lpstr>《ワークシート》聞き手の分析</vt:lpstr>
      <vt:lpstr>《解答例》聞き手の分析</vt:lpstr>
      <vt:lpstr>目次</vt:lpstr>
      <vt:lpstr>構造化とは？</vt:lpstr>
      <vt:lpstr>1.ストーリーライン作成 ストーリーラインとは？</vt:lpstr>
      <vt:lpstr>「いきなりスライド作成から始める」のはタブー</vt:lpstr>
      <vt:lpstr>聞き手の意思決定プロセス</vt:lpstr>
      <vt:lpstr>聞き手の疑問を整理する</vt:lpstr>
      <vt:lpstr>答え（メッセージ）を用意する</vt:lpstr>
      <vt:lpstr>「いきなり情報収集する」のはタブー</vt:lpstr>
      <vt:lpstr>ストーリーの順番を入れ替える（1/2）</vt:lpstr>
      <vt:lpstr>ストーリーの順番を入れ替える（2/2）</vt:lpstr>
      <vt:lpstr>《演習》ストーリーライン作成①</vt:lpstr>
      <vt:lpstr>《ワークシート》ストーリーライン作成①</vt:lpstr>
      <vt:lpstr>《解答例》ストーリーライン作成①</vt:lpstr>
      <vt:lpstr>《解答例》ストーリーライン作成①</vt:lpstr>
      <vt:lpstr>《演習》ストーリーライン作成②</vt:lpstr>
      <vt:lpstr>《演習》ストーリーライン作成②</vt:lpstr>
      <vt:lpstr>《ワークシート》ストーリーライン作成②</vt:lpstr>
      <vt:lpstr>《ワークシート》ストーリーライン作成②</vt:lpstr>
      <vt:lpstr>《解答例》ストーリーライン作成②</vt:lpstr>
      <vt:lpstr>《解答例》ストーリーライン作成②</vt:lpstr>
      <vt:lpstr>2.肉付け 答え（メッセージ）を肉付けする（1/2）</vt:lpstr>
      <vt:lpstr>答え（メッセージ）を肉付けする（2/2）</vt:lpstr>
      <vt:lpstr>情報を収集する</vt:lpstr>
      <vt:lpstr>思考特性に応じて情報を使い分ける</vt:lpstr>
      <vt:lpstr>《演習》肉付け</vt:lpstr>
      <vt:lpstr>《ワークシート》肉付け</vt:lpstr>
      <vt:lpstr>《解答例》肉付け</vt:lpstr>
      <vt:lpstr>目次</vt:lpstr>
      <vt:lpstr>ストーリーラインからスライドに落とし込む</vt:lpstr>
      <vt:lpstr>1.スライド作成 スライドの構成要素</vt:lpstr>
      <vt:lpstr>各構成要素の関係性</vt:lpstr>
      <vt:lpstr>メッセージとは？</vt:lpstr>
      <vt:lpstr>メッセージのクリスタライズ（1/2）</vt:lpstr>
      <vt:lpstr>メッセージのクリスタライズ（2/2）</vt:lpstr>
      <vt:lpstr>《演習》メッセージ作成①</vt:lpstr>
      <vt:lpstr>《ワークシート》お客様への情報提供体制について</vt:lpstr>
      <vt:lpstr>《解答例①》お客様への情報提供体制について</vt:lpstr>
      <vt:lpstr>《解答例②》お客様への情報提供体制について</vt:lpstr>
      <vt:lpstr>《演習》メッセージ作成②</vt:lpstr>
      <vt:lpstr>《ワークシート》S社のパワーマップについて</vt:lpstr>
      <vt:lpstr>《解答例①》S社のパワーマップについて</vt:lpstr>
      <vt:lpstr>《解答例②》S社のパワーマップについて</vt:lpstr>
      <vt:lpstr>《演習》メッセージ作成③</vt:lpstr>
      <vt:lpstr>《ワークシート》 訪日するアメリカ人の数の推移及び訪日の動機について</vt:lpstr>
      <vt:lpstr>《解答例①》 訪日するアメリカ人の数の推移及び訪日の動機について</vt:lpstr>
      <vt:lpstr>《解答例②》 訪日するアメリカ人の数の推移及び訪日の動機について</vt:lpstr>
      <vt:lpstr>ボディとは？</vt:lpstr>
      <vt:lpstr>ボディはできるだけシンプルに</vt:lpstr>
      <vt:lpstr>《演習》スライド作成①</vt:lpstr>
      <vt:lpstr>《解答例》Y国自動車メーカーの国内シェア推移</vt:lpstr>
      <vt:lpstr>《演習》スライド作成②</vt:lpstr>
      <vt:lpstr>《解答例》今後求められるリーダーシップスタイル</vt:lpstr>
      <vt:lpstr>《演習》スライド作成③</vt:lpstr>
      <vt:lpstr>《解答例》営業部門の組織風土の現状及び対策方針</vt:lpstr>
      <vt:lpstr>《演習》スライド作成④</vt:lpstr>
      <vt:lpstr>《解答例》経営幹部育成プランの方針</vt:lpstr>
      <vt:lpstr>効果的なフォント</vt:lpstr>
      <vt:lpstr>印刷前の必須作業（グレースケールビュー）</vt:lpstr>
      <vt:lpstr>デザイン　～色の基礎知識</vt:lpstr>
      <vt:lpstr>デザイン　～配色技術</vt:lpstr>
      <vt:lpstr>人間の自然な感覚に従う（1/2）</vt:lpstr>
      <vt:lpstr>人間の自然な感覚に従う（2/2）</vt:lpstr>
      <vt:lpstr>2.スライド作成（付随資料） 目次</vt:lpstr>
      <vt:lpstr>サマリ</vt:lpstr>
      <vt:lpstr>Appendix（付録）</vt:lpstr>
      <vt:lpstr>目次</vt:lpstr>
      <vt:lpstr>1.プレゼンの実施前に必ずすること 練習！練習！練習！</vt:lpstr>
      <vt:lpstr>想定問答集を作る</vt:lpstr>
      <vt:lpstr>2.プレゼン実施時のポイント オープニングで聞き手の心を掴む</vt:lpstr>
      <vt:lpstr>スライドをつなぐ</vt:lpstr>
      <vt:lpstr>聞き手を飽きさせない</vt:lpstr>
      <vt:lpstr>時間管理をする</vt:lpstr>
      <vt:lpstr>質問を受け付ける</vt:lpstr>
      <vt:lpstr>こんな質問が出た場合は？</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Tomohiko Yato</dc:creator>
  <cp:lastModifiedBy>Tomohiko Yato</cp:lastModifiedBy>
  <cp:revision>516</cp:revision>
  <dcterms:created xsi:type="dcterms:W3CDTF">2007-04-27T06:28:07Z</dcterms:created>
  <dcterms:modified xsi:type="dcterms:W3CDTF">2019-10-30T06:42:24Z</dcterms:modified>
</cp:coreProperties>
</file>